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1"/>
  </p:notesMasterIdLst>
  <p:sldIdLst>
    <p:sldId id="286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1" r:id="rId23"/>
    <p:sldId id="278" r:id="rId24"/>
    <p:sldId id="282" r:id="rId25"/>
    <p:sldId id="283" r:id="rId26"/>
    <p:sldId id="284" r:id="rId27"/>
    <p:sldId id="287" r:id="rId28"/>
    <p:sldId id="279" r:id="rId29"/>
    <p:sldId id="28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hlink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20" autoAdjust="0"/>
  </p:normalViewPr>
  <p:slideViewPr>
    <p:cSldViewPr>
      <p:cViewPr varScale="1">
        <p:scale>
          <a:sx n="64" d="100"/>
          <a:sy n="64" d="100"/>
        </p:scale>
        <p:origin x="-69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EBC1D-E0F6-4047-865B-49B121DC71F2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B3E1B-D55B-404C-8556-E98030208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B3E1B-D55B-404C-8556-E980302086D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131864_f5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-387423"/>
            <a:ext cx="2688299" cy="4032448"/>
          </a:xfrm>
          <a:prstGeom prst="rect">
            <a:avLst/>
          </a:prstGeom>
        </p:spPr>
      </p:pic>
      <p:pic>
        <p:nvPicPr>
          <p:cNvPr id="5" name="Содержимое 3" descr="96574_o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967536" y="2564904"/>
            <a:ext cx="4176464" cy="3933056"/>
          </a:xfrm>
        </p:spPr>
      </p:pic>
      <p:pic>
        <p:nvPicPr>
          <p:cNvPr id="6" name="Содержимое 3" descr="critics_1_5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-315416"/>
            <a:ext cx="4176464" cy="3573015"/>
          </a:xfrm>
          <a:prstGeom prst="rect">
            <a:avLst/>
          </a:prstGeom>
        </p:spPr>
      </p:pic>
      <p:pic>
        <p:nvPicPr>
          <p:cNvPr id="7" name="Содержимое 5" descr="9bee9d2f23c3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2483768" y="3185591"/>
            <a:ext cx="2766467" cy="367240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Monotype Corsiva" pitchFamily="66" charset="0"/>
                <a:cs typeface="Times New Roman" pitchFamily="18" charset="0"/>
              </a:rPr>
              <a:t>ОТРИЦАТЕЛЬНЫЕ «ПОСЛЕДСТВИЯ»</a:t>
            </a:r>
            <a:endParaRPr lang="ru-RU" sz="28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  <a:cs typeface="Times New Roman" pitchFamily="18" charset="0"/>
              </a:rPr>
              <a:t>«ТАЙМ-АУТ»-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способ дисциплинировать и приводить в чувство вашего маленького ребенка, не повышая голоса и не применяя физические наказания. «Тайм-аут» означает, что ребенок должен посидеть на одном месте определенное время.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«Коробка обязанностей»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дополнительные домашние обязанности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«Коробка обязанностей»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i="1" dirty="0" smtClean="0"/>
              <a:t>Разобрать выстиранное белье.</a:t>
            </a:r>
            <a:endParaRPr lang="ru-RU" dirty="0" smtClean="0"/>
          </a:p>
          <a:p>
            <a:pPr lvl="0"/>
            <a:r>
              <a:rPr lang="ru-RU" i="1" dirty="0" smtClean="0"/>
              <a:t>Погладить белье.</a:t>
            </a:r>
            <a:endParaRPr lang="ru-RU" dirty="0" smtClean="0"/>
          </a:p>
          <a:p>
            <a:pPr lvl="0"/>
            <a:r>
              <a:rPr lang="ru-RU" i="1" dirty="0" smtClean="0"/>
              <a:t>Застелить постель сестры или брата.</a:t>
            </a:r>
            <a:endParaRPr lang="ru-RU" dirty="0" smtClean="0"/>
          </a:p>
          <a:p>
            <a:pPr lvl="0"/>
            <a:r>
              <a:rPr lang="ru-RU" i="1" dirty="0" smtClean="0"/>
              <a:t>Пропылесосить в комнате.</a:t>
            </a:r>
            <a:endParaRPr lang="ru-RU" dirty="0" smtClean="0"/>
          </a:p>
          <a:p>
            <a:pPr lvl="0"/>
            <a:r>
              <a:rPr lang="ru-RU" i="1" dirty="0" smtClean="0"/>
              <a:t>Вынести мусор.</a:t>
            </a:r>
            <a:endParaRPr lang="ru-RU" dirty="0" smtClean="0"/>
          </a:p>
          <a:p>
            <a:pPr lvl="0"/>
            <a:r>
              <a:rPr lang="ru-RU" i="1" dirty="0" smtClean="0"/>
              <a:t>Прополоть сорняки на грядке.</a:t>
            </a:r>
            <a:endParaRPr lang="ru-RU" dirty="0" smtClean="0"/>
          </a:p>
          <a:p>
            <a:pPr lvl="0"/>
            <a:r>
              <a:rPr lang="ru-RU" i="1" dirty="0" smtClean="0"/>
              <a:t>Подобрать бумажки или другой мусор вокруг дома или на садовом участке.</a:t>
            </a:r>
            <a:endParaRPr lang="ru-RU" dirty="0" smtClean="0"/>
          </a:p>
          <a:p>
            <a:pPr lvl="0"/>
            <a:r>
              <a:rPr lang="ru-RU" i="1" dirty="0" smtClean="0"/>
              <a:t>Помочь сестре или брату с домашними обязанностями.</a:t>
            </a:r>
            <a:endParaRPr lang="ru-RU" dirty="0" smtClean="0"/>
          </a:p>
          <a:p>
            <a:pPr lvl="0"/>
            <a:r>
              <a:rPr lang="ru-RU" i="1" dirty="0" smtClean="0"/>
              <a:t> Вытереть пыль.</a:t>
            </a:r>
            <a:endParaRPr lang="ru-RU" dirty="0" smtClean="0"/>
          </a:p>
          <a:p>
            <a:pPr lvl="0"/>
            <a:r>
              <a:rPr lang="ru-RU" i="1" dirty="0" smtClean="0"/>
              <a:t> Подмести пол.</a:t>
            </a:r>
            <a:endParaRPr lang="ru-RU" dirty="0" smtClean="0"/>
          </a:p>
          <a:p>
            <a:pPr lvl="0"/>
            <a:r>
              <a:rPr lang="ru-RU" i="1" dirty="0" smtClean="0"/>
              <a:t>Вымыть одно или несколько окон в квартире.</a:t>
            </a:r>
            <a:endParaRPr lang="ru-RU" dirty="0" smtClean="0"/>
          </a:p>
          <a:p>
            <a:pPr lvl="0"/>
            <a:r>
              <a:rPr lang="ru-RU" i="1" dirty="0" smtClean="0"/>
              <a:t> Убрать на балконе, в кладовке.</a:t>
            </a:r>
            <a:endParaRPr lang="ru-RU" dirty="0" smtClean="0"/>
          </a:p>
          <a:p>
            <a:pPr lvl="0"/>
            <a:r>
              <a:rPr lang="ru-RU" i="1" dirty="0" smtClean="0"/>
              <a:t> Помочь брату или сестре убрать </a:t>
            </a:r>
            <a:r>
              <a:rPr lang="ru-RU" dirty="0" smtClean="0"/>
              <a:t>игрушки.</a:t>
            </a:r>
          </a:p>
          <a:p>
            <a:pPr lvl="0"/>
            <a:r>
              <a:rPr lang="ru-RU" dirty="0" smtClean="0"/>
              <a:t> </a:t>
            </a:r>
            <a:r>
              <a:rPr lang="ru-RU" i="1" dirty="0" smtClean="0"/>
              <a:t>Помыть посуду.</a:t>
            </a:r>
            <a:endParaRPr lang="ru-RU" dirty="0" smtClean="0"/>
          </a:p>
          <a:p>
            <a:pPr lvl="0"/>
            <a:r>
              <a:rPr lang="ru-RU" i="1" dirty="0" smtClean="0"/>
              <a:t>Вытереть и убрать на место посуду.</a:t>
            </a:r>
            <a:endParaRPr lang="ru-RU" dirty="0" smtClean="0"/>
          </a:p>
          <a:p>
            <a:pPr lvl="0"/>
            <a:r>
              <a:rPr lang="ru-RU" i="1" dirty="0" smtClean="0"/>
              <a:t> Вымыть пол на кухне. Убрать в гостиной или спальне.</a:t>
            </a:r>
            <a:endParaRPr lang="ru-RU" dirty="0" smtClean="0"/>
          </a:p>
          <a:p>
            <a:pPr lvl="0"/>
            <a:r>
              <a:rPr lang="ru-RU" i="1" dirty="0" smtClean="0"/>
              <a:t> Вымыть ванну или раковину.</a:t>
            </a:r>
            <a:endParaRPr lang="ru-RU" dirty="0" smtClean="0"/>
          </a:p>
          <a:p>
            <a:pPr lvl="0"/>
            <a:r>
              <a:rPr lang="ru-RU" i="1" dirty="0" smtClean="0"/>
              <a:t> Вымыть пол в ванной.</a:t>
            </a:r>
            <a:endParaRPr lang="ru-RU" dirty="0" smtClean="0"/>
          </a:p>
          <a:p>
            <a:pPr lvl="0"/>
            <a:r>
              <a:rPr lang="ru-RU" i="1" dirty="0" smtClean="0"/>
              <a:t> Вытрясти дорожки.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>Похвала - положительное внимание</a:t>
            </a:r>
            <a:endParaRPr lang="ru-RU" sz="36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то, в чем ваш ребенок уже преуспел.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то, что он добивается. За все новое, что ему удается сделать.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Хвалите за  попытку научиться чему-то новому.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Эффективная похвала должна быть частой и должна иметь прямое отношение к поведению ребенка. Тогда она работает! Родителям нужно хвалить и поощрять очень конкретные вещи, которые делают их дети.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Monotype Corsiva" pitchFamily="66" charset="0"/>
                <a:cs typeface="Times New Roman" pitchFamily="18" charset="0"/>
              </a:rPr>
              <a:t>ТРИ ШАГА ЭФФЕКТИВНОЙ ПОХВАЛЫ</a:t>
            </a:r>
            <a:endParaRPr lang="ru-RU" sz="32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 1. Продемонстрируйте сбое одобрение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 2. Опишите положительное поведение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Будьте конкретны, понятны и кратки.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 3. Объясните причину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>ПРОФИЛАКТИЧЕСКОЕ ОБУЧЕНИЕ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предполагает обучение детей тому, что им может пригодиться в будущем.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Когда ребенок узнает что-то новое.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Когда ребенку предстоит столкнуться с ситуацией, в которой у него уже были трудности.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почувствуют себя более уверенно, увидев, что они могут научиться изменять свое поведение и быть более успешными.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Шаги профилактического обучения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Опишите, что вы хотите.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Убедитесь, что дети вас понимают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Объясните причину.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Потренируйтесь.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Похвалите его за то, что у него по­лучилось хорошо.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«Давай попробуем, …»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57592" cy="7383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>ЧЕТКИЕ ТРЕБОВАНИЯ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	1. Социальные требования.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Сюда входят такие навыки общения,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как умение ладить с окружающими, здороваться и поддерживать разговор, следовать указаниям родителей.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Требования и ожидания относительно 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успехов и поведения ребенка в школе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выполнение домашних заданий, уважительное отношение к учителям и школьной администрации, следование школьным правилам.</a:t>
            </a:r>
          </a:p>
          <a:p>
            <a:pPr lvl="0"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	3. Домашние обязанности ребенка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Сюда входят уборка в детской комнате, участие в приготовлении еды, мытье посуды и другие виды домашней работы.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4. Требования к 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опрятному внешнему виду и соблюдению правил личной гигиены: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он должен мыться, быть аккуратным, убирать за собой средства личной гигиены и т. д.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5.Требования, имеющие отношение 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к духовным и моральным нормам: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говорить правду, не красть, уважать старших, помогать близким.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Разумность требований: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Соответствие  требований возрасту, способностям и возможностям  ребенка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Обучали ли вы ребенка навыкам, необходимым для выполнения данного вида деятельности?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состоянии ли ребенок понять, чего от него ждут?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 Может ли ребенок продемонстрировать то, что от него требуется?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Monotype Corsiva" pitchFamily="66" charset="0"/>
                <a:cs typeface="Times New Roman" pitchFamily="18" charset="0"/>
              </a:rPr>
              <a:t>Как устанавливать четкие требования</a:t>
            </a:r>
            <a:endParaRPr lang="ru-RU" sz="32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говорить. Детям понятнее, когда им говорят не то, чего не следует делать, а то, что они должны делать.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делать. Хвалите за поведение, соответствующее вашим ожиданиям и исправляйте поведение, не отвечающее им. Будьте последовательны. Ваше поведение должно соответствовать тому, что вы требуете от детей- показывайте пример.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 Никогда не спорьте на глазах у детей.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>СОХРАНЯЙТЕ СПОКОЙСТВИЕ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Во-первых, вы должны определить, что именно в поведении ваших детей заставляет вас сердиться.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Во-вторых, попробуйте выяснить, что в вашем поведении или чувствах дает вам понять, что вы начинаете сердиться.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В-третьих, решите для себя, что вы хотели бы делать иначе в следующий раз в подобной ситуации.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4632" cy="86409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>Методы эффективного общения с детьми</a:t>
            </a:r>
            <a:endParaRPr lang="ru-RU" sz="36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268760"/>
            <a:ext cx="6840760" cy="5184576"/>
          </a:xfrm>
        </p:spPr>
        <p:txBody>
          <a:bodyPr>
            <a:noAutofit/>
          </a:bodyPr>
          <a:lstStyle/>
          <a:p>
            <a:pPr marL="514350" indent="-514350" algn="just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1.Воспитание на основе здравого смысла:</a:t>
            </a:r>
          </a:p>
          <a:p>
            <a:pPr marL="514350" indent="-514350" algn="just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Разумное обучение</a:t>
            </a:r>
          </a:p>
          <a:p>
            <a:pPr marL="514350" indent="-514350" algn="just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Последствия за поведение</a:t>
            </a:r>
          </a:p>
          <a:p>
            <a:pPr marL="514350" indent="-514350" algn="just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Похвала</a:t>
            </a:r>
          </a:p>
          <a:p>
            <a:pPr marL="514350" indent="-514350" algn="just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Профилактика</a:t>
            </a:r>
          </a:p>
          <a:p>
            <a:pPr marL="514350" indent="-514350" algn="just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Требования</a:t>
            </a:r>
          </a:p>
          <a:p>
            <a:pPr marL="514350" indent="-514350" algn="just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Корректирующее обучение</a:t>
            </a:r>
          </a:p>
          <a:p>
            <a:pPr marL="514350" indent="-514350" algn="just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Обучение самоконтролю</a:t>
            </a:r>
          </a:p>
          <a:p>
            <a:pPr marL="514350" indent="-514350" algn="just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Принятие решения - СВОПР</a:t>
            </a:r>
          </a:p>
          <a:p>
            <a:pPr marL="514350" indent="-514350" algn="just"/>
            <a:endParaRPr lang="ru-RU" sz="2800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Monotype Corsiva" pitchFamily="66" charset="0"/>
                <a:cs typeface="Times New Roman" pitchFamily="18" charset="0"/>
              </a:rPr>
              <a:t>Как сохранять спокойствие</a:t>
            </a:r>
            <a:endParaRPr lang="ru-RU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1. научитесь мыслить позитивно</a:t>
            </a:r>
          </a:p>
          <a:p>
            <a:pPr>
              <a:buNone/>
            </a:pPr>
            <a:r>
              <a:rPr lang="ru-RU" dirty="0" smtClean="0"/>
              <a:t>	2. не принимайте близко к сердцу то, что говорит ваш ребенок</a:t>
            </a:r>
          </a:p>
          <a:p>
            <a:pPr>
              <a:buNone/>
            </a:pPr>
            <a:r>
              <a:rPr lang="ru-RU" dirty="0" smtClean="0"/>
              <a:t>	3.используйте правило «пяти минут»</a:t>
            </a:r>
          </a:p>
          <a:p>
            <a:pPr>
              <a:buNone/>
            </a:pPr>
            <a:r>
              <a:rPr lang="ru-RU" dirty="0" smtClean="0"/>
              <a:t>	4.сосредотачивайтесь на поведении вашего ребенка вместо того, чтобы думать о причинах его плохого поведения</a:t>
            </a:r>
          </a:p>
          <a:p>
            <a:pPr>
              <a:buNone/>
            </a:pPr>
            <a:r>
              <a:rPr lang="ru-RU" dirty="0" smtClean="0"/>
              <a:t>	5. если, рассердившись, вы сказали или сделали что-то, о чем потом жалеете, признайтесь в этом ребенку и извинитесь</a:t>
            </a:r>
          </a:p>
          <a:p>
            <a:pPr>
              <a:buNone/>
            </a:pPr>
            <a:r>
              <a:rPr lang="ru-RU" dirty="0" smtClean="0"/>
              <a:t>    6. спокойствие не означает пассивность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Monotype Corsiva" pitchFamily="66" charset="0"/>
                <a:cs typeface="Times New Roman" pitchFamily="18" charset="0"/>
              </a:rPr>
              <a:t>Корректирующее обучение</a:t>
            </a:r>
            <a:endParaRPr lang="ru-RU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ШАГ 1. Остановите неправильное поведение. </a:t>
            </a:r>
          </a:p>
          <a:p>
            <a:pPr>
              <a:buNone/>
            </a:pPr>
            <a:r>
              <a:rPr lang="ru-RU" dirty="0" smtClean="0"/>
              <a:t>	ШАГ 2. Сообщите «последствие».</a:t>
            </a:r>
          </a:p>
          <a:p>
            <a:pPr>
              <a:buNone/>
            </a:pPr>
            <a:r>
              <a:rPr lang="ru-RU" dirty="0" smtClean="0"/>
              <a:t>	ШАГ 3. Опишите, что вы хотите.</a:t>
            </a:r>
          </a:p>
          <a:p>
            <a:pPr>
              <a:buNone/>
            </a:pPr>
            <a:r>
              <a:rPr lang="ru-RU" dirty="0" smtClean="0"/>
              <a:t>	ШАГ 4. Потренируйте то, что вы хотите.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ПОЛЕЗНЫЕ СОВЕТЫ:</a:t>
            </a:r>
            <a:br>
              <a:rPr lang="ru-RU" b="1" dirty="0" smtClean="0">
                <a:latin typeface="Monotype Corsiva" pitchFamily="66" charset="0"/>
              </a:rPr>
            </a:b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Сохраняйте спокойствие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Не перескакивайте с проблемы на проблему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Дайте ребенку возможность исправиться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 Будьте последовательны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 Используйте «последствия»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Monotype Corsiva" pitchFamily="66" charset="0"/>
                <a:cs typeface="Times New Roman" pitchFamily="18" charset="0"/>
              </a:rPr>
              <a:t>Обучение самоконтролю</a:t>
            </a:r>
            <a:endParaRPr lang="ru-RU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1. Когда ребенок ведет себя плохо, и в ответ на корректирующее обучение его поведение не улучшается, а наоборот, становится еще хуже.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2. Когда ребенок внезапно «взрывается», реагирует очень эмоционально и отказывается де­лать все, о чем бы его ни попросили родители.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3.Когда родители слишком болезненно переживают поведение своих детей и не могут сохранять спокойствие.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Этапы и шаги обучения самоконтролю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ПЕРВЫЙ ЭТАП. ДАЙТЕ УСПОКОИТЬСЯ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Шаг 1. Опишите неправильное поведение</a:t>
            </a:r>
          </a:p>
          <a:p>
            <a:pPr>
              <a:buNone/>
            </a:pPr>
            <a:r>
              <a:rPr lang="ru-RU" dirty="0" smtClean="0"/>
              <a:t>    Шаг 2. Дайте четкие указания</a:t>
            </a:r>
          </a:p>
          <a:p>
            <a:pPr>
              <a:buNone/>
            </a:pPr>
            <a:r>
              <a:rPr lang="ru-RU" dirty="0" smtClean="0"/>
              <a:t>     Шаг 3. Предоставьте время, чтобы успокоиться</a:t>
            </a:r>
          </a:p>
          <a:p>
            <a:pPr>
              <a:buNone/>
            </a:pPr>
            <a:r>
              <a:rPr lang="ru-RU" i="1" dirty="0" smtClean="0"/>
              <a:t>ВТОРОЙ ЭТАП.  ПОСЛЕДУЮЩЕЕ ОБУЧЕНИЕ.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Шаг 4. Опишите, что ребенок может сделать иначе в следующий раз</a:t>
            </a:r>
          </a:p>
          <a:p>
            <a:pPr>
              <a:buNone/>
            </a:pPr>
            <a:r>
              <a:rPr lang="ru-RU" dirty="0" smtClean="0"/>
              <a:t>    Шаг 5. Потренируйте то, что ребенок может сде­лать иначе в следующий раз</a:t>
            </a:r>
          </a:p>
          <a:p>
            <a:pPr>
              <a:buNone/>
            </a:pPr>
            <a:r>
              <a:rPr lang="ru-RU" dirty="0" smtClean="0"/>
              <a:t>    Шаг 6. Сообщите «последствие»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Правила обучения самоконтролю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Не забывайте о поставленной задаче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Следите за своими физическими действиями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Заранее продумайте, какое «последствие» вы будете использовать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Доводите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дело до конца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СВОПР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«</a:t>
            </a:r>
            <a:r>
              <a:rPr lang="ru-RU" b="1" dirty="0" smtClean="0"/>
              <a:t>С» — «Ситуация»,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«В» — «Варианты»,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«О» — «Отрицательное»,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«П» — «Положительное»,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«Р» — «Решение».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2.Общение без принуждения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ситуации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своих эмоций, чувств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тех потребностей, которые удовлетворяются или не удовлетворяются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Просьба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просьба, а не приказ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в позитиве, без не…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конкретна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  <a:cs typeface="Times New Roman" pitchFamily="18" charset="0"/>
              </a:rPr>
              <a:t>3.Восстановление контакта с ребенком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шаг - Скажите о своих чувствах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«Мне жаль, что…», «Я огорчен…»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шаг – Присоединение по отношению к ситуации «Да, действительно…», «Безусловно важно, чтобы…»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шаг – Предложите вариант действий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«Давай…»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4.Эффективное слушание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1. Внимание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Внимание во время беседы должно быть устойчивым, направленным на ребенка</a:t>
            </a:r>
          </a:p>
          <a:p>
            <a:pPr lvl="0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2. Нерефлексивное слушание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Это проявление активности в форме: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- уместного молчания ( не перебивать),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-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эхо-реакции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- междометия (угу, ага, да),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- эмоциональная поддержка ( в основном невербальными     			              средствами : улыбка,   открытая жестикуляция, жесты доверия).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3. Рефлексивное слушание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Используется для проверки правильности понимания сказанного  ребенком: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- уточнение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просьба дать дополнительные, более точные 			            разъяснения, если   неясен  общий  смысл высказывания,      есть                 		            непонятные моменты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«Будьте добры, разъясни мне, пожалуйста, более точно…»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«Что ты имел ввиду…»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«Ты хотел сказать, что…»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-пересказ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повторение мысли говорящего своими словами: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«Как я тебя понял…»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«Ты считаешь, что…»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«Другими словами…»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			         -отражение чувств ребенка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высказывание о том, как Вы поняли его 		         чувства .</a:t>
            </a:r>
          </a:p>
          <a:p>
            <a:pPr>
              <a:buNone/>
            </a:pPr>
            <a:r>
              <a:rPr lang="en-GB" sz="15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GB" sz="1500" b="1" dirty="0" err="1" smtClean="0">
                <a:latin typeface="Times New Roman" pitchFamily="18" charset="0"/>
                <a:cs typeface="Times New Roman" pitchFamily="18" charset="0"/>
              </a:rPr>
              <a:t>Безоценочное</a:t>
            </a:r>
            <a:r>
              <a:rPr lang="en-GB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00" b="1" dirty="0" err="1" smtClean="0">
                <a:latin typeface="Times New Roman" pitchFamily="18" charset="0"/>
                <a:cs typeface="Times New Roman" pitchFamily="18" charset="0"/>
              </a:rPr>
              <a:t>восприятие</a:t>
            </a:r>
            <a:r>
              <a:rPr lang="en-GB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en-GB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>Воспитание на основе здравого смысла</a:t>
            </a:r>
            <a:endParaRPr lang="ru-RU" sz="36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воспитании необходимо опираться на две вещи: на «голову» и на «сердце».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«Голова»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Разумное обучение — это позитивный и эффективный подход к неправильному поведению детей.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«Сердце» - безусловная любовь к детям.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воспитание семь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3440" y="3573016"/>
            <a:ext cx="5040560" cy="30963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Monotype Corsiva" pitchFamily="66" charset="0"/>
                <a:cs typeface="Times New Roman" pitchFamily="18" charset="0"/>
              </a:rPr>
              <a:t>Разумное обучение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поможет вашему ребенку обрести уверенность в себе, научит его ладить с окружающими и привьет навыки, необходимые для принятия самостоятельных решений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Четко выражайте свои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мысли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Незамедлительно реагируйте на поведение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Будьте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конкретны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Будьте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позитивны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Активно включайтесь во взаимодействие со своими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детьми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Предоставляйте необходимую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информацию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69560" cy="432048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en-US" sz="2700" b="1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2700" b="1" dirty="0" smtClean="0">
                <a:latin typeface="Monotype Corsiva" pitchFamily="66" charset="0"/>
                <a:cs typeface="Times New Roman" pitchFamily="18" charset="0"/>
              </a:rPr>
              <a:t>КАК ГОВОРИТЬ С РЕБЕНКОМ О ЕГО ПОВЕДЕНИИ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Постарайтесь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чтобы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смотрел на вас. </a:t>
            </a:r>
          </a:p>
          <a:p>
            <a:pPr lvl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Сами смотрите на ребенка. </a:t>
            </a:r>
          </a:p>
          <a:p>
            <a:pPr lvl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Тон вашего голоса должен соответствовать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ситуации</a:t>
            </a:r>
          </a:p>
          <a:p>
            <a:pPr lvl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тихое и спокойное место, где ничто не будет вас отвлекать.</a:t>
            </a:r>
          </a:p>
          <a:p>
            <a:pPr lvl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Постарайтесь во время разговора находиться на одном уровне с ребенком.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>Последствия поступков</a:t>
            </a:r>
            <a:endParaRPr lang="ru-RU" sz="36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1.«Последствие»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должно быть значимо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для ребенка.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«Последствие» должно быть назначено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как можно скорее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после совершения поступка.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Необходимо понимать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как часто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следует использовать одно и то же «последствие».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Стараться прибегать к минимальной величине, которая способна оказать воздействие на ребенка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5. Ребенок должен получать награду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только после того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как справится с каким-то делом.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Назначая ребенку «последствие», помните: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en-US" dirty="0" smtClean="0"/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ебенок должен 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каково «последствие», и за какие действия он это «последствие» получил.</a:t>
            </a:r>
          </a:p>
          <a:p>
            <a:pPr lv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2.Важно быть последовательным. </a:t>
            </a:r>
          </a:p>
          <a:p>
            <a:pPr lv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3.Будьте кратки. Не читайте длинных нотаций, особенно маленьким детям.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4.Доводите дело до конца.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5.Старайтесь избегать предупреждений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6.Поведение должно соответствовать «последствию».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Monotype Corsiva" pitchFamily="66" charset="0"/>
                <a:cs typeface="Times New Roman" pitchFamily="18" charset="0"/>
              </a:rPr>
              <a:t>ПОЛОЖИТЕЛЬНЫЕ   «ПОСЛЕДСТВИЯ»-поощрения</a:t>
            </a:r>
            <a:r>
              <a:rPr lang="ru-RU" sz="3200" b="1" dirty="0" smtClean="0">
                <a:latin typeface="Monotype Corsiva" pitchFamily="66" charset="0"/>
              </a:rPr>
              <a:t/>
            </a:r>
            <a:br>
              <a:rPr lang="ru-RU" sz="3200" b="1" dirty="0" smtClean="0">
                <a:latin typeface="Monotype Corsiva" pitchFamily="66" charset="0"/>
              </a:rPr>
            </a:b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Деятельность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Вещи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u="sng" dirty="0" smtClean="0"/>
              <a:t>Особые развлечения</a:t>
            </a:r>
            <a:r>
              <a:rPr lang="ru-RU" dirty="0" smtClean="0"/>
              <a:t>. Поход в кино, на футбол, в зоопарк, приход в гости друга?..</a:t>
            </a:r>
          </a:p>
          <a:p>
            <a:pPr>
              <a:buNone/>
            </a:pPr>
            <a:r>
              <a:rPr lang="ru-RU" u="sng" dirty="0" smtClean="0"/>
              <a:t>Еда.</a:t>
            </a:r>
            <a:r>
              <a:rPr lang="ru-RU" dirty="0" smtClean="0"/>
              <a:t> Говоря об использовании в качестве «последствий» еды, мы имеем в виду лакомства, которые любит ребенок, что-то «вкусненькое».</a:t>
            </a:r>
          </a:p>
          <a:p>
            <a:pPr>
              <a:buNone/>
            </a:pPr>
            <a:r>
              <a:rPr lang="ru-RU" u="sng" dirty="0" smtClean="0"/>
              <a:t>Люди.</a:t>
            </a:r>
            <a:r>
              <a:rPr lang="ru-RU" dirty="0" smtClean="0"/>
              <a:t> С кем ваш ребенок больше всего любит проводить время? </a:t>
            </a:r>
          </a:p>
          <a:p>
            <a:pPr>
              <a:buNone/>
            </a:pPr>
            <a:r>
              <a:rPr lang="ru-RU" u="sng" dirty="0" smtClean="0"/>
              <a:t>Внимание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Примеры положительных последствий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dirty="0" smtClean="0"/>
              <a:t>Позвольте ребенку попозже лечь спать</a:t>
            </a:r>
          </a:p>
          <a:p>
            <a:pPr lvl="0"/>
            <a:r>
              <a:rPr lang="ru-RU" dirty="0" smtClean="0"/>
              <a:t>Устройте игры с папой, мамой или друзьями</a:t>
            </a:r>
          </a:p>
          <a:p>
            <a:pPr lvl="0"/>
            <a:r>
              <a:rPr lang="ru-RU" dirty="0" smtClean="0"/>
              <a:t>Разрешите спать с включенным магнитофоном</a:t>
            </a:r>
          </a:p>
          <a:p>
            <a:pPr lvl="0"/>
            <a:r>
              <a:rPr lang="ru-RU" dirty="0" smtClean="0"/>
              <a:t>Разрешите позвать в гости друга</a:t>
            </a:r>
          </a:p>
          <a:p>
            <a:pPr lvl="0"/>
            <a:r>
              <a:rPr lang="ru-RU" dirty="0" smtClean="0"/>
              <a:t>Позвольте подольше гулять на улице</a:t>
            </a:r>
          </a:p>
          <a:p>
            <a:pPr lvl="0"/>
            <a:r>
              <a:rPr lang="ru-RU" dirty="0" smtClean="0"/>
              <a:t>Увеличьте время просмотра телевизора</a:t>
            </a:r>
          </a:p>
          <a:p>
            <a:pPr lvl="0"/>
            <a:r>
              <a:rPr lang="ru-RU" dirty="0" smtClean="0"/>
              <a:t>Освободите от какой-то из домашних обязанностей</a:t>
            </a:r>
          </a:p>
          <a:p>
            <a:pPr lvl="0"/>
            <a:r>
              <a:rPr lang="ru-RU" dirty="0" smtClean="0"/>
              <a:t>Устройте поездку за город, пикник</a:t>
            </a:r>
          </a:p>
          <a:p>
            <a:pPr lvl="0"/>
            <a:r>
              <a:rPr lang="ru-RU" dirty="0" smtClean="0"/>
              <a:t>Разрешите поиграть в видеоигру</a:t>
            </a:r>
          </a:p>
          <a:p>
            <a:pPr lvl="0"/>
            <a:r>
              <a:rPr lang="ru-RU" dirty="0" smtClean="0"/>
              <a:t>Разрешите почитать подольше</a:t>
            </a:r>
          </a:p>
          <a:p>
            <a:pPr lvl="0"/>
            <a:r>
              <a:rPr lang="ru-RU" dirty="0" smtClean="0"/>
              <a:t>Разрешите встать позже</a:t>
            </a:r>
          </a:p>
          <a:p>
            <a:pPr lvl="0"/>
            <a:r>
              <a:rPr lang="ru-RU" dirty="0" smtClean="0"/>
              <a:t>Возьмите с собой на рыбалку</a:t>
            </a:r>
          </a:p>
          <a:p>
            <a:pPr lvl="0"/>
            <a:r>
              <a:rPr lang="ru-RU" dirty="0" smtClean="0"/>
              <a:t>Позвольте погулять с друзьями</a:t>
            </a:r>
          </a:p>
          <a:p>
            <a:pPr lvl="0"/>
            <a:r>
              <a:rPr lang="ru-RU" dirty="0" smtClean="0"/>
              <a:t>Вместе пройдитесь перед сном</a:t>
            </a:r>
          </a:p>
          <a:p>
            <a:pPr lvl="0"/>
            <a:r>
              <a:rPr lang="ru-RU" dirty="0" smtClean="0"/>
              <a:t> Почитайте на ночь какую-нибудь сказку</a:t>
            </a:r>
          </a:p>
          <a:p>
            <a:pPr lvl="0"/>
            <a:r>
              <a:rPr lang="ru-RU" dirty="0" smtClean="0"/>
              <a:t>Позвольте прокатиться у папы на плечах</a:t>
            </a:r>
          </a:p>
          <a:p>
            <a:pPr lvl="0"/>
            <a:r>
              <a:rPr lang="ru-RU" dirty="0" smtClean="0"/>
              <a:t>Поиграйте с ним в шашки, шахматы или другие настольные игры</a:t>
            </a:r>
          </a:p>
          <a:p>
            <a:pPr lvl="0"/>
            <a:r>
              <a:rPr lang="ru-RU" dirty="0" smtClean="0"/>
              <a:t>Разрешите пойти с друзьями в поход</a:t>
            </a:r>
          </a:p>
          <a:p>
            <a:pPr lvl="0"/>
            <a:r>
              <a:rPr lang="ru-RU" dirty="0" smtClean="0"/>
              <a:t>Увеличьте время на телефонные разговоры</a:t>
            </a:r>
          </a:p>
          <a:p>
            <a:pPr lvl="0"/>
            <a:r>
              <a:rPr lang="ru-RU" dirty="0" smtClean="0"/>
              <a:t>Угостите чем-нибудь «вкусненьким»</a:t>
            </a:r>
          </a:p>
          <a:p>
            <a:pPr lvl="0"/>
            <a:r>
              <a:rPr lang="ru-RU" dirty="0" smtClean="0"/>
              <a:t>Сходите вместе в парк, кино</a:t>
            </a:r>
          </a:p>
          <a:p>
            <a:pPr lvl="0"/>
            <a:r>
              <a:rPr lang="ru-RU" dirty="0" smtClean="0"/>
              <a:t>Разрешите покататься на велосипеде</a:t>
            </a:r>
            <a:endParaRPr lang="ru-RU" dirty="0"/>
          </a:p>
        </p:txBody>
      </p:sp>
      <p:pic>
        <p:nvPicPr>
          <p:cNvPr id="4" name="Содержимое 3" descr="slider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139156"/>
            <a:ext cx="4644008" cy="37381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rgbClr val="000099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1194</Words>
  <Application>Microsoft Office PowerPoint</Application>
  <PresentationFormat>Экран (4:3)</PresentationFormat>
  <Paragraphs>211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Методы эффективного общения с детьми</vt:lpstr>
      <vt:lpstr>Воспитание на основе здравого смысла</vt:lpstr>
      <vt:lpstr>    Разумное обучение поможет вашему ребенку обрести уверенность в себе, научит его ладить с окружающими и привьет навыки, необходимые для принятия самостоятельных решений  </vt:lpstr>
      <vt:lpstr>  КАК ГОВОРИТЬ С РЕБЕНКОМ О ЕГО ПОВЕДЕНИИ </vt:lpstr>
      <vt:lpstr>Последствия поступков</vt:lpstr>
      <vt:lpstr>Назначая ребенку «последствие», помните:</vt:lpstr>
      <vt:lpstr>ПОЛОЖИТЕЛЬНЫЕ   «ПОСЛЕДСТВИЯ»-поощрения </vt:lpstr>
      <vt:lpstr>Примеры положительных последствий</vt:lpstr>
      <vt:lpstr>ОТРИЦАТЕЛЬНЫЕ «ПОСЛЕДСТВИЯ»</vt:lpstr>
      <vt:lpstr>«Коробка обязанностей»</vt:lpstr>
      <vt:lpstr>Похвала - положительное внимание</vt:lpstr>
      <vt:lpstr>ТРИ ШАГА ЭФФЕКТИВНОЙ ПОХВАЛЫ</vt:lpstr>
      <vt:lpstr> ПРОФИЛАКТИЧЕСКОЕ ОБУЧЕНИЕ </vt:lpstr>
      <vt:lpstr>Шаги профилактического обучения</vt:lpstr>
      <vt:lpstr>ЧЕТКИЕ ТРЕБОВАНИЯ   </vt:lpstr>
      <vt:lpstr>Разумность требований:</vt:lpstr>
      <vt:lpstr>Как устанавливать четкие требования</vt:lpstr>
      <vt:lpstr>СОХРАНЯЙТЕ СПОКОЙСТВИЕ  </vt:lpstr>
      <vt:lpstr>Как сохранять спокойствие</vt:lpstr>
      <vt:lpstr>Корректирующее обучение</vt:lpstr>
      <vt:lpstr> ПОЛЕЗНЫЕ СОВЕТЫ: </vt:lpstr>
      <vt:lpstr>Обучение самоконтролю</vt:lpstr>
      <vt:lpstr>Этапы и шаги обучения самоконтролю</vt:lpstr>
      <vt:lpstr>Правила обучения самоконтролю</vt:lpstr>
      <vt:lpstr>СВОПР</vt:lpstr>
      <vt:lpstr>2.Общение без принуждения</vt:lpstr>
      <vt:lpstr>3.Восстановление контакта с ребенком</vt:lpstr>
      <vt:lpstr>4.Эффективное слушание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эффективного общения с детьми</dc:title>
  <cp:lastModifiedBy>Галина</cp:lastModifiedBy>
  <cp:revision>56</cp:revision>
  <dcterms:modified xsi:type="dcterms:W3CDTF">2015-01-21T16:41:40Z</dcterms:modified>
</cp:coreProperties>
</file>