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57" r:id="rId4"/>
    <p:sldId id="265" r:id="rId5"/>
    <p:sldId id="266" r:id="rId6"/>
    <p:sldId id="263" r:id="rId7"/>
    <p:sldId id="267" r:id="rId8"/>
    <p:sldId id="259" r:id="rId9"/>
    <p:sldId id="261" r:id="rId10"/>
    <p:sldId id="269" r:id="rId11"/>
    <p:sldId id="260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84" r:id="rId24"/>
    <p:sldId id="281" r:id="rId25"/>
    <p:sldId id="285" r:id="rId26"/>
    <p:sldId id="283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latin typeface="Monotype Corsiva" pitchFamily="66" charset="0"/>
              </a:rPr>
              <a:t>Темперамент</a:t>
            </a:r>
          </a:p>
          <a:p>
            <a:r>
              <a:rPr lang="ru-RU" sz="4000" i="1" dirty="0" smtClean="0">
                <a:latin typeface="Monotype Corsiva" pitchFamily="66" charset="0"/>
              </a:rPr>
              <a:t>Характер</a:t>
            </a:r>
          </a:p>
          <a:p>
            <a:r>
              <a:rPr lang="ru-RU" sz="4000" i="1" dirty="0" smtClean="0">
                <a:latin typeface="Monotype Corsiva" pitchFamily="66" charset="0"/>
              </a:rPr>
              <a:t>Способности</a:t>
            </a:r>
          </a:p>
          <a:p>
            <a:r>
              <a:rPr lang="ru-RU" sz="4000" i="1" dirty="0" err="1" smtClean="0">
                <a:latin typeface="Monotype Corsiva" pitchFamily="66" charset="0"/>
              </a:rPr>
              <a:t>Гендер</a:t>
            </a:r>
            <a:r>
              <a:rPr lang="ru-RU" sz="4000" i="1" dirty="0" smtClean="0">
                <a:latin typeface="Monotype Corsiva" pitchFamily="66" charset="0"/>
              </a:rPr>
              <a:t> </a:t>
            </a:r>
            <a:r>
              <a:rPr lang="ru-RU" sz="4000" i="1" smtClean="0">
                <a:latin typeface="Monotype Corsiva" pitchFamily="66" charset="0"/>
              </a:rPr>
              <a:t>(мальчики-девочки)</a:t>
            </a:r>
            <a:endParaRPr lang="ru-RU" sz="4000" i="1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Индивидуально-психологические особенности детей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4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Вырабатывать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любознательность, побуждать сообразительность и воображение, поощрять его инициативу.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Учить правильно распределять внимание и время при выполнении различных заданий.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Учить полнее выражать свои чувства: как быть добрым, как жалеть кого-то, радоваться, огорчаться, прививать навыки общения и развивать коммуникабельность.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Не раздражаться черепашьим темпам, а ускорять их, применяя игровую деятельность, хотя бы игры наперегонки.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itchFamily="66" charset="0"/>
              </a:rPr>
              <a:t>Что необходимо учитывать в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32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00.infourok.ru/images/doc/130/151832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" y="-91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9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Быть с ним поласковее, помягче. Не требовать, а просить. Поддерживать и одобрять.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Нацеливать его только на выполнимые задания, помогать их вовремя исполнить.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Поддерживать его самостоятельность, учить преодолевать застенчивость, искоренять неуверенность в себе.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Помогать и учить избавляться от страхов и ни при каких обстоятельствах не запугивать специально.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Не требовать от меланхолика того, что для него невыполнимо.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itchFamily="66" charset="0"/>
              </a:rPr>
              <a:t>Что необходимо учитывать в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94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F0F0F"/>
                </a:solidFill>
                <a:latin typeface="Times New Roman"/>
              </a:rPr>
              <a:t>Акцентуации</a:t>
            </a:r>
            <a:r>
              <a:rPr lang="ru-RU" dirty="0">
                <a:solidFill>
                  <a:srgbClr val="0F0F0F"/>
                </a:solidFill>
                <a:latin typeface="Times New Roman"/>
              </a:rPr>
              <a:t> — чрезмерно выраженные черты характера. </a:t>
            </a:r>
          </a:p>
          <a:p>
            <a:r>
              <a:rPr lang="ru-RU" dirty="0">
                <a:solidFill>
                  <a:srgbClr val="0F0F0F"/>
                </a:solidFill>
                <a:latin typeface="Times New Roman"/>
              </a:rPr>
              <a:t>В</a:t>
            </a:r>
            <a:r>
              <a:rPr lang="ru-RU" dirty="0" smtClean="0">
                <a:solidFill>
                  <a:srgbClr val="0F0F0F"/>
                </a:solidFill>
                <a:latin typeface="Times New Roman"/>
              </a:rPr>
              <a:t>ыделяют </a:t>
            </a:r>
            <a:r>
              <a:rPr lang="ru-RU" dirty="0">
                <a:solidFill>
                  <a:srgbClr val="0F0F0F"/>
                </a:solidFill>
                <a:latin typeface="Times New Roman"/>
              </a:rPr>
              <a:t>две степени акцентуации характера: явную и скрытую. </a:t>
            </a:r>
            <a:endParaRPr lang="ru-RU" dirty="0" smtClean="0">
              <a:solidFill>
                <a:srgbClr val="0F0F0F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F0F0F"/>
                </a:solidFill>
                <a:latin typeface="Times New Roman"/>
              </a:rPr>
              <a:t>Явная </a:t>
            </a:r>
            <a:r>
              <a:rPr lang="ru-RU" dirty="0">
                <a:solidFill>
                  <a:srgbClr val="0F0F0F"/>
                </a:solidFill>
                <a:latin typeface="Times New Roman"/>
              </a:rPr>
              <a:t>акцентуация </a:t>
            </a:r>
            <a:r>
              <a:rPr lang="ru-RU" dirty="0" smtClean="0">
                <a:solidFill>
                  <a:srgbClr val="0F0F0F"/>
                </a:solidFill>
                <a:latin typeface="Times New Roman"/>
              </a:rPr>
              <a:t>отличается </a:t>
            </a:r>
            <a:r>
              <a:rPr lang="ru-RU" dirty="0">
                <a:solidFill>
                  <a:srgbClr val="0F0F0F"/>
                </a:solidFill>
                <a:latin typeface="Times New Roman"/>
              </a:rPr>
              <a:t>постоянством черт определенного типа характера. </a:t>
            </a:r>
            <a:endParaRPr lang="ru-RU" dirty="0" smtClean="0">
              <a:solidFill>
                <a:srgbClr val="0F0F0F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F0F0F"/>
                </a:solidFill>
                <a:latin typeface="Times New Roman"/>
              </a:rPr>
              <a:t>При </a:t>
            </a:r>
            <a:r>
              <a:rPr lang="ru-RU" dirty="0">
                <a:solidFill>
                  <a:srgbClr val="0F0F0F"/>
                </a:solidFill>
                <a:latin typeface="Times New Roman"/>
              </a:rPr>
              <a:t>скрытой акцентуации черты определенного типа характера </a:t>
            </a:r>
            <a:r>
              <a:rPr lang="ru-RU" dirty="0" smtClean="0">
                <a:solidFill>
                  <a:srgbClr val="0F0F0F"/>
                </a:solidFill>
                <a:latin typeface="Times New Roman"/>
              </a:rPr>
              <a:t>выражены, но </a:t>
            </a:r>
            <a:r>
              <a:rPr lang="ru-RU" dirty="0">
                <a:solidFill>
                  <a:srgbClr val="0F0F0F"/>
                </a:solidFill>
                <a:latin typeface="Times New Roman"/>
              </a:rPr>
              <a:t>могут ярко проявиться под влиянием специфических ситуаций</a:t>
            </a:r>
            <a:r>
              <a:rPr lang="ru-RU" dirty="0" smtClean="0">
                <a:solidFill>
                  <a:srgbClr val="0F0F0F"/>
                </a:solidFill>
                <a:latin typeface="Times New Roman"/>
              </a:rPr>
              <a:t>.</a:t>
            </a:r>
          </a:p>
          <a:p>
            <a:r>
              <a:rPr lang="ru-RU" dirty="0" err="1" smtClean="0">
                <a:solidFill>
                  <a:srgbClr val="0F0F0F"/>
                </a:solidFill>
                <a:latin typeface="Times New Roman"/>
              </a:rPr>
              <a:t>Прудченко</a:t>
            </a:r>
            <a:r>
              <a:rPr lang="ru-RU" dirty="0" smtClean="0">
                <a:solidFill>
                  <a:srgbClr val="0F0F0F"/>
                </a:solidFill>
                <a:latin typeface="Times New Roman"/>
              </a:rPr>
              <a:t>, </a:t>
            </a:r>
            <a:r>
              <a:rPr lang="ru-RU" dirty="0" err="1" smtClean="0">
                <a:solidFill>
                  <a:srgbClr val="0F0F0F"/>
                </a:solidFill>
                <a:latin typeface="Times New Roman"/>
              </a:rPr>
              <a:t>Сиялов</a:t>
            </a:r>
            <a:r>
              <a:rPr lang="ru-RU" dirty="0" smtClean="0">
                <a:solidFill>
                  <a:srgbClr val="0F0F0F"/>
                </a:solidFill>
                <a:latin typeface="Times New Roman"/>
              </a:rPr>
              <a:t> «</a:t>
            </a:r>
            <a:r>
              <a:rPr lang="ru-RU" dirty="0" err="1" smtClean="0">
                <a:solidFill>
                  <a:srgbClr val="0F0F0F"/>
                </a:solidFill>
                <a:latin typeface="Times New Roman"/>
              </a:rPr>
              <a:t>Эй,ты</a:t>
            </a:r>
            <a:r>
              <a:rPr lang="ru-RU" dirty="0" smtClean="0">
                <a:solidFill>
                  <a:srgbClr val="0F0F0F"/>
                </a:solidFill>
                <a:latin typeface="Times New Roman"/>
              </a:rPr>
              <a:t>, параноик!»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Акцентуации характера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1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визуальный (самый быстродействующий);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аудиальный;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кинестетический (ощущения), вкус, обоняние, осязание, положение тела в пространстве (сидя, лёжа,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оперевшись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marL="0" indent="0">
              <a:buNone/>
            </a:pPr>
            <a:r>
              <a:rPr lang="ru-RU" sz="4300" b="1" dirty="0" smtClean="0">
                <a:latin typeface="Monotype Corsiva" pitchFamily="66" charset="0"/>
              </a:rPr>
              <a:t>	Репрезентативные системы: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1- аудиальная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2 - визуальная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3 - кинестетическая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4 - </a:t>
            </a:r>
            <a:r>
              <a:rPr lang="ru-RU" dirty="0" err="1">
                <a:latin typeface="Times New Roman"/>
                <a:ea typeface="Times New Roman"/>
              </a:rPr>
              <a:t>дигитальная</a:t>
            </a:r>
            <a:r>
              <a:rPr lang="ru-RU" dirty="0">
                <a:latin typeface="Times New Roman"/>
                <a:ea typeface="Times New Roman"/>
              </a:rPr>
              <a:t> (</a:t>
            </a:r>
            <a:r>
              <a:rPr lang="ru-RU" dirty="0" err="1">
                <a:latin typeface="Times New Roman"/>
                <a:ea typeface="Times New Roman"/>
              </a:rPr>
              <a:t>Digital</a:t>
            </a:r>
            <a:r>
              <a:rPr lang="ru-RU" dirty="0">
                <a:latin typeface="Times New Roman"/>
                <a:ea typeface="Times New Roman"/>
              </a:rPr>
              <a:t> – </a:t>
            </a:r>
            <a:r>
              <a:rPr lang="ru-RU" dirty="0" smtClean="0">
                <a:latin typeface="Times New Roman"/>
                <a:ea typeface="Times New Roman"/>
              </a:rPr>
              <a:t>цифровой) мышление</a:t>
            </a:r>
            <a:r>
              <a:rPr lang="ru-RU" dirty="0">
                <a:latin typeface="Times New Roman"/>
                <a:ea typeface="Times New Roman"/>
              </a:rPr>
              <a:t>, понятия; не ощущение тепла, а понятие – тепло; описание тепла.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Каналы восприятия информации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5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>
            <a:normAutofit fontScale="85000"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речи ребёнка присутствуют слова: яркий, видеть, взгляд;  т. е. слова, относящиеся к зрению.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У ребёнка зрение и слух составляют как бы одну систему, т. е. слушает вожатого, смотря на него.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Если не видит, то и не слышит. Говорить сзади, в бок – впустую.</a:t>
            </a:r>
          </a:p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Визуал</a:t>
            </a:r>
            <a:r>
              <a:rPr lang="ru-RU" dirty="0">
                <a:latin typeface="Times New Roman"/>
                <a:ea typeface="Times New Roman"/>
              </a:rPr>
              <a:t> – хороший рассказчик. Рассказывает, глядя на мысленную картинку. Ключевое слово – </a:t>
            </a:r>
            <a:r>
              <a:rPr lang="ru-RU" b="1" dirty="0">
                <a:latin typeface="Times New Roman"/>
                <a:ea typeface="Times New Roman"/>
              </a:rPr>
              <a:t>Красиво.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Чтоб ему понравилось то, что говорит вожатый, нужно сделать объект рассказа симпатичным, подчёркивая внешнюю красоту.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Ребёнку нужно показывать рисунки, фотографии походов и экскурсий, чтобы привлечь его участвовать, жестикулируя, определяя размеры того, о чём говорит вожатый (вот такая высокая гора, а сверху такой </a:t>
            </a:r>
            <a:r>
              <a:rPr lang="ru-RU" b="1" dirty="0">
                <a:latin typeface="Times New Roman"/>
                <a:ea typeface="Times New Roman"/>
              </a:rPr>
              <a:t>Красивый </a:t>
            </a:r>
            <a:r>
              <a:rPr lang="ru-RU" dirty="0">
                <a:latin typeface="Times New Roman"/>
                <a:ea typeface="Times New Roman"/>
              </a:rPr>
              <a:t>вид   облака, лес и др.).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Девиз </a:t>
            </a:r>
            <a:r>
              <a:rPr lang="ru-RU" dirty="0" err="1">
                <a:latin typeface="Times New Roman"/>
                <a:ea typeface="Times New Roman"/>
              </a:rPr>
              <a:t>визуала</a:t>
            </a:r>
            <a:r>
              <a:rPr lang="ru-RU" dirty="0">
                <a:latin typeface="Times New Roman"/>
                <a:ea typeface="Times New Roman"/>
              </a:rPr>
              <a:t> – </a:t>
            </a:r>
            <a:r>
              <a:rPr lang="ru-RU" b="1" dirty="0">
                <a:latin typeface="Times New Roman"/>
                <a:ea typeface="Times New Roman"/>
              </a:rPr>
              <a:t>Посмотреть, чтобы услышать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Monotype Corsiva" pitchFamily="66" charset="0"/>
              </a:rPr>
              <a:t>Визуал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0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речи ребёнка присутствуют слова: чувствую, тёплый, прозрачный, спокойный…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Любят быть близко к собеседнику, могут прикасаться во время общения.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Ключевое слово – </a:t>
            </a:r>
            <a:r>
              <a:rPr lang="ru-RU" b="1" dirty="0">
                <a:latin typeface="Times New Roman"/>
                <a:ea typeface="Times New Roman"/>
              </a:rPr>
              <a:t>Удобно</a:t>
            </a:r>
            <a:r>
              <a:rPr lang="ru-RU" dirty="0">
                <a:latin typeface="Times New Roman"/>
                <a:ea typeface="Times New Roman"/>
              </a:rPr>
              <a:t>.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Девиз </a:t>
            </a:r>
            <a:r>
              <a:rPr lang="ru-RU" dirty="0" err="1">
                <a:latin typeface="Times New Roman"/>
                <a:ea typeface="Times New Roman"/>
              </a:rPr>
              <a:t>кинестетика</a:t>
            </a:r>
            <a:r>
              <a:rPr lang="ru-RU" dirty="0">
                <a:latin typeface="Times New Roman"/>
                <a:ea typeface="Times New Roman"/>
              </a:rPr>
              <a:t> – </a:t>
            </a:r>
            <a:r>
              <a:rPr lang="ru-RU" b="1" dirty="0">
                <a:latin typeface="Times New Roman"/>
                <a:ea typeface="Times New Roman"/>
              </a:rPr>
              <a:t>Прикоснуться, чтобы почувствовать.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Monotype Corsiva" pitchFamily="66" charset="0"/>
              </a:rPr>
              <a:t>Кинестетик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0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-</a:t>
            </a:r>
            <a:r>
              <a:rPr lang="ru-RU" dirty="0">
                <a:latin typeface="Times New Roman"/>
                <a:ea typeface="Times New Roman"/>
              </a:rPr>
              <a:t> В речи слова, связанные со слухом: громкий, послышалось, звучит, ритмичный…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Дистанция небольшая, но избегает прикосновений. Такие дети любят сами говорить, но не как </a:t>
            </a:r>
            <a:r>
              <a:rPr lang="ru-RU" dirty="0" err="1">
                <a:latin typeface="Times New Roman"/>
                <a:ea typeface="Times New Roman"/>
              </a:rPr>
              <a:t>визуалы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Они пересказывают ситуацию как диалог (она сказала это, он сказал то). Ключевое слово – </a:t>
            </a:r>
            <a:r>
              <a:rPr lang="ru-RU" b="1" dirty="0">
                <a:latin typeface="Times New Roman"/>
                <a:ea typeface="Times New Roman"/>
              </a:rPr>
              <a:t>Гармонично</a:t>
            </a:r>
            <a:r>
              <a:rPr lang="ru-RU" dirty="0">
                <a:latin typeface="Times New Roman"/>
                <a:ea typeface="Times New Roman"/>
              </a:rPr>
              <a:t>, чтобы звучало.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Слушает, смотря в сторону. Ему мешает зрение, поэтому глаза переводит мимо собеседника.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Девиз </a:t>
            </a:r>
            <a:r>
              <a:rPr lang="ru-RU" dirty="0" err="1">
                <a:latin typeface="Times New Roman"/>
                <a:ea typeface="Times New Roman"/>
              </a:rPr>
              <a:t>аудиала</a:t>
            </a:r>
            <a:r>
              <a:rPr lang="ru-RU" dirty="0">
                <a:latin typeface="Times New Roman"/>
                <a:ea typeface="Times New Roman"/>
              </a:rPr>
              <a:t> – </a:t>
            </a:r>
            <a:r>
              <a:rPr lang="ru-RU" b="1" dirty="0">
                <a:latin typeface="Times New Roman"/>
                <a:ea typeface="Times New Roman"/>
              </a:rPr>
              <a:t>Чтобы услышать – не смотреть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Monotype Corsiva" pitchFamily="66" charset="0"/>
              </a:rPr>
              <a:t>Аудиал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4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речи слова: разумный, логично, знаю, понимаю (говорит, но не чувствует этого).</a:t>
            </a:r>
          </a:p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Дигитал</a:t>
            </a:r>
            <a:r>
              <a:rPr lang="ru-RU" dirty="0">
                <a:latin typeface="Times New Roman"/>
                <a:ea typeface="Times New Roman"/>
              </a:rPr>
              <a:t> – производное от </a:t>
            </a:r>
            <a:r>
              <a:rPr lang="ru-RU" dirty="0" err="1">
                <a:latin typeface="Times New Roman"/>
                <a:ea typeface="Times New Roman"/>
              </a:rPr>
              <a:t>кинестетика</a:t>
            </a:r>
            <a:r>
              <a:rPr lang="ru-RU" dirty="0">
                <a:latin typeface="Times New Roman"/>
                <a:ea typeface="Times New Roman"/>
              </a:rPr>
              <a:t>. Ребёнок воспринимает содержание того, о чём говорится, ориентирован на смысл, важность, функциональность. (Я поел чеснок после того, как узнал, что он полезен).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Держится на расстоянии, не жестикулирует. Ключевое слово – ФУНКЦИОНАЛЬНО.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 Девиз </a:t>
            </a:r>
            <a:r>
              <a:rPr lang="ru-RU" dirty="0" err="1">
                <a:latin typeface="Times New Roman"/>
                <a:ea typeface="Times New Roman"/>
              </a:rPr>
              <a:t>дигитала</a:t>
            </a:r>
            <a:r>
              <a:rPr lang="ru-RU" dirty="0">
                <a:latin typeface="Times New Roman"/>
                <a:ea typeface="Times New Roman"/>
              </a:rPr>
              <a:t>: </a:t>
            </a:r>
            <a:r>
              <a:rPr lang="ru-RU" b="1" dirty="0">
                <a:latin typeface="Times New Roman"/>
                <a:ea typeface="Times New Roman"/>
              </a:rPr>
              <a:t>Без зрительного контакта я понимаю что вы говорите (</a:t>
            </a:r>
            <a:r>
              <a:rPr lang="ru-RU" b="1" dirty="0" err="1">
                <a:latin typeface="Times New Roman"/>
                <a:ea typeface="Times New Roman"/>
              </a:rPr>
              <a:t>аудиал</a:t>
            </a:r>
            <a:r>
              <a:rPr lang="ru-RU" b="1" dirty="0">
                <a:latin typeface="Times New Roman"/>
                <a:ea typeface="Times New Roman"/>
              </a:rPr>
              <a:t>), чувствуете (</a:t>
            </a:r>
            <a:r>
              <a:rPr lang="ru-RU" b="1" dirty="0" err="1">
                <a:latin typeface="Times New Roman"/>
                <a:ea typeface="Times New Roman"/>
              </a:rPr>
              <a:t>кинестетик</a:t>
            </a:r>
            <a:r>
              <a:rPr lang="ru-RU" b="1" dirty="0">
                <a:latin typeface="Times New Roman"/>
                <a:ea typeface="Times New Roman"/>
              </a:rPr>
              <a:t>), показываете (</a:t>
            </a:r>
            <a:r>
              <a:rPr lang="ru-RU" b="1" dirty="0" err="1">
                <a:latin typeface="Times New Roman"/>
                <a:ea typeface="Times New Roman"/>
              </a:rPr>
              <a:t>визуал</a:t>
            </a:r>
            <a:r>
              <a:rPr lang="ru-RU" b="1" dirty="0">
                <a:latin typeface="Times New Roman"/>
                <a:ea typeface="Times New Roman"/>
              </a:rPr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Monotype Corsiva" pitchFamily="66" charset="0"/>
                <a:ea typeface="Times New Roman"/>
              </a:rPr>
              <a:t>Дигитал</a:t>
            </a:r>
            <a:r>
              <a:rPr lang="ru-RU" dirty="0">
                <a:latin typeface="Monotype Corsiva" pitchFamily="66" charset="0"/>
                <a:ea typeface="Times New Roman"/>
              </a:rPr>
              <a:t> - (</a:t>
            </a:r>
            <a:r>
              <a:rPr lang="ru-RU" dirty="0" smtClean="0">
                <a:latin typeface="Monotype Corsiva" pitchFamily="66" charset="0"/>
                <a:ea typeface="Times New Roman"/>
              </a:rPr>
              <a:t>человек-компьютер)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8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556792"/>
            <a:ext cx="7408333" cy="4824536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Б.М. Теплов выделил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три основных признака понятия "способность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":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Calibri"/>
                <a:ea typeface="Calibri"/>
                <a:cs typeface="Times New Roman"/>
              </a:rPr>
              <a:t>1.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ндивидуально-психологические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особенности, отличающие одного человека от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другого,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2. Индивидуально-психологические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особенности, которые имеют отношение к успешности выполнения какой-либо деятельности или ряда деятельностей,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3.      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пособности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могут существовать без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ЗУНов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Способности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3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sixika.ru/uploads/posts/2016-03/1459078885_holerik-melanholik-flegma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43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Общие :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2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мыслительные способности,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- тонкость и точность ручных движений,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- память,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- речь и др.</a:t>
            </a:r>
          </a:p>
          <a:p>
            <a:pPr marL="0" indent="0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Специальные: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- музыкальные способности,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- математические способности,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- лингвистические способности,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- технические способности,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- литературные способности,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- художественно-творческие способности,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- спортивные способности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способностей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354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4019" y="2602524"/>
            <a:ext cx="3165233" cy="1934308"/>
          </a:xfrm>
        </p:spPr>
        <p:txBody>
          <a:bodyPr>
            <a:noAutofit/>
          </a:bodyPr>
          <a:lstStyle/>
          <a:p>
            <a:r>
              <a:rPr lang="ru-RU" b="1" dirty="0">
                <a:latin typeface="Monotype Corsiva" pitchFamily="66" charset="0"/>
              </a:rPr>
              <a:t>Гендерные особенности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18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47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игры </a:t>
            </a:r>
            <a:r>
              <a:rPr lang="ru-RU" dirty="0">
                <a:latin typeface="Times New Roman"/>
                <a:ea typeface="Times New Roman"/>
              </a:rPr>
              <a:t>мальчиков чаще опираются на дальнее зрение: они бегают друг за другом, бросают предметы в цель и т.д. и используют при этом все предоставленное им </a:t>
            </a:r>
            <a:r>
              <a:rPr lang="ru-RU" dirty="0" smtClean="0">
                <a:latin typeface="Times New Roman"/>
                <a:ea typeface="Times New Roman"/>
              </a:rPr>
              <a:t>пространство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мальчикам, в отличие от девочек, для их полноценного психического развития требуется большее пространство, чем </a:t>
            </a:r>
            <a:r>
              <a:rPr lang="ru-RU" dirty="0" smtClean="0">
                <a:latin typeface="Times New Roman"/>
                <a:ea typeface="Times New Roman"/>
              </a:rPr>
              <a:t>девочкам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рисунки наполнены действием, движением, все кругом движется, бежит, </a:t>
            </a:r>
            <a:r>
              <a:rPr lang="ru-RU" dirty="0" smtClean="0">
                <a:latin typeface="Times New Roman"/>
                <a:ea typeface="Times New Roman"/>
              </a:rPr>
              <a:t>шумит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мальчик </a:t>
            </a:r>
            <a:r>
              <a:rPr lang="ru-RU" dirty="0">
                <a:latin typeface="Times New Roman"/>
                <a:ea typeface="Times New Roman"/>
              </a:rPr>
              <a:t>смотрит на парту, в сторону или перед собой, и, если знает ответ, отвечает </a:t>
            </a:r>
            <a:r>
              <a:rPr lang="ru-RU" dirty="0" smtClean="0">
                <a:latin typeface="Times New Roman"/>
                <a:ea typeface="Times New Roman"/>
              </a:rPr>
              <a:t>уверенно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мальчики </a:t>
            </a:r>
            <a:r>
              <a:rPr lang="ru-RU" dirty="0">
                <a:latin typeface="Times New Roman"/>
                <a:ea typeface="Times New Roman"/>
              </a:rPr>
              <a:t>чаще задают взрослым вопросы ради получения какой-то конкретной </a:t>
            </a:r>
            <a:r>
              <a:rPr lang="ru-RU" dirty="0" smtClean="0">
                <a:latin typeface="Times New Roman"/>
                <a:ea typeface="Times New Roman"/>
              </a:rPr>
              <a:t>информации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мальчики долго раскачиваются на уроке , редко смотрят   </a:t>
            </a:r>
            <a:r>
              <a:rPr lang="ru-RU" dirty="0">
                <a:latin typeface="Times New Roman"/>
                <a:ea typeface="Times New Roman"/>
              </a:rPr>
              <a:t>на </a:t>
            </a:r>
            <a:r>
              <a:rPr lang="ru-RU" dirty="0" smtClean="0">
                <a:latin typeface="Times New Roman"/>
                <a:ea typeface="Times New Roman"/>
              </a:rPr>
              <a:t>учителя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лучше выполняют поисковую деятельность, выдвигают новые идеи, они лучше работают, если нужно решить принципиально новую задачу, но требования к качеству, тщательности, аккуратности исполнения или оформления ее </a:t>
            </a:r>
            <a:r>
              <a:rPr lang="ru-RU" dirty="0" smtClean="0">
                <a:latin typeface="Times New Roman"/>
                <a:ea typeface="Times New Roman"/>
              </a:rPr>
              <a:t>невелики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б</a:t>
            </a:r>
            <a:r>
              <a:rPr lang="ru-RU" dirty="0" smtClean="0">
                <a:latin typeface="Times New Roman"/>
                <a:ea typeface="Times New Roman"/>
              </a:rPr>
              <a:t>олее развито пространственное мышление, чем у девочек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сильная сторона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способность к поиску нового нестандартного решения, к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новаторству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мальчики кратковременно, но ярко и избирательно реагируют на эмоциональный </a:t>
            </a:r>
            <a:r>
              <a:rPr lang="ru-RU" dirty="0" smtClean="0">
                <a:latin typeface="Times New Roman"/>
                <a:ea typeface="Times New Roman"/>
              </a:rPr>
              <a:t>факто, </a:t>
            </a:r>
            <a:r>
              <a:rPr lang="ru-RU" dirty="0" err="1" smtClean="0">
                <a:latin typeface="Times New Roman"/>
                <a:ea typeface="Times New Roman"/>
              </a:rPr>
              <a:t>р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быстро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снимают эмоциональное напряжение и вместо переживаний переключаются на продуктивную деятельность.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Мальчики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2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34098"/>
            <a:ext cx="2448272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93635"/>
            <a:ext cx="2905298" cy="193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46" y="2998738"/>
            <a:ext cx="2016223" cy="170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1811"/>
            <a:ext cx="5184576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5" y="4725144"/>
            <a:ext cx="3479387" cy="19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21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55000" lnSpcReduction="20000"/>
          </a:bodyPr>
          <a:lstStyle/>
          <a:p>
            <a:pPr indent="450000">
              <a:lnSpc>
                <a:spcPct val="110000"/>
              </a:lnSpc>
            </a:pPr>
            <a:r>
              <a:rPr lang="ru-RU" dirty="0" smtClean="0">
                <a:latin typeface="Times New Roman"/>
                <a:ea typeface="Times New Roman"/>
              </a:rPr>
              <a:t>в первых-вторых классах у девочек выше кожная чувствительность, т.е. их больше раздражает телесный дискомфорт</a:t>
            </a:r>
          </a:p>
          <a:p>
            <a:pPr indent="450000">
              <a:lnSpc>
                <a:spcPct val="110000"/>
              </a:lnSpc>
            </a:pPr>
            <a:r>
              <a:rPr lang="ru-RU" dirty="0" smtClean="0">
                <a:latin typeface="Times New Roman"/>
                <a:ea typeface="Times New Roman"/>
              </a:rPr>
              <a:t>игры девочек опираются на ближнее зрение: они раскладывают перед собой свои "богатства" - кукол, тряпочки - и играют в ограниченном пространстве, им достаточно маленького уголка</a:t>
            </a:r>
          </a:p>
          <a:p>
            <a:pPr indent="450000">
              <a:lnSpc>
                <a:spcPct val="120000"/>
              </a:lnSpc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девочки рисуют людей (чаще всего принцесс), в том числе и себя</a:t>
            </a:r>
          </a:p>
          <a:p>
            <a:pPr indent="450000">
              <a:lnSpc>
                <a:spcPct val="120000"/>
              </a:lnSpc>
            </a:pPr>
            <a:r>
              <a:rPr lang="ru-RU" dirty="0" smtClean="0">
                <a:latin typeface="Times New Roman"/>
                <a:ea typeface="Times New Roman"/>
              </a:rPr>
              <a:t>девочка смотрит в лицо учителю и, отвечая, ищет у них в глазах подтверждение правильности ее ответа и только после кивка взрослого продолжает уже более уверенно</a:t>
            </a:r>
          </a:p>
          <a:p>
            <a:pPr indent="450000">
              <a:lnSpc>
                <a:spcPct val="120000"/>
              </a:lnSpc>
            </a:pPr>
            <a:r>
              <a:rPr lang="ru-RU" dirty="0" smtClean="0">
                <a:latin typeface="Times New Roman"/>
                <a:ea typeface="Times New Roman"/>
              </a:rPr>
              <a:t>девочки задают вопросы  </a:t>
            </a:r>
            <a:r>
              <a:rPr lang="ru-RU" dirty="0">
                <a:latin typeface="Times New Roman"/>
                <a:ea typeface="Times New Roman"/>
              </a:rPr>
              <a:t>для установления контакта со </a:t>
            </a:r>
            <a:r>
              <a:rPr lang="ru-RU" dirty="0" smtClean="0">
                <a:latin typeface="Times New Roman"/>
                <a:ea typeface="Times New Roman"/>
              </a:rPr>
              <a:t>взрослым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, ориентированы на</a:t>
            </a:r>
            <a:r>
              <a:rPr lang="ru-RU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отношения между </a:t>
            </a:r>
            <a:r>
              <a:rPr lang="ru-RU" dirty="0" smtClean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людьми</a:t>
            </a:r>
          </a:p>
          <a:p>
            <a:pPr indent="450000">
              <a:lnSpc>
                <a:spcPct val="120000"/>
              </a:lnSpc>
            </a:pPr>
            <a:r>
              <a:rPr lang="ru-RU" dirty="0" smtClean="0">
                <a:latin typeface="Times New Roman"/>
                <a:ea typeface="Times New Roman"/>
              </a:rPr>
              <a:t>девочки после </a:t>
            </a:r>
            <a:r>
              <a:rPr lang="ru-RU" dirty="0">
                <a:latin typeface="Times New Roman"/>
                <a:ea typeface="Times New Roman"/>
              </a:rPr>
              <a:t>начала занятия быстро набирают оптимальный уровень работоспособности. Учителя видят это по обращенным к ним глазам и строят </a:t>
            </a:r>
            <a:r>
              <a:rPr lang="ru-RU" dirty="0" smtClean="0">
                <a:latin typeface="Times New Roman"/>
                <a:ea typeface="Times New Roman"/>
              </a:rPr>
              <a:t>ориентируясь на  девочек</a:t>
            </a:r>
          </a:p>
          <a:p>
            <a:pPr indent="450000">
              <a:lnSpc>
                <a:spcPct val="120000"/>
              </a:lnSpc>
            </a:pPr>
            <a:r>
              <a:rPr lang="ru-RU" dirty="0">
                <a:latin typeface="Times New Roman"/>
                <a:ea typeface="Times New Roman"/>
              </a:rPr>
              <a:t>ответы более однообразны, </a:t>
            </a:r>
            <a:r>
              <a:rPr lang="ru-RU" dirty="0" smtClean="0">
                <a:latin typeface="Times New Roman"/>
                <a:ea typeface="Times New Roman"/>
              </a:rPr>
              <a:t>мышление </a:t>
            </a:r>
            <a:r>
              <a:rPr lang="ru-RU" dirty="0">
                <a:latin typeface="Times New Roman"/>
                <a:ea typeface="Times New Roman"/>
              </a:rPr>
              <a:t>более </a:t>
            </a:r>
            <a:r>
              <a:rPr lang="ru-RU" dirty="0" smtClean="0">
                <a:latin typeface="Times New Roman"/>
                <a:ea typeface="Times New Roman"/>
              </a:rPr>
              <a:t>однотипно</a:t>
            </a:r>
          </a:p>
          <a:p>
            <a:pPr indent="450000">
              <a:lnSpc>
                <a:spcPct val="120000"/>
              </a:lnSpc>
            </a:pPr>
            <a:r>
              <a:rPr lang="ru-RU" dirty="0">
                <a:latin typeface="Times New Roman"/>
                <a:ea typeface="Times New Roman"/>
              </a:rPr>
              <a:t>обычно лучше выполняют задачи </a:t>
            </a:r>
            <a:r>
              <a:rPr lang="ru-RU" dirty="0" smtClean="0">
                <a:latin typeface="Times New Roman"/>
                <a:ea typeface="Times New Roman"/>
              </a:rPr>
              <a:t>типовые</a:t>
            </a:r>
            <a:r>
              <a:rPr lang="ru-RU" dirty="0">
                <a:latin typeface="Times New Roman"/>
                <a:ea typeface="Times New Roman"/>
              </a:rPr>
              <a:t>, шаблонные, но </a:t>
            </a:r>
            <a:r>
              <a:rPr lang="ru-RU" dirty="0" smtClean="0">
                <a:latin typeface="Times New Roman"/>
                <a:ea typeface="Times New Roman"/>
              </a:rPr>
              <a:t>когда</a:t>
            </a:r>
            <a:r>
              <a:rPr lang="ru-RU" dirty="0">
                <a:solidFill>
                  <a:srgbClr val="073E87"/>
                </a:solidFill>
                <a:latin typeface="Times New Roman"/>
                <a:ea typeface="Times New Roman"/>
              </a:rPr>
              <a:t> велики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требования к тщательности, проработке </a:t>
            </a:r>
            <a:r>
              <a:rPr lang="ru-RU" dirty="0" smtClean="0">
                <a:latin typeface="Times New Roman"/>
                <a:ea typeface="Times New Roman"/>
              </a:rPr>
              <a:t>деталей</a:t>
            </a:r>
          </a:p>
          <a:p>
            <a:pPr indent="450000">
              <a:lnSpc>
                <a:spcPct val="120000"/>
              </a:lnSpc>
            </a:pPr>
            <a:r>
              <a:rPr lang="ru-RU" dirty="0" err="1">
                <a:latin typeface="Times New Roman"/>
                <a:ea typeface="Times New Roman"/>
              </a:rPr>
              <a:t>адаптируемость</a:t>
            </a:r>
            <a:r>
              <a:rPr lang="ru-RU" dirty="0">
                <a:latin typeface="Times New Roman"/>
                <a:ea typeface="Times New Roman"/>
              </a:rPr>
              <a:t> (приспосабливаемость к меняющимся условиям жизни), </a:t>
            </a:r>
            <a:r>
              <a:rPr lang="ru-RU" dirty="0" err="1" smtClean="0">
                <a:latin typeface="Times New Roman"/>
                <a:ea typeface="Times New Roman"/>
              </a:rPr>
              <a:t>воспитуемость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000">
              <a:lnSpc>
                <a:spcPct val="120000"/>
              </a:lnSpc>
            </a:pPr>
            <a:r>
              <a:rPr lang="ru-RU" dirty="0">
                <a:latin typeface="Times New Roman"/>
                <a:ea typeface="Times New Roman"/>
              </a:rPr>
              <a:t>в ситуации деятельности, вызывающей эмоции, резко нарастает общая активность, повышается эмоциональный тонус коры мозга. Мозг девочек как бы готовится к ответу на любую неприятность, поддерживает в состоянии готовности все структуры </a:t>
            </a:r>
            <a:r>
              <a:rPr lang="ru-RU" dirty="0" smtClean="0">
                <a:latin typeface="Times New Roman"/>
                <a:ea typeface="Times New Roman"/>
              </a:rPr>
              <a:t>мозга - выживаемость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 smtClean="0">
              <a:solidFill>
                <a:srgbClr val="073E87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marL="0" indent="450000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Девочки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79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4584073"/>
            <a:ext cx="3960441" cy="23544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55" y="420334"/>
            <a:ext cx="46085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80209"/>
            <a:ext cx="3635896" cy="305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Картинки по запросу ребенок 7 лет">
            <a:extLst>
              <a:ext uri="{FF2B5EF4-FFF2-40B4-BE49-F238E27FC236}">
                <a16:creationId xmlns:a16="http://schemas.microsoft.com/office/drawing/2014/main" xmlns="" id="{0BA2BA91-19C7-4BB9-B05E-6042139A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34198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65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Рисунки «После снегопада»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Объект 3" descr="особенности мальчиков и девоче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486003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собенности мальчиков и девоче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149080"/>
            <a:ext cx="4392488" cy="270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798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4019" y="1700808"/>
            <a:ext cx="3165233" cy="283602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Женский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пол ориентирован на выживаемость, а мужской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– на прогресс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2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130/151832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0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0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Стремиться выработать у него устойчивые интересы.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Учить упорству, терпению, умению доводить начатое до конца.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Искоренять небрежность и поверхностность при выполнении заданий.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Учитывать, что жизнерадостность, общительность и оптимизм сангвиника могут стать источником его легкомыслия и непостоянства.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Что необходимо учитывать в работе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7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00.infourok.ru/images/doc/130/151832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7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fs00.infourok.ru/images/doc/130/15183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" y="342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80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Направить бьющую ключом энергию на нужные, полезные дела.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Учить обдумывать свои решения, оценивать возможности.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Воспитывать настойчивость и сдержанность, учить владеть собой, гасить в зачатке агрессию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Подбирать такие игры, которые укрепляют процессы торможения: спокойные, где все зависит от внимания и нужен минимум эмоций.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Учить вежливости и учитывать, что непосредственность холерика нередко выливается в бестактность.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Не уговаривать, холерик не воспринимает уговоры, в отличие от требований.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itchFamily="66" charset="0"/>
              </a:rPr>
              <a:t>Что необходимо учитывать в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83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00.infourok.ru/images/doc/130/151832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1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s00.infourok.ru/images/doc/130/151832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07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306</TotalTime>
  <Words>1150</Words>
  <Application>Microsoft Office PowerPoint</Application>
  <PresentationFormat>Экран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Индивидуально-психологические особенности детей</vt:lpstr>
      <vt:lpstr>Презентация PowerPoint</vt:lpstr>
      <vt:lpstr>Презентация PowerPoint</vt:lpstr>
      <vt:lpstr>Что необходимо учитывать в работе</vt:lpstr>
      <vt:lpstr>Презентация PowerPoint</vt:lpstr>
      <vt:lpstr>Презентация PowerPoint</vt:lpstr>
      <vt:lpstr>Что необходимо учитывать в работе</vt:lpstr>
      <vt:lpstr>Презентация PowerPoint</vt:lpstr>
      <vt:lpstr>Презентация PowerPoint</vt:lpstr>
      <vt:lpstr>Что необходимо учитывать в работе</vt:lpstr>
      <vt:lpstr>Презентация PowerPoint</vt:lpstr>
      <vt:lpstr>Что необходимо учитывать в работе</vt:lpstr>
      <vt:lpstr>Акцентуации характера</vt:lpstr>
      <vt:lpstr>Каналы восприятия информации</vt:lpstr>
      <vt:lpstr>Визуал</vt:lpstr>
      <vt:lpstr>Кинестетик</vt:lpstr>
      <vt:lpstr>Аудиал</vt:lpstr>
      <vt:lpstr>Дигитал - (человек-компьютер)</vt:lpstr>
      <vt:lpstr>Способности</vt:lpstr>
      <vt:lpstr>Виды способностей</vt:lpstr>
      <vt:lpstr>Гендерные особенности</vt:lpstr>
      <vt:lpstr>Мальчики</vt:lpstr>
      <vt:lpstr>Презентация PowerPoint</vt:lpstr>
      <vt:lpstr>Девочки</vt:lpstr>
      <vt:lpstr>Презентация PowerPoint</vt:lpstr>
      <vt:lpstr>Рисунки «После снегопада»</vt:lpstr>
      <vt:lpstr>      Женский пол ориентирован на выживаемость, а мужской – на прогресс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Admin</cp:lastModifiedBy>
  <cp:revision>16</cp:revision>
  <dcterms:created xsi:type="dcterms:W3CDTF">2017-10-02T19:48:33Z</dcterms:created>
  <dcterms:modified xsi:type="dcterms:W3CDTF">2017-10-11T06:14:30Z</dcterms:modified>
</cp:coreProperties>
</file>