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1" r:id="rId4"/>
    <p:sldId id="274" r:id="rId5"/>
    <p:sldId id="262" r:id="rId6"/>
    <p:sldId id="266" r:id="rId7"/>
    <p:sldId id="265" r:id="rId8"/>
    <p:sldId id="264" r:id="rId9"/>
    <p:sldId id="263" r:id="rId10"/>
    <p:sldId id="267" r:id="rId11"/>
    <p:sldId id="268" r:id="rId12"/>
    <p:sldId id="269" r:id="rId13"/>
    <p:sldId id="275" r:id="rId14"/>
    <p:sldId id="276" r:id="rId15"/>
    <p:sldId id="270" r:id="rId16"/>
    <p:sldId id="272" r:id="rId17"/>
    <p:sldId id="271" r:id="rId18"/>
    <p:sldId id="273" r:id="rId19"/>
    <p:sldId id="258" r:id="rId20"/>
    <p:sldId id="25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F126B-0E05-4B8D-AA61-21AA529E6D48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08B50-8FF0-438A-9F31-269A806A2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DDF6-CC0C-4580-BD2B-1D2A3C7CF16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7;&#1072;&#1085;&#1055;&#1080;&#1053;%20&#1080;%20&#1084;&#1077;&#1076;.%20&#1076;&#1086;&#1082;&#1091;&#1084;&#1077;&#1085;&#1090;&#1099;\&#1055;&#1086;&#1088;&#1103;&#1076;&#1086;&#1082;%20&#1086;&#1082;&#1072;&#1079;&#1072;&#1085;&#1080;&#1103;%20&#1084;&#1077;&#1076;.%20&#1087;&#1086;&#1084;&#1086;&#1097;&#1080;%20&#1085;&#1077;&#1089;&#1086;&#1074;&#1077;&#1088;&#1096;&#1077;&#1085;&#1085;&#1086;&#1083;&#1077;&#1090;&#1085;&#1080;&#1084;%20(&#1060;&#1047;%20&#8470;%20822).doc" TargetMode="External"/><Relationship Id="rId2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7;&#1072;&#1085;&#1055;&#1080;&#1053;%20&#1080;%20&#1084;&#1077;&#1076;.%20&#1076;&#1086;&#1082;&#1091;&#1084;&#1077;&#1085;&#1090;&#1099;\&#1055;&#1086;&#1088;&#1103;&#1076;&#1086;&#1082;%20&#1086;&#1082;&#1072;&#1079;&#1072;&#1085;&#1080;&#1103;%20&#1084;&#1077;&#1076;&#1080;&#1094;&#1080;&#1085;&#1089;&#1082;&#1086;&#1081;%20&#1087;&#1086;&#1084;&#1086;&#1097;&#1080;%20&#1085;&#1077;&#1089;&#1086;&#1074;&#1077;&#1088;&#1096;&#1077;&#1085;&#1085;&#1086;&#1083;&#1077;&#1090;&#1085;&#1080;&#1084;.rt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7;&#1072;&#1085;&#1055;&#1080;&#1053;%20&#1080;%20&#1084;&#1077;&#1076;.%20&#1076;&#1086;&#1082;&#1091;&#1084;&#1077;&#1085;&#1090;&#1099;\&#1054;&#1094;&#1077;&#1085;&#1082;&#1072;%20&#1101;&#1092;&#1092;&#1077;&#1082;&#1090;&#1080;&#1074;&#1085;&#1086;&#1089;&#1090;&#1080;%20&#1086;&#1079;&#1076;&#1086;&#1088;&#1086;&#1074;&#1083;&#1077;&#1085;&#1080;&#1103;%20&#1074;%20&#1079;&#1072;&#1075;&#1086;&#1088;&#1086;&#1076;&#1085;&#1099;&#1093;%20&#1083;&#1072;&#1075;&#1077;&#1088;&#1103;&#1093;.doc" TargetMode="External"/><Relationship Id="rId4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7;&#1072;&#1085;&#1055;&#1080;&#1053;%20&#1080;%20&#1084;&#1077;&#1076;.%20&#1076;&#1086;&#1082;&#1091;&#1084;&#1077;&#1085;&#1090;&#1099;\&#1055;&#1086;&#1088;&#1103;&#1076;&#1086;&#1082;%20&#1074;&#1099;&#1076;&#1072;&#1095;&#1080;%20&#1089;&#1087;&#1088;&#1072;&#1074;&#1086;&#1082;%20&#1080;%20&#1084;&#1077;&#1076;.%20&#1079;&#1072;&#1082;&#1083;&#1102;&#1095;&#1077;&#1085;&#1080;&#1081;.d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g.ru/2013/12/11/obr-dok.html" TargetMode="External"/><Relationship Id="rId2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4;&#1073;&#1097;&#1080;&#1077;%20&#1087;&#1088;&#1072;&#1074;&#1080;&#1083;&#1072;%20&#1086;&#1088;&#1075;&#1072;&#1085;&#1080;&#1079;&#1072;&#1094;&#1080;&#1080;%20&#1083;&#1072;&#1075;&#1077;&#1088;&#1077;&#1081;\&#1056;&#1077;&#1082;&#1086;&#1084;&#1077;&#1085;&#1076;&#1072;&#1094;&#1080;&#1080;%20&#1087;&#1086;%20&#1087;&#1088;&#1080;&#1084;&#1077;&#1088;&#1085;&#1086;&#1084;&#1091;%20&#1089;&#1086;&#1076;&#1077;&#1088;&#1078;&#1072;&#1085;&#1080;&#1102;%20&#1087;&#1088;&#1086;&#1075;&#1088;&#1072;&#1084;&#1084;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v.cap.ru/UserFiles/orgs/GrvId_13/vneurochnaya_deyateljnostj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4;&#1073;&#1077;&#1089;&#1087;&#1077;&#1095;&#1077;&#1085;&#1080;&#1077;%20&#1073;&#1077;&#1079;&#1086;&#1087;&#1072;&#1089;&#1085;&#1086;&#1089;&#1090;&#1080;%20&#1074;%20&#1083;&#1072;&#1075;&#1077;&#1088;&#1077;\&#1054;%20&#1079;&#1072;&#1097;&#1080;&#1090;&#1077;%20&#1076;&#1077;&#1090;&#1077;&#1081;%20&#1086;&#1090;%20&#1080;&#1085;&#1092;&#1086;&#1088;&#1084;&#1072;&#1094;&#1080;&#1080;.doc" TargetMode="External"/><Relationship Id="rId2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60;&#1077;&#1076;&#1077;&#1088;&#1072;&#1083;&#1100;&#1085;&#1099;&#1077;%20&#1076;&#1086;&#1082;&#1091;&#1084;&#1077;&#1085;&#1090;&#1099;\&#1054;&#1073;%20&#1086;&#1089;&#1085;&#1086;&#1074;&#1085;&#1099;&#1093;%20&#1075;&#1072;&#1088;&#1072;&#1085;&#1090;&#1080;&#1103;&#1093;%20&#1087;&#1088;&#1072;&#1074;%20&#1088;&#1077;&#1073;&#1077;&#1085;&#1082;&#1072;.do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60;&#1077;&#1076;&#1077;&#1088;&#1072;&#1083;&#1100;&#1085;&#1099;&#1077;%20&#1076;&#1086;&#1082;&#1091;&#1084;&#1077;&#1085;&#1090;&#1099;\&#1055;&#1088;&#1080;&#1082;&#1072;&#1079;%20&#1056;&#1086;&#1089;&#1089;&#1090;&#1072;&#1090;&#1072;%20&#1086;%20&#1087;&#1088;&#1086;&#1074;&#1077;&#1076;&#1077;&#1085;&#1080;&#1080;%20&#1092;&#1077;&#1076;&#1077;&#1088;&#1072;&#1083;&#1100;&#1085;&#1086;&#1075;&#1086;%20&#1089;&#1090;&#1072;&#1090;&#1080;&#1089;&#1090;&#1080;&#1095;&#1077;&#1089;&#1082;&#1086;&#1075;&#1086;%20&#1085;&#1072;&#1073;&#1083;&#1102;&#1076;&#1077;&#1085;&#1080;&#1103;%20&#1079;&#1072;%20&#1076;&#1077;&#1103;&#1090;&#1077;&#1083;&#1100;&#1085;&#1086;&#1089;&#1090;&#1100;&#1102;%20&#1083;&#1072;&#1075;&#1077;&#1088;&#1077;&#1081;.rt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4;&#1073;&#1077;&#1089;&#1087;&#1077;&#1095;&#1077;&#1085;&#1080;&#1077;%20&#1073;&#1077;&#1079;&#1086;&#1087;&#1072;&#1089;&#1085;&#1086;&#1089;&#1090;&#1080;%20&#1074;%20&#1083;&#1072;&#1075;&#1077;&#1088;&#1077;\&#1054;%20&#1074;&#1077;&#1076;&#1086;&#1084;&#1089;&#1090;&#1074;&#1077;&#1085;&#1085;&#1099;&#1093;%20&#1076;&#1086;&#1082;&#1091;&#1084;&#1077;&#1085;&#1090;&#1072;&#1093;%20&#1087;&#1086;%20&#1087;&#1086;&#1078;&#1072;&#1088;&#1085;&#1086;&#1081;%20&#1073;&#1077;&#1079;&#1086;&#1087;&#1072;&#1089;&#1085;&#1086;&#1089;&#1090;&#1080;.doc" TargetMode="External"/><Relationship Id="rId2" Type="http://schemas.openxmlformats.org/officeDocument/2006/relationships/hyperlink" Target="http://pojbez.com/images/documents/nd/PPR/PPR-2012_s_izm_ot_10.11.201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7;&#1072;&#1085;&#1055;&#1080;&#1053;%20&#1080;%20&#1084;&#1077;&#1076;.%20&#1076;&#1086;&#1082;&#1091;&#1084;&#1077;&#1085;&#1090;&#1099;\&#1058;&#1088;&#1077;&#1073;&#1086;&#1074;&#1072;&#1085;&#1080;&#1103;%20&#1082;%20&#1087;&#1088;&#1086;&#1074;&#1077;&#1076;&#1077;&#1085;&#1080;&#1102;%20&#1076;&#1077;&#1079;&#1080;&#1085;&#1089;&#1077;&#1082;&#1094;&#1080;&#1080;.rtf" TargetMode="External"/><Relationship Id="rId2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7;&#1072;&#1085;&#1055;&#1080;&#1053;%20&#1080;%20&#1084;&#1077;&#1076;.%20&#1076;&#1086;&#1082;&#1091;&#1084;&#1077;&#1085;&#1090;&#1099;\&#1057;&#1072;&#1085;&#1055;&#1080;&#1085;%20&#1087;&#1086;%20&#1089;&#1090;&#1072;&#1094;&#1080;&#1086;&#1085;&#1072;&#1088;&#1085;&#1099;&#1084;%20&#1083;&#1072;&#1075;&#1077;&#1088;&#1103;&#1084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7;&#1072;&#1085;&#1055;&#1080;&#1053;%20&#1080;%20&#1084;&#1077;&#1076;.%20&#1076;&#1086;&#1082;&#1091;&#1084;&#1077;&#1085;&#1090;&#1099;\&#1055;&#1088;&#1080;&#1082;&#1072;&#1079;%20&#1086;%20&#1083;&#1080;&#1095;&#1085;&#1086;&#1081;%20&#1084;&#1077;&#1076;&#1080;&#1094;&#1080;&#1085;&#1089;&#1082;&#1086;&#1081;%20&#1082;&#1085;&#1080;&#1078;&#1082;&#1077;%20&#1080;%20&#1089;&#1072;&#1085;&#1080;&#1090;&#1072;&#1088;&#1085;&#1086;&#1084;%20&#1087;&#1072;&#1089;&#1087;&#1086;&#1088;&#1090;&#1077;.rtf" TargetMode="External"/><Relationship Id="rId4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7;&#1072;&#1085;&#1055;&#1080;&#1053;%20&#1080;%20&#1084;&#1077;&#1076;.%20&#1076;&#1086;&#1082;&#1091;&#1084;&#1077;&#1085;&#1090;&#1099;\&#1058;&#1088;&#1077;&#1073;&#1086;&#1074;&#1072;&#1085;&#1080;&#1103;%20&#1082;%20&#1087;&#1088;&#1086;&#1074;&#1077;&#1076;&#1077;&#1085;&#1080;&#1102;%20&#1076;&#1077;&#1088;&#1072;&#1090;&#1080;&#1079;&#1072;&#1094;&#1080;&#1080;.rt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4;&#1073;&#1097;&#1080;&#1077;%20&#1087;&#1088;&#1072;&#1074;&#1080;&#1083;&#1072;%20&#1086;&#1088;&#1075;&#1072;&#1085;&#1080;&#1079;&#1072;&#1094;&#1080;&#1080;%20&#1083;&#1072;&#1075;&#1077;&#1088;&#1077;&#1081;\&#1058;&#1080;&#1087;&#1086;&#1074;&#1086;&#1077;%20&#1087;&#1086;&#1083;&#1086;&#1078;&#1077;&#1085;&#1080;&#1077;%20&#1086;%20&#1076;&#1077;&#1090;&#1089;&#1082;&#1086;&#1084;%20&#1086;&#1079;&#1076;&#1086;&#1088;&#1086;&#1074;&#1080;&#1090;&#1077;&#1083;&#1100;&#1085;&#1086;&#1084;%20&#1083;&#1072;&#1075;&#1077;&#1088;&#1077;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5;&#1077;&#1088;&#1077;&#1074;&#1086;&#1079;&#1082;&#1072;%20&#1080;%20&#1089;&#1086;&#1087;&#1088;&#1086;&#1074;&#1086;&#1078;&#1076;&#1077;&#1085;&#1080;&#1077;%20&#1076;&#1077;&#1090;&#1077;&#1081;\&#1055;&#1088;&#1072;&#1074;&#1080;&#1083;&#1072;%20&#1086;&#1088;&#1075;&#1072;&#1085;&#1080;&#1079;&#1086;&#1074;&#1072;&#1085;&#1085;&#1086;&#1081;%20&#1087;&#1077;&#1088;&#1077;&#1074;&#1086;&#1079;&#1082;&#1080;%20&#1075;&#1088;&#1091;&#1087;&#1087;&#1099;%20&#1076;&#1077;&#1090;&#1077;&#1081;%20&#1072;&#1074;&#1090;&#1086;&#1073;&#1091;&#1089;&#1072;&#1084;&#1080;.pdf" TargetMode="External"/><Relationship Id="rId2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54;&#1073;&#1097;&#1080;&#1077;%20&#1087;&#1088;&#1072;&#1074;&#1080;&#1083;&#1072;%20&#1086;&#1088;&#1075;&#1072;&#1085;&#1080;&#1079;&#1072;&#1094;&#1080;&#1080;%20&#1083;&#1072;&#1075;&#1077;&#1088;&#1077;&#1081;\&#1056;&#1077;&#1082;&#1086;&#1084;&#1077;&#1085;&#1076;&#1072;&#1094;&#1080;&#1080;%20&#1087;&#1086;%20&#1086;&#1088;&#1075;&#1072;&#1085;&#1080;&#1079;&#1072;&#1094;&#1080;&#1080;%20&#1076;&#1077;&#1090;&#1089;&#1082;&#1086;&#1075;&#1086;%20&#1086;&#1079;&#1076;&#1086;&#1088;&#1086;&#1074;&#1080;&#1090;&#1077;&#1083;&#1100;&#1085;&#1086;&#1075;&#1086;%20&#1086;&#1090;&#1076;&#1099;&#1093;&#1072;.rt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G:\&#1052;&#1077;&#1090;&#1086;&#1076;%20&#1087;&#1086;&#1088;&#1090;&#1092;&#1077;&#1083;&#1100;%20&#1089;&#1077;&#1084;&#1080;&#1085;&#1072;&#1088;&#1072;%202015\&#1053;&#1086;&#1088;&#1084;&#1072;&#1090;&#1080;&#1074;&#1085;&#1072;&#1103;%20&#1087;&#1088;&#1072;&#1074;&#1086;&#1074;&#1072;&#1103;%20&#1073;&#1072;&#1079;&#1072;\&#1064;&#1090;&#1072;&#1090;&#1099;%20&#1083;&#1072;&#1075;&#1077;&#1088;&#1077;&#1081;\&#1054;&#1089;&#1086;&#1073;&#1077;&#1085;&#1085;&#1086;&#1089;&#1090;&#1080;%20&#1088;&#1077;&#1078;&#1080;&#1084;&#1072;%20&#1088;&#1072;&#1073;&#1086;&#1095;&#1077;&#1075;&#1086;%20&#1074;&#1088;&#1077;&#1084;&#1077;&#1085;&#1080;%20&#1080;%20&#1074;&#1088;&#1077;&#1084;&#1077;&#1085;&#1080;%20&#1086;&#1090;&#1076;&#1099;&#1093;&#1072;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!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9"/>
            <a:ext cx="2500330" cy="2357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786058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Организационно-методические   документы  лагеря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контексте актуальных нормативно-правовых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программно-целевых установок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785794"/>
            <a:ext cx="505766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Городской семинар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организаторов летнего отдыха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2016 года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4286256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Татьяна Ивановна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Молгачева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, зам.директора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МБУ ДО «ЦДТ Московского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района»,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член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районного КС по организации отдыха, оздоровления и занятости  детей и подростков</a:t>
            </a:r>
          </a:p>
          <a:p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89047829292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Организация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лечебно-профилактической работы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лечебно-профилактической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(включает лечебно-профилактические процедуры (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осущ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медицинскими работниками) мероприятия, направленные на профилактику сохранения, укрепления здоровья(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осущ.педагогическими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работниками, соц.партнёрами)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 о сотрудничестве с лечебным учреждением 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(при наличии)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Порядок оказания медицинской помощи несовершеннолетним в период оздоровления и организованного отдыха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утв. Приказом Министерства здравоохранения и социального развития РФ от 16.04.2012 № 363н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Порядок оказания медицинской помощи несовершеннолетним, в том числе в период обучения и воспитания в образовательных организациях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утв. Приказом Министерства здравоохранения РФ от 05.11.2013 № 822н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Разрешение родителей на медицинские осмотры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(если в  договоре прописано)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осмотра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предоставления родителям)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Порядок выдачи медицинскими организациями справок и медицинских заключений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утв. Приказом Министерства здравоохранения и социального развития РФ от 02.05.2012 № 441н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Сведения о группе здоровья детей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(ведёт  медработник, предоставляет педагогам)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Мониторинга  антропометрических показателей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(проводит медработник)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Методика оценки эффективности оздоровления в загородных стационарных учреждениях отдыха и оздоровления детей. Методические рекомендации МР 2.4.4.0011-10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утв. Руководителем Федеральной службы по надзору в сфере защиты прав потребителей и благополучия человека, Главным государственным санитарным врачом РФ 24.10.2010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0"/>
            <a:ext cx="8572560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Программа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лагеря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Рекомендации по примерному содержанию образовательных программ, реализуемых в организациях, осуществляющих отдых и оздоровление детей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(приложение к письму Министерства образования и науки РФ от 01.04.2014 № 09-613 "О направлении методических рекомендаций")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http://rg.ru/2013/12/11/obr-dok.html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Минобрнауки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России от 29 августа 2013 г. N 1008 г. Москва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лагеря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(принята коллегиальным органом и утверждена  согласно Положению о лагере)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Дополнительные общеобразовательные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общеразвивающие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программы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 количеству штатных единиц педагогов ДО; могут реализовываться программы Учреждений доп.образования и их штатных единиц по договору о сетевом взаимодействии; реализуется ознакомительный уровень данных программ)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Минобрнауки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России от 14.12.2015 N 09-3564 «О внеурочной деятельности и реализации дополнительных общеобразовательных программ»&gt;&gt;&gt;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Методическое обеспечение программы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разработки всех мероприятий, заявленных в программе и плане работы лагеря;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рекомендации по организации ВП в лагере для всех категорий сотрудников)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Мониторинг программы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(план мониторинга из программы с приложением всех анкет, диагностик)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285728"/>
            <a:ext cx="828677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Организационно-планирующие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ФЗ от 24.07.1998 № 124-ФЗ "Об основных гарантиях прав ребенка в Российской Федерации"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(в ред. Федерального закона    от 02.12.2013 № 328-ФЗ)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ФЗ от 29.12.2010 № 436-ФЗ "О защите детей от информации, причиняющей вред их здоровью и развитию"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в ред. Федерального закона от 14.10.2014 № 307-ФЗ)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Принципы планирования: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учёт целевых ориентиров текущего летне-оздоровительного периода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мероприятий по организации отдыха, оздоровления и занятости детей и молодежи города Нижнего Новгорода на 2015-2016 годы)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включение мероприятия к датам и событиям, профилактические мероприятия, обозначенные в  Приказе УО, ОУ об открытии лагеря;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планах д.б.прямое отражение программы лагеря;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планы штатных единиц формируют  планы по направлениям работы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(профилактика правонарушений, оздоровительно- профилактическая и т.д.)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чёткая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межплановая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согласованность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(один план не противоречит другому)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соблюдение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концентризма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общем плана работы лагеря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(все частные планы входят в состав общего, даты соответствуют)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4861" t="30469" r="14044" b="14286"/>
          <a:stretch>
            <a:fillRect/>
          </a:stretch>
        </p:blipFill>
        <p:spPr bwMode="auto">
          <a:xfrm>
            <a:off x="285720" y="285728"/>
            <a:ext cx="6572296" cy="2871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3177" t="24414" r="14897" b="16015"/>
          <a:stretch>
            <a:fillRect/>
          </a:stretch>
        </p:blipFill>
        <p:spPr bwMode="auto">
          <a:xfrm>
            <a:off x="1071538" y="3286124"/>
            <a:ext cx="7215238" cy="335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137" t="24414" r="6661" b="13086"/>
          <a:stretch>
            <a:fillRect/>
          </a:stretch>
        </p:blipFill>
        <p:spPr bwMode="auto">
          <a:xfrm>
            <a:off x="0" y="285728"/>
            <a:ext cx="8929718" cy="364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7489" t="25586" r="26940" b="12890"/>
          <a:stretch>
            <a:fillRect/>
          </a:stretch>
        </p:blipFill>
        <p:spPr bwMode="auto">
          <a:xfrm>
            <a:off x="0" y="3143248"/>
            <a:ext cx="4572032" cy="34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31684" t="25820" r="24743" b="35352"/>
          <a:stretch>
            <a:fillRect/>
          </a:stretch>
        </p:blipFill>
        <p:spPr bwMode="auto">
          <a:xfrm>
            <a:off x="4071934" y="3929066"/>
            <a:ext cx="4714621" cy="236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357166"/>
            <a:ext cx="857252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лагеря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(включает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общелагерные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мероприятия, режимные моменты, обозначающие время для реализации различных форм (конкретизируются в планах педагогических работников лагеря)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с отрядами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ведётся  воспитателями каждого отряда; также воспитатели отвечают за сбор и ведение информации: адреса, контакты, заявления родителей, копии документов)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Расписание кружков и секций/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творческих мастерских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отдельно каждой с титулом,)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психолога 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мб.программа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психолог м.б. привлечённым)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инструктора по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физвоспитанию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/план физкультурно-оздоровительной работы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(обобщённый, сформирован в соответствие с планом инструктора по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физвоспитанию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районных, городских соревнований,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аосещение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бассейна,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спортивно-оздровительных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мероприятий, проводимых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социальныит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партнёрами 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мероприятий, направленных на безопасное поведение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профилактику асоциального поведения  правонарушений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ПБ, ПДД, ОБЖ, Право, профилактика употребления ПАВ, темы занятий психолога, привлечённых специалистов)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лечебно-профилактической работы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(дублируется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 организационно-методической деятельности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 штате методист)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с родителями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28604"/>
            <a:ext cx="464347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Организация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детского самоуправления в лагере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(Положение, план, протоколы заседаний или рабочие материалы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Организация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с родителями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 коллегиальном органе родительского самоуправления/самодеятельности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принято , согласовано согласно локальным актам ОУ, лагеря)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с родителями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дублируется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Протоколы Родительских собраний (минимум 2)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Заявления родителей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609" t="22461" r="23133" b="16015"/>
          <a:stretch>
            <a:fillRect/>
          </a:stretch>
        </p:blipFill>
        <p:spPr bwMode="auto">
          <a:xfrm>
            <a:off x="4071934" y="3357562"/>
            <a:ext cx="4649140" cy="301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3097" t="24610" r="23096" b="12890"/>
          <a:stretch>
            <a:fillRect/>
          </a:stretch>
        </p:blipFill>
        <p:spPr bwMode="auto">
          <a:xfrm>
            <a:off x="4549644" y="0"/>
            <a:ext cx="459435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  Организация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по профилактике правонарушений и употребления ПАВ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Социальный паспорт лагеря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форме КДН администрации района)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мероприятий, направленных на профилактику …(дублируется)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 материалы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(разработки,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рекомендации,памятки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буклеты,  оформление сменных стендов, статистические материалы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Психолого-педагогическое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сопровождение лагерной смены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психолога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Карта диагностических методик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Рабочие материалы(д.б. в наличии, но могут не демонстрироваться)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46355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 штате нет психолога, тогда пишется план психолого-педагогического сопровождения, реализующийся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пед.работниками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уровне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пед.компетенции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217" t="23437" r="18631" b="29940"/>
          <a:stretch>
            <a:fillRect/>
          </a:stretch>
        </p:blipFill>
        <p:spPr bwMode="auto">
          <a:xfrm>
            <a:off x="428596" y="1785926"/>
            <a:ext cx="735811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 Организация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внешних контактов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взаимодействия с социальными партнёрами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таблице: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соцпартнёр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форма взаимодействия, периодичность)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Договоры о сотрудничестве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со СМИ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скриншот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заметок о лагере, станиц сайта с размещённой информацией,  пресс-релизы, эфирные справки и т.д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16. Аналитические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отчётные документы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работы лагеря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(предоставляется зам.директора по ВР для включения в отчёт об организации летней оздоровительной работы в ОУ)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Мониторинг реализации Программы лагеря/этапа программы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(согласно плану мониторинга Программы)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Статистический отчёт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Приказ Федеральной службы государственной статистики от 16.05.2011 № 239 "Об утверждении статистического инструментария для организации федерального статистического наблюдения за деятельностью детских оздоровительных учреждений (лагерей)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3726" t="32227" r="13250" b="21875"/>
          <a:stretch>
            <a:fillRect/>
          </a:stretch>
        </p:blipFill>
        <p:spPr bwMode="auto">
          <a:xfrm>
            <a:off x="571472" y="4143380"/>
            <a:ext cx="7786742" cy="2500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60648"/>
          <a:ext cx="8748463" cy="6065520"/>
        </p:xfrm>
        <a:graphic>
          <a:graphicData uri="http://schemas.openxmlformats.org/drawingml/2006/table">
            <a:tbl>
              <a:tblPr/>
              <a:tblGrid>
                <a:gridCol w="8748463"/>
              </a:tblGrid>
              <a:tr h="170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3. Организационно-методические документы, материалы   (не более 1 балла)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54" marR="54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91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Положение о лагере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Правила поведения в лагере  (для детей и родителей)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Режим работы лагеря (для детей и родителей)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План работы лагеря (для детей и родителей)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Планы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программы работы кружков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Планы работы в отрядах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План  спортивно-оздоровительных мероприятий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План профилактической работы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деятельности детского самоуправления (Положение)</a:t>
                      </a:r>
                    </a:p>
                    <a:p>
                      <a:pPr marL="342900" lvl="0" indent="-342900"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деятельности  педсовета лагеря (Положение, план, протокол)</a:t>
                      </a:r>
                    </a:p>
                    <a:p>
                      <a:pPr marL="342900" lvl="0" indent="-342900"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Психологическое сопровождение программы 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наличие материалов  психологического сопровождения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наличие плана психологического сопровождения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наличие сценариев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наличие  методических рекомендаций</a:t>
                      </a:r>
                    </a:p>
                  </a:txBody>
                  <a:tcPr marL="54754" marR="54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Итого по разделам: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Программа 0,8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Ресурсное обеспечение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программы 0,9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Организационно-методические документы,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материалы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ИТОГОВЫЙ БАЛЛ: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(08,+0,7+0,9):3=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54" marR="54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/>
          <p:nvPr/>
        </p:nvCxnSpPr>
        <p:spPr>
          <a:xfrm rot="16200000" flipH="1">
            <a:off x="2270019" y="3802156"/>
            <a:ext cx="4500596" cy="39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1000164" y="357166"/>
            <a:ext cx="11358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ОБЩИЕ ПРИНЦИПЫ ДОКУМЕНТАЛЬНОГО ОБЕСПЕЧЕНИЯ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ЛЕТНЕГО  ОЗДОРОВИТЕЛЬНОГО  ЛАГЕРЯ</a:t>
            </a:r>
            <a:endParaRPr lang="ru-RU" sz="16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142984"/>
            <a:ext cx="3143240" cy="135732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ДЕЙСТВУЮЩЕЕ ЗАКОНОДАТЕЛЬСТВО </a:t>
            </a:r>
            <a:endParaRPr lang="ru-RU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0" y="4214818"/>
            <a:ext cx="3214678" cy="135732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ПРОГРАММА ЛАГЕРЯ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0" y="2643182"/>
            <a:ext cx="3214678" cy="135732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ГОСЗАКАЗ, СОЦЗАКАЗ, </a:t>
            </a:r>
          </a:p>
          <a:p>
            <a:r>
              <a:rPr lang="ru-RU" b="1" dirty="0" smtClean="0"/>
              <a:t>РЕСУРС ОУ</a:t>
            </a:r>
            <a:endParaRPr lang="ru-RU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0" y="5500702"/>
            <a:ext cx="4500562" cy="135729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КОМПЕТЕНТНОСТЬ КАДРОВ, ТРАДИЦИИ  В ОРГКУЛЬТУРЕ ОУ, ЛАГЕРЯ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5643570" y="1214422"/>
            <a:ext cx="3500430" cy="121444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ОБЪЁМ, РЕГЛАМЕНТ</a:t>
            </a:r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5857884" y="4000504"/>
            <a:ext cx="3286116" cy="128588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СОДЕРЖАНИЕ</a:t>
            </a: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5786446" y="2571744"/>
            <a:ext cx="3357554" cy="121444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dirty="0" smtClean="0"/>
              <a:t>СПЕЦИФИКА</a:t>
            </a:r>
          </a:p>
          <a:p>
            <a:pPr algn="ctr"/>
            <a:r>
              <a:rPr lang="ru-RU" dirty="0" smtClean="0"/>
              <a:t>                                   </a:t>
            </a:r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4572000" y="5500702"/>
            <a:ext cx="4572000" cy="121444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КАЧЕСТВО, БЕЗОПАСНОСТЬ,</a:t>
            </a:r>
          </a:p>
          <a:p>
            <a:pPr algn="ctr"/>
            <a:r>
              <a:rPr lang="ru-RU" dirty="0" smtClean="0"/>
              <a:t>ПРАВОВАЯ ЗАЩИЩЁННОСТЬ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1571612"/>
            <a:ext cx="23498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ДОКУМЕНТЫ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НА ОТКРЫТИЕ ЛАГЕРЯ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2643182"/>
            <a:ext cx="242889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ДОКУМЕНТЫ ВНУТРЕННЕГО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ОБЕСПЕЧЕНИЯ  ДЕЯТЕЛЬНОСТИ ЛАГЕРЯ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4429132"/>
            <a:ext cx="235745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ДОКУМЕНТЫ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ПО РЕАЛИЗАЦИИ ПРОГРАММЫ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1285860"/>
            <a:ext cx="45654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 ЗА ВНИМАНИЕ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4143380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Татьяна Ивановна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Молгачева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, зам.директора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МБУ ДО «ЦДТ Московского района,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(г.Нижний Новгород, Коминтерна, 20А)</a:t>
            </a:r>
          </a:p>
          <a:p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89047829292</a:t>
            </a:r>
          </a:p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Molgacheva-73@yandex.ru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28604"/>
            <a:ext cx="442912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Перечень документов лагеря  «Надежда» МБУ ДО «ЦДТ Московского района»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Документы на открытие лагеря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Нормативно-правовые документы (РФ, регион, муниципалитет): перечень, диск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Организационно-распорядительные документы/локальные акты  на открытие лагеря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управления образования администрации/распоряжение администрации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ОУ об открытии лагеря с приложением списка сотрудников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Штатное расписание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УО об охране жизни и здоровья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ОУ об  охране жизни и здоровья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ОУ о назначении ответственных за ПБ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Акты и иные документы по требованию ФГПН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Акты и иные документы по требованию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роспотребнадзора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Личные санитарные книжки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Санитарно-эпидемиологическое заключение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производственного контроля ОУ на летний период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 лагере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Режим работы лагеря; Правила внутреннего распорядка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 приёмки  лагеря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Документы по технике  безопасности и охране  труда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о возложении отв. По ОТ и ТБ/обязанностей по проведению инструктажей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Инструкции по и ТБ  и ОТ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Журналы регистрации инструктажей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Иные документы/локальны е акты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Документы по внутренней  деятельности лагеря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Документы коллегиальных органов самоуправления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Педагогический совет лагеря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Производственные совещания работников лагеря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Приказы по основной деятельности лагеря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Документы по кадрам</a:t>
            </a: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Штатное расписание </a:t>
            </a: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сотрудников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98475" algn="l"/>
              </a:tabLst>
            </a:pPr>
            <a:r>
              <a:rPr lang="ru-RU" sz="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рафик работы сотрудников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Должностные инструкции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Заявления работников лагеря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Организация питания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Смета расходов на питание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 об организации питания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на льготное питание/акты обследования ж/б условий, справки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Табель учёта посещаемости детей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Акты на списание порций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Копии меню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 осмотра дежурных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Организация лечебно-профилактической работы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лечебно-профилактической работы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 о сотрудничестве с лечебным учреждением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Разрешение родителей на медицинские осмотры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осмотра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Сведения о группе здоровья детей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Мониторинга  антропометрических показателей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357686" y="714356"/>
            <a:ext cx="4643438" cy="5293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35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Программа лагеря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лагеря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Дополнительные общеобразовательные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общеразвивающие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программы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Методическое обеспечение программы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Организационно-планирующие документы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лагеря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с отрядами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Расписание кружков и секций/ творческих мастерских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психолога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инструктора по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физвоспитанию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мероприятий, направленных на безопасное поведение,  профилактику асоциального поведения  правонарушени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лечебно-профилактической работы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 организационно-методической деятельности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с родителями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lang="ru-RU" sz="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11.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детского самоуправления в лагере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(Положение, план, протоколы заседаний или рабочие материалы)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lang="ru-RU" sz="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12.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работы с родителями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 коллегиальном органе родительского самоуправления/самодеятельности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организации работы с родителями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Протоколы Родительских собраний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Заявления родителей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lang="ru-RU" sz="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13.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работы по профилактике правонарушений и употребления ПАВ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Социальный паспорт лагеря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мероприятий, направленных на профилактику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 материалы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Психолого-педагогическое сопровождение лагерной смены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психолога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Карта диагностических методик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Рабочие материалы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 Организация внешних контактов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взаимодействия с социальными партнёрами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Договоры о сотрудничестве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со СМИ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16. Аналитические и отчётные документы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работы лагеря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Мониторинг реализации Программы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35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Статистический отчёт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35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42852"/>
            <a:ext cx="69532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Перечень документов лагеря  «Надежда» МБУ ДО «ЦДТ Московского района»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14810" y="6215082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Примечаие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Данный перечень  не является обязательным.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Некоторые документы дублируются  для удобства пользования проверяющих по каждому из направлений.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1647" t="22460" r="20937" b="39453"/>
          <a:stretch>
            <a:fillRect/>
          </a:stretch>
        </p:blipFill>
        <p:spPr bwMode="auto">
          <a:xfrm>
            <a:off x="0" y="1643050"/>
            <a:ext cx="5572164" cy="168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7572460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1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хранения и преемственность в  передаче информации обеспечивает: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Оптимизацию деятельности кадров, привлечённых к работе  лагеря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Экономию времени в подготовке к очередной летней кампании</a:t>
            </a:r>
          </a:p>
          <a:p>
            <a:pPr marL="342900" indent="-342900">
              <a:buAutoNum type="arabicPeriod"/>
            </a:pPr>
            <a:r>
              <a:rPr lang="ru-RU" sz="1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Возможность корректировки и совершенствования документов</a:t>
            </a:r>
            <a:endParaRPr lang="ru-RU" sz="16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6588" t="4882" r="22584" b="17969"/>
          <a:stretch>
            <a:fillRect/>
          </a:stretch>
        </p:blipFill>
        <p:spPr bwMode="auto">
          <a:xfrm>
            <a:off x="3000364" y="1643050"/>
            <a:ext cx="548264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4861" t="11914" r="8272" b="30469"/>
          <a:stretch>
            <a:fillRect/>
          </a:stretch>
        </p:blipFill>
        <p:spPr bwMode="auto">
          <a:xfrm>
            <a:off x="214282" y="3286100"/>
            <a:ext cx="87868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гнутая вверх стрелка 7"/>
          <p:cNvSpPr/>
          <p:nvPr/>
        </p:nvSpPr>
        <p:spPr>
          <a:xfrm rot="18714806">
            <a:off x="800932" y="2058744"/>
            <a:ext cx="2182820" cy="1097438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85728"/>
            <a:ext cx="89297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Нормативно-правовые документы (РФ, регион, муниципалитет): (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перечень, диск)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Организационно-распорядительные документы/локальные акты  на открытие лагеря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управления образования администрации/распоряжение администрации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ОУ об открытии лагеря с приложением списка сотрудников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(во исполнение приказа управления образования; исполняется в организационно-распорядительных документах  ОУ, лагеря,  организационно-планирующих документах лагеря 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Штатное расписание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утверждённое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роспортебнадзором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УО об охране жизни и здоровья(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ответственность возлагается на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нач.лагеря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ОУ об  охране жизни и здоровья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исполнении приказа УО, ответственность перераспределяется на всех сотрудников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ОУ о назначении ответственных за ПБ (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действий при пожаре </a:t>
            </a:r>
            <a:r>
              <a:rPr kumimoji="0" lang="en-US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эвакуации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поимённо)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Акты и иные документы по требованию ФГПН 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 зам.директора по АХР)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ППР РФ: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http://pojbez.com/images/documents/nd/PPR/PPR-2012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Письмо Министерства РФ по делам ГО и ЧС и ликвидации последствий стихийных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 бедствий от 18.12.2013 № 19-3-1-5587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"О ведомственных документах по ПБ"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12" y="214290"/>
            <a:ext cx="90011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Акты и иные документы по требованию </a:t>
            </a:r>
            <a:r>
              <a:rPr lang="ru-RU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роспотребнадзора</a:t>
            </a: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Сан.эпидемиологические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требования к устройству, содержанию и организации режима работы стационарных организаций отдыха и оздоровления детей (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введены постановлением Главного государственного санитарного врача РФ от 27.12.2013 № 73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Сан.-эпидемиологические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требования к организации и проведению дезинсекционных мероприятий против синантропных членистоногих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СанПиН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3.5.2.1376-03 (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утв. постановлением Глав. </a:t>
            </a:r>
            <a:r>
              <a:rPr lang="ru-RU" i="1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гос.санитарного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врача РФ от 09.06.2003 № 126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Санитарно-эпидемиологические требования к проведению дератизации СП 3.5.3.1129-02 (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утв. постановлением Глав. </a:t>
            </a:r>
            <a:r>
              <a:rPr lang="ru-RU" i="1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гос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. санитарного врача РФ от 18.07.2002 № 24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Личные санитарные книжки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(согласно штатному расписанию)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Приказ Федеральной службы по надзору в сфере защиты прав потребителей и благополучия человека от 20.05.2005 № 402 "О личной медицинской книжке и санитарном паспорте"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(в ред. Приказа </a:t>
            </a:r>
            <a:r>
              <a:rPr lang="ru-RU" i="1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Роспотребнадзора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от 07.04.2009 № 321)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Санитарно-эпидемиологическое заключение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План производственного контроля ОУ на летний период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l="7137" t="24414" r="15446" b="18945"/>
          <a:stretch>
            <a:fillRect/>
          </a:stretch>
        </p:blipFill>
        <p:spPr bwMode="auto">
          <a:xfrm>
            <a:off x="428595" y="5286388"/>
            <a:ext cx="6215107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2000240"/>
            <a:ext cx="764383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Документы по технике  безопасности и охране  труда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о возложении отв. По ОТ и ТБ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/обязанностей по проведению инструктажей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Инструкции по и ТБ  и ОТ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персональные на каждого сотрудника, согласно штатному);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Журналы регистрации инструктажей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(титул, программа вводного инструктажа, программа общего  инструктажа на рабочем месте, журнала инструктажей,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нструкции)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Иные документы/локальные акты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00042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 лагере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Письмо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минздравсоцразвития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 РФ от 14.11.2011 № 18-2/10/1-7164 "О типовом положении о детском оздоровительном лагере"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Правила внутреннего распорядка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Режим </a:t>
            </a: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лагеря</a:t>
            </a: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63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 приёмки  лагеря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(поля с информацией о лагере заполняются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предварительно)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12" y="0"/>
            <a:ext cx="90011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Документы по внутренней  деятельности лагеря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утверждаются начальником лагеря,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принимаются коллегиальным органом лагеря,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Положению о лагере, могут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согласовываться с директором ОУ)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Письмо Министерства образования и науки РФ от 14.04.2011   № МД-463/06 "О рекомендациях по организации детского оздоровительного отдыха"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Документы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коллегиальных органов самоуправления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Педагогический совет лагеря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(Положение, план, протоколы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педагогические вопросы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Производственные совещания работников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лагеря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Положение, план,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протоколы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         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жизнеобеспечения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же могут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быть:органы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самоуправления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родителей,детского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самоуправления, если их деятельность развита в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лагере</a:t>
            </a:r>
            <a:r>
              <a:rPr kumimoji="0" lang="ru-RU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 таковая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Приказы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внутренней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лагеря, журнал регистрации приказов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Приказы во исполнение поступающих приказов ОУ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(дублируют и конкретизируют)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Приказы на выездные мероприятия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(заявление воспитателя на основании плана работы лагеря…, список детей)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Правила организованной перевозки группы детей автобусами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утв.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постановлением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Правительства РФ от 127.12.2013 № 1177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Приказы об изменении режимных моментов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праздничные дни, перенос завтрака, обеда в связи с выездным мероприятием, об изменении плана мероприятий, замене сотрудников и т.д., об исключении из списочного состава в связи с выбытием.)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flipV="1">
            <a:off x="6929454" y="2071678"/>
            <a:ext cx="21431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 flipV="1">
            <a:off x="3786182" y="2571744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428604"/>
            <a:ext cx="8001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Документы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кадрам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Штатное расписание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дубль)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сотрудников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приложение к приказу ОУ /дубль)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График работы сотрудников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Положение об особенностях режима рабочего времени и времени отдыха педагогических и других работников образовательных учреждений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утв. Приказом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Минобрнауки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РФ от 27.03.2006 № 69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Должностные инструкции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(именные, утв.начальником лагеря)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Заявления работников лагеря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Организация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Смета расходов на питание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 об организации питания(дубль)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на льготное питание/акты обследования ж/б условий, справки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Табель учёта посещаемости детей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ежедневно)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Акты на списание порций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(согласно отметки об отсутствующих детях)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Копии меню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пополняются ежедневно)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 осмотра дежурных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ведётся работниками  пищеблока)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2383</Words>
  <PresentationFormat>Экран (4:3)</PresentationFormat>
  <Paragraphs>288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6</cp:revision>
  <dcterms:created xsi:type="dcterms:W3CDTF">2016-04-02T17:11:16Z</dcterms:created>
  <dcterms:modified xsi:type="dcterms:W3CDTF">2016-04-03T20:29:52Z</dcterms:modified>
</cp:coreProperties>
</file>