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61" r:id="rId2"/>
    <p:sldId id="311" r:id="rId3"/>
    <p:sldId id="269" r:id="rId4"/>
    <p:sldId id="272" r:id="rId5"/>
    <p:sldId id="292" r:id="rId6"/>
    <p:sldId id="260" r:id="rId7"/>
    <p:sldId id="306" r:id="rId8"/>
    <p:sldId id="299" r:id="rId9"/>
    <p:sldId id="305" r:id="rId10"/>
    <p:sldId id="262" r:id="rId11"/>
    <p:sldId id="265" r:id="rId12"/>
    <p:sldId id="289" r:id="rId13"/>
    <p:sldId id="298" r:id="rId14"/>
    <p:sldId id="266" r:id="rId15"/>
    <p:sldId id="300" r:id="rId16"/>
    <p:sldId id="304" r:id="rId17"/>
    <p:sldId id="301" r:id="rId18"/>
    <p:sldId id="303" r:id="rId19"/>
    <p:sldId id="302" r:id="rId20"/>
    <p:sldId id="282" r:id="rId21"/>
    <p:sldId id="293" r:id="rId22"/>
    <p:sldId id="270" r:id="rId23"/>
    <p:sldId id="280" r:id="rId24"/>
    <p:sldId id="297" r:id="rId25"/>
    <p:sldId id="274" r:id="rId26"/>
    <p:sldId id="291" r:id="rId27"/>
    <p:sldId id="281" r:id="rId28"/>
    <p:sldId id="273" r:id="rId29"/>
    <p:sldId id="294" r:id="rId30"/>
    <p:sldId id="284" r:id="rId31"/>
    <p:sldId id="264" r:id="rId32"/>
    <p:sldId id="296" r:id="rId33"/>
    <p:sldId id="268" r:id="rId34"/>
    <p:sldId id="277" r:id="rId35"/>
    <p:sldId id="278" r:id="rId36"/>
    <p:sldId id="279" r:id="rId37"/>
    <p:sldId id="307" r:id="rId38"/>
    <p:sldId id="309" r:id="rId39"/>
    <p:sldId id="271" r:id="rId40"/>
  </p:sldIdLst>
  <p:sldSz cx="9144000" cy="6858000" type="screen4x3"/>
  <p:notesSz cx="6797675" cy="9874250"/>
  <p:custDataLst>
    <p:tags r:id="rId4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FCE9"/>
    <a:srgbClr val="FDDDD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0" autoAdjust="0"/>
    <p:restoredTop sz="94660"/>
  </p:normalViewPr>
  <p:slideViewPr>
    <p:cSldViewPr>
      <p:cViewPr>
        <p:scale>
          <a:sx n="130" d="100"/>
          <a:sy n="130" d="100"/>
        </p:scale>
        <p:origin x="312" y="-8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7276E5-C49B-4E9B-8FE1-4F7AC09E9EC5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93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75D0AC-03EA-4968-A73F-6CC37FCB8A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301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07.11.2020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07.11.2020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07.11.2020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07.11.2020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07.11.2020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07.11.2020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07.11.2020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07.11.2020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07.11.2020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07.11.2020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07.11.2020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4EE3A-CF6B-4BD2-A232-2F7290A69755}" type="datetimeFigureOut">
              <a:rPr lang="ru-RU" smtClean="0"/>
              <a:pPr/>
              <a:t>07.11.2020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aleknikiforov@mail.ru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20284" y="1556792"/>
            <a:ext cx="8915399" cy="2262781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latin typeface="Comic Sans MS" panose="030F0702030302020204" pitchFamily="66" charset="0"/>
              </a:rPr>
              <a:t>«Родительское наставничество в разностороннем развитии творческих способностей детей как основы формирования </a:t>
            </a:r>
            <a:r>
              <a:rPr lang="ru-RU">
                <a:latin typeface="Comic Sans MS" panose="030F0702030302020204" pitchFamily="66" charset="0"/>
              </a:rPr>
              <a:t>будущей профессиональной </a:t>
            </a:r>
            <a:r>
              <a:rPr lang="ru-RU" dirty="0">
                <a:latin typeface="Comic Sans MS" panose="030F0702030302020204" pitchFamily="66" charset="0"/>
              </a:rPr>
              <a:t>деятельности»</a:t>
            </a:r>
            <a:endParaRPr lang="ru-RU" sz="3300" dirty="0"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573527" y="4293096"/>
            <a:ext cx="3134377" cy="108012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latin typeface="Comic Sans MS" panose="030F0702030302020204" pitchFamily="66" charset="0"/>
              </a:rPr>
              <a:t>Никифоров Алексей Николаевич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Стрелка вниз 41"/>
          <p:cNvSpPr/>
          <p:nvPr/>
        </p:nvSpPr>
        <p:spPr>
          <a:xfrm rot="5400000">
            <a:off x="8374450" y="2338547"/>
            <a:ext cx="323848" cy="2927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2195736" y="260648"/>
            <a:ext cx="6760211" cy="6044931"/>
            <a:chOff x="0" y="66172"/>
            <a:chExt cx="6760693" cy="6044970"/>
          </a:xfrm>
        </p:grpSpPr>
        <p:sp>
          <p:nvSpPr>
            <p:cNvPr id="4" name="Надпись 2"/>
            <p:cNvSpPr txBox="1">
              <a:spLocks noChangeArrowheads="1"/>
            </p:cNvSpPr>
            <p:nvPr/>
          </p:nvSpPr>
          <p:spPr bwMode="auto">
            <a:xfrm>
              <a:off x="1856775" y="5771047"/>
              <a:ext cx="3209925" cy="3400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dirty="0">
                  <a:effectLst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</a:t>
              </a:r>
              <a:r>
                <a:rPr lang="ru-RU" sz="1400" dirty="0">
                  <a:effectLst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1400" dirty="0">
                  <a:effectLst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Итоговое анкетирование</a:t>
              </a:r>
              <a:endParaRPr lang="ru-RU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Стрелка вниз 4"/>
            <p:cNvSpPr/>
            <p:nvPr/>
          </p:nvSpPr>
          <p:spPr>
            <a:xfrm>
              <a:off x="3312221" y="5396248"/>
              <a:ext cx="323850" cy="29273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6" name="Стрелка вниз 5"/>
            <p:cNvSpPr/>
            <p:nvPr/>
          </p:nvSpPr>
          <p:spPr>
            <a:xfrm rot="16200000">
              <a:off x="86063" y="2949262"/>
              <a:ext cx="323850" cy="49597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31139" y="5879206"/>
              <a:ext cx="1714905" cy="1428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 rot="5400000">
              <a:off x="-1314514" y="4555901"/>
              <a:ext cx="2785989" cy="1498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272807" y="66172"/>
              <a:ext cx="6487886" cy="5333448"/>
              <a:chOff x="0" y="66172"/>
              <a:chExt cx="6487886" cy="5333448"/>
            </a:xfrm>
          </p:grpSpPr>
          <p:sp>
            <p:nvSpPr>
              <p:cNvPr id="10" name="Стрелка вниз 9"/>
              <p:cNvSpPr/>
              <p:nvPr/>
            </p:nvSpPr>
            <p:spPr>
              <a:xfrm>
                <a:off x="6091707" y="1223493"/>
                <a:ext cx="323850" cy="2703006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5962918" y="1197735"/>
                <a:ext cx="381000" cy="1619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grpSp>
            <p:nvGrpSpPr>
              <p:cNvPr id="12" name="Группа 11"/>
              <p:cNvGrpSpPr/>
              <p:nvPr/>
            </p:nvGrpSpPr>
            <p:grpSpPr>
              <a:xfrm>
                <a:off x="0" y="66172"/>
                <a:ext cx="6487886" cy="5333448"/>
                <a:chOff x="0" y="66172"/>
                <a:chExt cx="6487886" cy="5333448"/>
              </a:xfrm>
            </p:grpSpPr>
            <p:grpSp>
              <p:nvGrpSpPr>
                <p:cNvPr id="13" name="Группа 12"/>
                <p:cNvGrpSpPr/>
                <p:nvPr/>
              </p:nvGrpSpPr>
              <p:grpSpPr>
                <a:xfrm>
                  <a:off x="0" y="3940934"/>
                  <a:ext cx="6487886" cy="1458686"/>
                  <a:chOff x="1" y="-925286"/>
                  <a:chExt cx="6487886" cy="1458740"/>
                </a:xfrm>
              </p:grpSpPr>
              <p:sp>
                <p:nvSpPr>
                  <p:cNvPr id="36" name="Надпись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7055" y="-314566"/>
                    <a:ext cx="1647825" cy="750046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>
                    <a:no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:r>
                      <a:rPr lang="ru-RU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Проектная деятельность в ВУЗах</a:t>
                    </a:r>
                    <a:endParaRPr lang="ru-RU" sz="1100" dirty="0">
                      <a:effectLst/>
                      <a:latin typeface="Comic Sans MS" panose="030F0702030302020204" pitchFamily="66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7" name="Надпись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7027" y="-761196"/>
                    <a:ext cx="5790565" cy="34010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>
                    <a:solidFill>
                      <a:srgbClr val="000000"/>
                    </a:solidFill>
                    <a:prstDash val="dash"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>
                    <a:sp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:r>
                      <a:rPr lang="en-US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V. </a:t>
                    </a:r>
                    <a:r>
                      <a:rPr lang="ru-RU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Выбор наставника</a:t>
                    </a:r>
                    <a:endParaRPr lang="ru-RU" sz="1100" dirty="0">
                      <a:effectLst/>
                      <a:latin typeface="Comic Sans MS" panose="030F0702030302020204" pitchFamily="66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8" name="Надпись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55187" y="-248207"/>
                    <a:ext cx="1066800" cy="34010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>
                    <a:sp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:r>
                      <a:rPr lang="ru-RU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Учитель</a:t>
                    </a:r>
                    <a:endParaRPr lang="ru-RU" sz="1100" dirty="0">
                      <a:effectLst/>
                      <a:latin typeface="Comic Sans MS" panose="030F0702030302020204" pitchFamily="66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9" name="Надпись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605669" y="-254295"/>
                    <a:ext cx="1647190" cy="58787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>
                    <a:sp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:r>
                      <a:rPr lang="ru-RU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Специалист с предприятия</a:t>
                    </a:r>
                    <a:endParaRPr lang="ru-RU" sz="1100" dirty="0">
                      <a:effectLst/>
                      <a:latin typeface="Comic Sans MS" panose="030F0702030302020204" pitchFamily="66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0" name="Надпись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02256" y="-248203"/>
                    <a:ext cx="1419225" cy="34010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>
                    <a:sp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:r>
                      <a:rPr lang="ru-RU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Репетитор</a:t>
                    </a:r>
                    <a:endParaRPr lang="ru-RU" sz="1100" dirty="0">
                      <a:effectLst/>
                      <a:latin typeface="Comic Sans MS" panose="030F0702030302020204" pitchFamily="66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1" name="Прямоугольник 40"/>
                  <p:cNvSpPr/>
                  <p:nvPr/>
                </p:nvSpPr>
                <p:spPr>
                  <a:xfrm>
                    <a:off x="1" y="-925286"/>
                    <a:ext cx="6487886" cy="1458740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4" name="Группа 13"/>
                <p:cNvGrpSpPr/>
                <p:nvPr/>
              </p:nvGrpSpPr>
              <p:grpSpPr>
                <a:xfrm>
                  <a:off x="231783" y="66172"/>
                  <a:ext cx="5754579" cy="3600818"/>
                  <a:chOff x="-36" y="66172"/>
                  <a:chExt cx="5754579" cy="3600818"/>
                </a:xfrm>
              </p:grpSpPr>
              <p:sp>
                <p:nvSpPr>
                  <p:cNvPr id="17" name="Надпись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36" y="2830868"/>
                    <a:ext cx="2713990" cy="83561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>
                    <a:sp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:r>
                      <a:rPr lang="en-US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III</a:t>
                    </a:r>
                    <a:r>
                      <a:rPr lang="ru-RU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. Совместное уточнение интересов школьника по профориентации</a:t>
                    </a:r>
                    <a:endParaRPr lang="ru-RU" sz="1100" dirty="0">
                      <a:effectLst/>
                      <a:latin typeface="Comic Sans MS" panose="030F0702030302020204" pitchFamily="66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18" name="Группа 17"/>
                  <p:cNvGrpSpPr/>
                  <p:nvPr/>
                </p:nvGrpSpPr>
                <p:grpSpPr>
                  <a:xfrm>
                    <a:off x="-36" y="66172"/>
                    <a:ext cx="5754579" cy="3600818"/>
                    <a:chOff x="-36" y="66172"/>
                    <a:chExt cx="5754579" cy="3600818"/>
                  </a:xfrm>
                </p:grpSpPr>
                <p:grpSp>
                  <p:nvGrpSpPr>
                    <p:cNvPr id="20" name="Группа 19"/>
                    <p:cNvGrpSpPr/>
                    <p:nvPr/>
                  </p:nvGrpSpPr>
                  <p:grpSpPr>
                    <a:xfrm>
                      <a:off x="2951018" y="1919484"/>
                      <a:ext cx="2803525" cy="1747506"/>
                      <a:chOff x="0" y="0"/>
                      <a:chExt cx="2803525" cy="1747506"/>
                    </a:xfrm>
                  </p:grpSpPr>
                  <p:sp>
                    <p:nvSpPr>
                      <p:cNvPr id="33" name="Надпись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82874" y="175738"/>
                        <a:ext cx="2656205" cy="34009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9050">
                        <a:solidFill>
                          <a:srgbClr val="000000"/>
                        </a:solidFill>
                        <a:prstDash val="dash"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ctr" anchorCtr="0">
                        <a:spAutoFit/>
                      </a:bodyPr>
                      <a:lstStyle/>
                      <a:p>
                        <a:pPr algn="ctr">
                          <a:lnSpc>
                            <a:spcPct val="115000"/>
                          </a:lnSpc>
                          <a:spcAft>
                            <a:spcPts val="1000"/>
                          </a:spcAft>
                        </a:pPr>
                        <a:r>
                          <a:rPr lang="en-US" sz="1400" dirty="0">
                            <a:effectLst/>
                            <a:latin typeface="Comic Sans MS" panose="030F0702030302020204" pitchFamily="66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IV. </a:t>
                        </a:r>
                        <a:r>
                          <a:rPr lang="ru-RU" sz="1400" dirty="0">
                            <a:effectLst/>
                            <a:latin typeface="Comic Sans MS" panose="030F0702030302020204" pitchFamily="66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Выбор </a:t>
                        </a:r>
                        <a:r>
                          <a:rPr lang="en-US" sz="1400" dirty="0">
                            <a:effectLst/>
                            <a:latin typeface="Comic Sans MS" panose="030F0702030302020204" pitchFamily="66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ресурсов</a:t>
                        </a:r>
                        <a:endParaRPr lang="ru-RU" sz="11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4" name="Надпись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83127" y="619676"/>
                        <a:ext cx="2656205" cy="102298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90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ctr" anchorCtr="0">
                        <a:noAutofit/>
                      </a:bodyPr>
                      <a:lstStyle/>
                      <a:p>
                        <a:pPr algn="ctr">
                          <a:lnSpc>
                            <a:spcPct val="115000"/>
                          </a:lnSpc>
                          <a:spcAft>
                            <a:spcPts val="1000"/>
                          </a:spcAft>
                        </a:pPr>
                        <a:r>
                          <a:rPr lang="ru-RU" sz="1400" dirty="0">
                            <a:effectLst/>
                            <a:latin typeface="Comic Sans MS" panose="030F0702030302020204" pitchFamily="66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Производственные экскурсии, выставки, дни открытых дверей, олимпиады, конкурсы</a:t>
                        </a:r>
                        <a:endParaRPr lang="ru-RU" sz="11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5" name="Прямоугольник 34"/>
                      <p:cNvSpPr/>
                      <p:nvPr/>
                    </p:nvSpPr>
                    <p:spPr>
                      <a:xfrm>
                        <a:off x="0" y="0"/>
                        <a:ext cx="2803525" cy="1747506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ru-RU"/>
                      </a:p>
                    </p:txBody>
                  </p:sp>
                </p:grpSp>
                <p:grpSp>
                  <p:nvGrpSpPr>
                    <p:cNvPr id="21" name="Группа 20"/>
                    <p:cNvGrpSpPr/>
                    <p:nvPr/>
                  </p:nvGrpSpPr>
                  <p:grpSpPr>
                    <a:xfrm>
                      <a:off x="-36" y="66172"/>
                      <a:ext cx="5725877" cy="2555990"/>
                      <a:chOff x="-36" y="66172"/>
                      <a:chExt cx="5725877" cy="2555990"/>
                    </a:xfrm>
                  </p:grpSpPr>
                  <p:grpSp>
                    <p:nvGrpSpPr>
                      <p:cNvPr id="23" name="Группа 22"/>
                      <p:cNvGrpSpPr/>
                      <p:nvPr/>
                    </p:nvGrpSpPr>
                    <p:grpSpPr>
                      <a:xfrm>
                        <a:off x="0" y="66172"/>
                        <a:ext cx="5725841" cy="1794238"/>
                        <a:chOff x="0" y="66172"/>
                        <a:chExt cx="5725841" cy="1794238"/>
                      </a:xfrm>
                    </p:grpSpPr>
                    <p:sp>
                      <p:nvSpPr>
                        <p:cNvPr id="27" name="Надпись 2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0" y="729761"/>
                          <a:ext cx="2714625" cy="555625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1905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91440" tIns="45720" rIns="91440" bIns="45720" anchor="ctr" anchorCtr="0">
                          <a:noAutofit/>
                        </a:bodyPr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 b="1" dirty="0">
                              <a:effectLst/>
                              <a:latin typeface="Comic Sans MS" panose="030F0702030302020204" pitchFamily="66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I</a:t>
                          </a:r>
                          <a:r>
                            <a:rPr lang="ru-RU" sz="1400" b="1" dirty="0">
                              <a:effectLst/>
                              <a:latin typeface="Comic Sans MS" panose="030F0702030302020204" pitchFamily="66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. Вводное анкетирование школьников и родителей</a:t>
                          </a:r>
                          <a:endParaRPr lang="ru-RU" sz="1100" b="1" dirty="0">
                            <a:effectLst/>
                            <a:latin typeface="Comic Sans MS" panose="030F0702030302020204" pitchFamily="66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28" name="Надпись 2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945177" y="777029"/>
                          <a:ext cx="2780664" cy="1083381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1905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91440" tIns="45720" rIns="91440" bIns="45720" anchor="ctr" anchorCtr="0">
                          <a:spAutoFit/>
                        </a:bodyPr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 dirty="0">
                              <a:effectLst/>
                              <a:latin typeface="Comic Sans MS" panose="030F0702030302020204" pitchFamily="66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I</a:t>
                          </a:r>
                          <a:r>
                            <a:rPr lang="ru-RU" sz="1400" dirty="0">
                              <a:effectLst/>
                              <a:latin typeface="Comic Sans MS" panose="030F0702030302020204" pitchFamily="66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а. Формирование команды</a:t>
                          </a:r>
                          <a:r>
                            <a:rPr lang="en-US" sz="1400" dirty="0">
                              <a:latin typeface="Comic Sans MS" panose="030F0702030302020204" pitchFamily="66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.</a:t>
                          </a:r>
                          <a:r>
                            <a:rPr lang="ru-RU" sz="1400" dirty="0">
                              <a:effectLst/>
                              <a:latin typeface="Comic Sans MS" panose="030F0702030302020204" pitchFamily="66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«Школа наставников», обучение </a:t>
                          </a:r>
                          <a:r>
                            <a:rPr lang="ru-RU" sz="1400" dirty="0">
                              <a:latin typeface="Comic Sans MS" panose="030F0702030302020204" pitchFamily="66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кураторов, наставников, </a:t>
                          </a:r>
                          <a:r>
                            <a:rPr lang="ru-RU" sz="1400" dirty="0">
                              <a:effectLst/>
                              <a:latin typeface="Comic Sans MS" panose="030F0702030302020204" pitchFamily="66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психологов</a:t>
                          </a:r>
                          <a:endParaRPr lang="ru-RU" sz="1100" dirty="0">
                            <a:effectLst/>
                            <a:latin typeface="Comic Sans MS" panose="030F0702030302020204" pitchFamily="66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grpSp>
                      <p:nvGrpSpPr>
                        <p:cNvPr id="29" name="Группа 28"/>
                        <p:cNvGrpSpPr/>
                        <p:nvPr/>
                      </p:nvGrpSpPr>
                      <p:grpSpPr>
                        <a:xfrm>
                          <a:off x="184589" y="66172"/>
                          <a:ext cx="5010150" cy="657386"/>
                          <a:chOff x="-49" y="66172"/>
                          <a:chExt cx="5010150" cy="657386"/>
                        </a:xfrm>
                      </p:grpSpPr>
                      <p:sp>
                        <p:nvSpPr>
                          <p:cNvPr id="30" name="Надпись 2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-49" y="66172"/>
                            <a:ext cx="5010150" cy="340095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 w="1905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rot="0" vert="horz" wrap="square" lIns="91440" tIns="45720" rIns="91440" bIns="45720" anchor="ctr" anchorCtr="0">
                            <a:spAutoFit/>
                          </a:bodyPr>
                          <a:lstStyle/>
                          <a:p>
                            <a:pPr algn="ctr">
                              <a:lnSpc>
                                <a:spcPct val="115000"/>
                              </a:lnSpc>
                              <a:spcAft>
                                <a:spcPts val="1000"/>
                              </a:spcAft>
                            </a:pPr>
                            <a:r>
                              <a:rPr lang="ru-RU" sz="1400" dirty="0">
                                <a:effectLst/>
                                <a:latin typeface="Comic Sans MS" panose="030F0702030302020204" pitchFamily="66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a:t>Реализация системы профориентации</a:t>
                            </a:r>
                            <a:endParaRPr lang="ru-RU" sz="1100" dirty="0">
                              <a:effectLst/>
                              <a:latin typeface="Comic Sans MS" panose="030F0702030302020204" pitchFamily="66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31" name="Стрелка вниз 30"/>
                          <p:cNvSpPr/>
                          <p:nvPr/>
                        </p:nvSpPr>
                        <p:spPr>
                          <a:xfrm>
                            <a:off x="1037493" y="430823"/>
                            <a:ext cx="323850" cy="292735"/>
                          </a:xfrm>
                          <a:prstGeom prst="downArrow">
                            <a:avLst/>
                          </a:prstGeom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32" name="Стрелка вниз 31"/>
                          <p:cNvSpPr/>
                          <p:nvPr/>
                        </p:nvSpPr>
                        <p:spPr>
                          <a:xfrm>
                            <a:off x="4123593" y="430823"/>
                            <a:ext cx="323850" cy="292735"/>
                          </a:xfrm>
                          <a:prstGeom prst="downArrow">
                            <a:avLst/>
                          </a:prstGeom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ru-RU"/>
                          </a:p>
                        </p:txBody>
                      </p:sp>
                    </p:grpSp>
                  </p:grpSp>
                  <p:grpSp>
                    <p:nvGrpSpPr>
                      <p:cNvPr id="24" name="Группа 23"/>
                      <p:cNvGrpSpPr/>
                      <p:nvPr/>
                    </p:nvGrpSpPr>
                    <p:grpSpPr>
                      <a:xfrm>
                        <a:off x="-36" y="1292469"/>
                        <a:ext cx="2713990" cy="1329693"/>
                        <a:chOff x="-36" y="0"/>
                        <a:chExt cx="2713990" cy="1329693"/>
                      </a:xfrm>
                    </p:grpSpPr>
                    <p:sp>
                      <p:nvSpPr>
                        <p:cNvPr id="25" name="Надпись 2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-36" y="246312"/>
                          <a:ext cx="2713990" cy="1083381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1905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91440" tIns="45720" rIns="91440" bIns="45720" anchor="ctr" anchorCtr="0">
                          <a:spAutoFit/>
                        </a:bodyPr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 dirty="0">
                              <a:effectLst/>
                              <a:latin typeface="Comic Sans MS" panose="030F0702030302020204" pitchFamily="66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II</a:t>
                          </a:r>
                          <a:r>
                            <a:rPr lang="ru-RU" sz="1400" dirty="0">
                              <a:effectLst/>
                              <a:latin typeface="Comic Sans MS" panose="030F0702030302020204" pitchFamily="66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. Выбор фокус-группы, заинтересованных школьников (4-5, 6-8 и 9-11 классы)</a:t>
                          </a:r>
                          <a:endParaRPr lang="ru-RU" sz="1100" dirty="0">
                            <a:effectLst/>
                            <a:latin typeface="Comic Sans MS" panose="030F0702030302020204" pitchFamily="66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26" name="Стрелка вниз 25"/>
                        <p:cNvSpPr/>
                        <p:nvPr/>
                      </p:nvSpPr>
                      <p:spPr>
                        <a:xfrm>
                          <a:off x="1239715" y="0"/>
                          <a:ext cx="323850" cy="292735"/>
                        </a:xfrm>
                        <a:prstGeom prst="downArrow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ru-RU"/>
                        </a:p>
                      </p:txBody>
                    </p:sp>
                  </p:grpSp>
                </p:grpSp>
                <p:sp>
                  <p:nvSpPr>
                    <p:cNvPr id="22" name="Стрелка вниз 21"/>
                    <p:cNvSpPr/>
                    <p:nvPr/>
                  </p:nvSpPr>
                  <p:spPr>
                    <a:xfrm>
                      <a:off x="1236372" y="2611020"/>
                      <a:ext cx="323850" cy="292735"/>
                    </a:xfrm>
                    <a:prstGeom prst="downArrow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ru-RU"/>
                    </a:p>
                  </p:txBody>
                </p:sp>
              </p:grpSp>
              <p:sp>
                <p:nvSpPr>
                  <p:cNvPr id="19" name="Стрелка вниз 18"/>
                  <p:cNvSpPr/>
                  <p:nvPr/>
                </p:nvSpPr>
                <p:spPr>
                  <a:xfrm rot="16200000">
                    <a:off x="2694079" y="2985025"/>
                    <a:ext cx="323850" cy="292735"/>
                  </a:xfrm>
                  <a:prstGeom prst="downArrow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</p:grpSp>
            <p:sp>
              <p:nvSpPr>
                <p:cNvPr id="15" name="Стрелка вниз 14"/>
                <p:cNvSpPr/>
                <p:nvPr/>
              </p:nvSpPr>
              <p:spPr>
                <a:xfrm>
                  <a:off x="4468969" y="3644721"/>
                  <a:ext cx="323850" cy="292735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6" name="Стрелка вниз 15"/>
                <p:cNvSpPr/>
                <p:nvPr/>
              </p:nvSpPr>
              <p:spPr>
                <a:xfrm>
                  <a:off x="1468191" y="3644721"/>
                  <a:ext cx="323850" cy="292735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</p:grpSp>
        </p:grp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лако 13"/>
          <p:cNvSpPr/>
          <p:nvPr/>
        </p:nvSpPr>
        <p:spPr>
          <a:xfrm>
            <a:off x="251806" y="2110530"/>
            <a:ext cx="2376264" cy="18002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54059" y="293381"/>
            <a:ext cx="8064896" cy="90684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latin typeface="Comic Sans MS" panose="030F0702030302020204" pitchFamily="66" charset="0"/>
              </a:rPr>
              <a:t>1 Встреча. Для кого: Родители – Дети. </a:t>
            </a:r>
          </a:p>
          <a:p>
            <a:pPr algn="l"/>
            <a:r>
              <a:rPr lang="ru-RU" sz="2400" dirty="0">
                <a:latin typeface="Comic Sans MS" panose="030F0702030302020204" pitchFamily="66" charset="0"/>
              </a:rPr>
              <a:t>                 Кто: Отцы - профессионалы</a:t>
            </a:r>
          </a:p>
          <a:p>
            <a:pPr algn="l"/>
            <a:r>
              <a:rPr lang="ru-RU" sz="2400" dirty="0">
                <a:latin typeface="Comic Sans MS" panose="030F0702030302020204" pitchFamily="66" charset="0"/>
              </a:rPr>
              <a:t>Презентация «</a:t>
            </a:r>
            <a:r>
              <a:rPr lang="ru-RU" sz="2400" b="1" dirty="0">
                <a:latin typeface="Comic Sans MS" panose="030F0702030302020204" pitchFamily="66" charset="0"/>
              </a:rPr>
              <a:t>Как выбрать будущую профессию</a:t>
            </a:r>
            <a:r>
              <a:rPr lang="ru-RU" sz="2400" dirty="0">
                <a:latin typeface="Comic Sans MS" panose="030F0702030302020204" pitchFamily="66" charset="0"/>
              </a:rPr>
              <a:t>»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67544" y="2362558"/>
            <a:ext cx="1872207" cy="1404156"/>
          </a:xfrm>
          <a:prstGeom prst="rect">
            <a:avLst/>
          </a:prstGeom>
          <a:noFill/>
        </p:spPr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Comic Sans MS" panose="030F0702030302020204" pitchFamily="66" charset="0"/>
              </a:rPr>
              <a:t>Цель: познакомить с миром профессий и методами выбора</a:t>
            </a:r>
          </a:p>
        </p:txBody>
      </p:sp>
      <p:sp>
        <p:nvSpPr>
          <p:cNvPr id="15" name="Облако 14"/>
          <p:cNvSpPr/>
          <p:nvPr/>
        </p:nvSpPr>
        <p:spPr>
          <a:xfrm>
            <a:off x="1840119" y="3501008"/>
            <a:ext cx="2376264" cy="1800200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2021480" y="3775715"/>
            <a:ext cx="1872207" cy="1250786"/>
          </a:xfrm>
          <a:prstGeom prst="rect">
            <a:avLst/>
          </a:prstGeom>
          <a:noFill/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Comic Sans MS" panose="030F0702030302020204" pitchFamily="66" charset="0"/>
              </a:rPr>
              <a:t>Поделиться опытом, познакомить с проектом</a:t>
            </a:r>
          </a:p>
        </p:txBody>
      </p:sp>
      <p:sp>
        <p:nvSpPr>
          <p:cNvPr id="18" name="Облако 17"/>
          <p:cNvSpPr/>
          <p:nvPr/>
        </p:nvSpPr>
        <p:spPr>
          <a:xfrm>
            <a:off x="3712326" y="2024844"/>
            <a:ext cx="2376264" cy="1800200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3928064" y="2222866"/>
            <a:ext cx="2016510" cy="1404156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Вводное анкетирование школьников и родителей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20" name="Облако 19"/>
          <p:cNvSpPr/>
          <p:nvPr/>
        </p:nvSpPr>
        <p:spPr>
          <a:xfrm>
            <a:off x="3749671" y="4501653"/>
            <a:ext cx="2376264" cy="180020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3893687" y="4753681"/>
            <a:ext cx="2232248" cy="1404156"/>
          </a:xfrm>
          <a:prstGeom prst="rect">
            <a:avLst/>
          </a:prstGeom>
          <a:noFill/>
        </p:spPr>
        <p:txBody>
          <a:bodyPr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Comic Sans MS" panose="030F0702030302020204" pitchFamily="66" charset="0"/>
              </a:rPr>
              <a:t>Результат: </a:t>
            </a:r>
            <a:r>
              <a:rPr lang="ru-RU" sz="2000" dirty="0">
                <a:latin typeface="Comic Sans MS" panose="030F0702030302020204" pitchFamily="66" charset="0"/>
                <a:cs typeface="Times New Roman" panose="02020603050405020304" pitchFamily="18" charset="0"/>
              </a:rPr>
              <a:t>в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ыбор фокус-группы, заинтересованных школьников 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125935" y="2255915"/>
            <a:ext cx="3055410" cy="4375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350520" algn="l"/>
              </a:tabLst>
            </a:pPr>
            <a:r>
              <a:rPr lang="ru-RU" sz="1100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Вы готовитесь к дальнейшему продолжению образования? </a:t>
            </a:r>
            <a:endParaRPr lang="ru-RU" sz="11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350520" algn="l"/>
              </a:tabLst>
            </a:pPr>
            <a:r>
              <a:rPr lang="ru-RU" sz="1100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Бывали ли вы на встречах с представителями выбранной Вами профессий?</a:t>
            </a:r>
            <a:endParaRPr lang="ru-RU" sz="11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350520" algn="l"/>
              </a:tabLst>
            </a:pPr>
            <a:r>
              <a:rPr lang="ru-RU" sz="1100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Кто (что) в наибольшей степени повлиял(о) на Ваш выбор профессии?</a:t>
            </a:r>
            <a:endParaRPr lang="ru-RU" sz="11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350520" algn="l"/>
              </a:tabLst>
            </a:pPr>
            <a:r>
              <a:rPr lang="ru-RU" sz="1100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Какой фактор стал решающим в профессиональном выборе Вашего ребенка?</a:t>
            </a:r>
            <a:endParaRPr lang="ru-RU" sz="11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316865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100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Вы думаете, возможно ли в настоящее время трудоустроиться по выбранной Вами профессии?</a:t>
            </a:r>
            <a:endParaRPr lang="ru-RU" sz="11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316865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100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Вы знаете про выбранную профессию?</a:t>
            </a:r>
            <a:endParaRPr lang="ru-RU" sz="11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350520" algn="l"/>
              </a:tabLst>
            </a:pPr>
            <a:r>
              <a:rPr lang="ru-RU" sz="1100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Знаете ли Вы Свои способности для работы по этой профессии?</a:t>
            </a:r>
            <a:endParaRPr lang="ru-RU" sz="11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316865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100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Каким требованиям, по Вашему мнению, должна отвечать работа?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949883" y="320802"/>
            <a:ext cx="79437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Этап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Первичное анкетирование родителей и подростков для определения необходимости в профориентации.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268391"/>
            <a:ext cx="8784976" cy="3051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350520" algn="l"/>
              </a:tabLst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Определились ли Вы с выбором будущей профессии?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350520" algn="l"/>
              </a:tabLst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Чем бы Вы хотели заняться после окончания школы?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350520" algn="l"/>
              </a:tabLst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Вы готовитесь к дальнейшему продолжению образования?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350520" algn="l"/>
              </a:tabLst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Какую именно профессию Вы намерены освоить в будущем после окончания школы?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350520" algn="l"/>
              </a:tabLst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Бывали ли вы на встречах с представителями выбранной Вами профессий?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350520" algn="l"/>
              </a:tabLst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Кто (что) в наибольшей степени повлиял(о) на Ваш выбор профессии?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350520" algn="l"/>
              </a:tabLst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Какой фактор стал решающим в профессиональном выборе Вашего ребенка?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316865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Ваш взгляд, представляет ли школа достаточно возможностей для того, чтобы правильно выбрать будущую профессию, специальность?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316865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Вы думаете, возможно ли в настоящее время трудоустроиться по выбранной Вами профессии?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316865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Знаете ли Вы про выбранную вами профессию: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350520" algn="l"/>
              </a:tabLst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Знаете ли Вы Свои способности для работы по этой профессии?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316865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Каким требованиям, по Вашему мнению, должна отвечать работа? </a:t>
            </a:r>
          </a:p>
          <a:p>
            <a:pPr marL="342900" marR="316865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Что, по Вашему мнению, является залогом достижения успеха в жизни?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139952" y="4287103"/>
            <a:ext cx="4536504" cy="2570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14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для Вас означает понятие «Труд»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14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Какие трудовые ценности и личные качества Вы считаете наиболее важными?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14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Каковы Ваши отношения с родителями?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14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Приходилось ли Вам бывать на работе у своих родителей?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14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Нравится ли Вам работа родителей?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14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часто Вам приходится испытывать чувство гордости за профессионально-трудовые достижения своих родителей?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14"/>
              <a:tabLst>
                <a:tab pos="347345" algn="l"/>
              </a:tabLst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Имеете ли Вы свои домашние обязанности? И как часто Вам приходится их выполнять?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4102795"/>
            <a:ext cx="309754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* анкета подготовлена в Научно-практической лаборатории по проблемам воспитания и семьи ДДТ имени В.П. Чкалова</a:t>
            </a:r>
          </a:p>
        </p:txBody>
      </p:sp>
    </p:spTree>
    <p:extLst>
      <p:ext uri="{BB962C8B-B14F-4D97-AF65-F5344CB8AC3E}">
        <p14:creationId xmlns:p14="http://schemas.microsoft.com/office/powerpoint/2010/main" val="161846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4124" y="10047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75000"/>
                  </a:schemeClr>
                </a:solidFill>
              </a:rPr>
              <a:t>Современная карта профессий: </a:t>
            </a:r>
          </a:p>
        </p:txBody>
      </p:sp>
      <p:pic>
        <p:nvPicPr>
          <p:cNvPr id="5" name="Рисунок 4" descr="Изображение выглядит как текс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00D86D65-7114-4981-BF58-1124F12B8B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/>
          <a:stretch/>
        </p:blipFill>
        <p:spPr>
          <a:xfrm>
            <a:off x="695874" y="634048"/>
            <a:ext cx="7729468" cy="612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25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828901" y="290175"/>
            <a:ext cx="79437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 Этап. Производственные экскурсии</a:t>
            </a:r>
            <a:endParaRPr lang="ru-RU" sz="20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800" dirty="0"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72200" y="6246080"/>
            <a:ext cx="30975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ru-RU" sz="1400" dirty="0">
                <a:solidFill>
                  <a:srgbClr val="FF0000"/>
                </a:solidFill>
                <a:latin typeface="Comic Sans MS" panose="030F0702030302020204" pitchFamily="66" charset="0"/>
              </a:rPr>
              <a:t>* бесплатно</a:t>
            </a:r>
          </a:p>
        </p:txBody>
      </p:sp>
      <p:pic>
        <p:nvPicPr>
          <p:cNvPr id="1026" name="Picture 2" descr="https://neorulit.ru/image/cache/catalog/exmo1704/b004080-500x5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5" r="16339"/>
          <a:stretch/>
        </p:blipFill>
        <p:spPr bwMode="auto">
          <a:xfrm>
            <a:off x="5292080" y="908720"/>
            <a:ext cx="3168352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лако 7"/>
          <p:cNvSpPr/>
          <p:nvPr/>
        </p:nvSpPr>
        <p:spPr>
          <a:xfrm>
            <a:off x="154124" y="1124744"/>
            <a:ext cx="2617675" cy="1257988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86875" y="1208923"/>
            <a:ext cx="2071404" cy="1005960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Comic Sans MS" panose="030F0702030302020204" pitchFamily="66" charset="0"/>
              </a:rPr>
              <a:t>Знакомство с профессиями</a:t>
            </a:r>
          </a:p>
          <a:p>
            <a:r>
              <a:rPr lang="ru-RU" sz="2000" dirty="0">
                <a:latin typeface="Comic Sans MS" panose="030F0702030302020204" pitchFamily="66" charset="0"/>
              </a:rPr>
              <a:t>Видео-ролики</a:t>
            </a:r>
          </a:p>
        </p:txBody>
      </p:sp>
      <p:sp>
        <p:nvSpPr>
          <p:cNvPr id="10" name="Облако 9"/>
          <p:cNvSpPr/>
          <p:nvPr/>
        </p:nvSpPr>
        <p:spPr>
          <a:xfrm>
            <a:off x="349418" y="2446042"/>
            <a:ext cx="2376264" cy="910950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67067" y="2679808"/>
            <a:ext cx="1872207" cy="420219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Comic Sans MS" panose="030F0702030302020204" pitchFamily="66" charset="0"/>
              </a:rPr>
              <a:t>Навыки</a:t>
            </a:r>
          </a:p>
        </p:txBody>
      </p:sp>
      <p:sp>
        <p:nvSpPr>
          <p:cNvPr id="13" name="Облако 12"/>
          <p:cNvSpPr/>
          <p:nvPr/>
        </p:nvSpPr>
        <p:spPr>
          <a:xfrm>
            <a:off x="2725682" y="1686865"/>
            <a:ext cx="2376264" cy="834668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867334" y="1817531"/>
            <a:ext cx="2016510" cy="497845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Суть работы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15" name="Облако 14"/>
          <p:cNvSpPr/>
          <p:nvPr/>
        </p:nvSpPr>
        <p:spPr>
          <a:xfrm>
            <a:off x="2820281" y="2786546"/>
            <a:ext cx="2376264" cy="15292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2904329" y="3022179"/>
            <a:ext cx="2232248" cy="1025223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Comic Sans MS" panose="030F0702030302020204" pitchFamily="66" charset="0"/>
              </a:rPr>
              <a:t>Функции. Квалификация. </a:t>
            </a:r>
          </a:p>
          <a:p>
            <a:r>
              <a:rPr lang="ru-RU" sz="2000" dirty="0">
                <a:latin typeface="Comic Sans MS" panose="030F0702030302020204" pitchFamily="66" charset="0"/>
              </a:rPr>
              <a:t>Трудности</a:t>
            </a:r>
          </a:p>
        </p:txBody>
      </p:sp>
      <p:sp>
        <p:nvSpPr>
          <p:cNvPr id="17" name="Облако 16"/>
          <p:cNvSpPr/>
          <p:nvPr/>
        </p:nvSpPr>
        <p:spPr>
          <a:xfrm>
            <a:off x="348482" y="3433294"/>
            <a:ext cx="2376264" cy="910950"/>
          </a:xfrm>
          <a:prstGeom prst="cloud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570195" y="3516325"/>
            <a:ext cx="1941882" cy="799500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Comic Sans MS" panose="030F0702030302020204" pitchFamily="66" charset="0"/>
              </a:rPr>
              <a:t>Обзор отрасли</a:t>
            </a:r>
          </a:p>
        </p:txBody>
      </p:sp>
      <p:sp>
        <p:nvSpPr>
          <p:cNvPr id="19" name="Облако 18"/>
          <p:cNvSpPr/>
          <p:nvPr/>
        </p:nvSpPr>
        <p:spPr>
          <a:xfrm>
            <a:off x="348482" y="4483856"/>
            <a:ext cx="2376264" cy="910950"/>
          </a:xfrm>
          <a:prstGeom prst="cloud">
            <a:avLst/>
          </a:prstGeom>
          <a:solidFill>
            <a:srgbClr val="FDDD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544188" y="4691617"/>
            <a:ext cx="1872207" cy="609591"/>
          </a:xfrm>
          <a:prstGeom prst="rect">
            <a:avLst/>
          </a:prstGeom>
          <a:noFill/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Comic Sans MS" panose="030F0702030302020204" pitchFamily="66" charset="0"/>
              </a:rPr>
              <a:t>Заработная плата</a:t>
            </a:r>
          </a:p>
        </p:txBody>
      </p:sp>
      <p:sp>
        <p:nvSpPr>
          <p:cNvPr id="21" name="Облако 20"/>
          <p:cNvSpPr/>
          <p:nvPr/>
        </p:nvSpPr>
        <p:spPr>
          <a:xfrm>
            <a:off x="2889399" y="4551458"/>
            <a:ext cx="2376264" cy="91095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3141427" y="4724845"/>
            <a:ext cx="1872207" cy="677184"/>
          </a:xfrm>
          <a:prstGeom prst="rect">
            <a:avLst/>
          </a:prstGeom>
          <a:noFill/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Comic Sans MS" panose="030F0702030302020204" pitchFamily="66" charset="0"/>
              </a:rPr>
              <a:t>Карьерный путь</a:t>
            </a:r>
          </a:p>
        </p:txBody>
      </p:sp>
    </p:spTree>
    <p:extLst>
      <p:ext uri="{BB962C8B-B14F-4D97-AF65-F5344CB8AC3E}">
        <p14:creationId xmlns:p14="http://schemas.microsoft.com/office/powerpoint/2010/main" val="4246652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483768" y="260648"/>
            <a:ext cx="64304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Учебный центр «Нижегородского завода 70-летия Победы» концерна «АЛМАЗ-АНТЕЙ» 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7946C3-C91A-4A10-B145-B9846F583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1124744"/>
            <a:ext cx="3816424" cy="254555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B7C516-EDF8-4067-88A3-57501316B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2197" y="3844382"/>
            <a:ext cx="4176464" cy="278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8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483768" y="260648"/>
            <a:ext cx="64304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Экскурсия на телеканал «Волга»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F0D6CC1-38E3-4661-8DC3-B31E2F3C5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1364575"/>
            <a:ext cx="4323184" cy="247039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580F463-E090-4094-B370-ACF83454FF9B}"/>
              </a:ext>
            </a:extLst>
          </p:cNvPr>
          <p:cNvSpPr/>
          <p:nvPr/>
        </p:nvSpPr>
        <p:spPr>
          <a:xfrm>
            <a:off x="3460965" y="4725144"/>
            <a:ext cx="56886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C00000"/>
                </a:solidFill>
                <a:latin typeface="Comic Sans MS" panose="030F0702030302020204" pitchFamily="66" charset="0"/>
              </a:rPr>
              <a:t>почувствовать себя в роли журналиста, телеведущего, оператора, режиссёра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C00000"/>
                </a:solidFill>
                <a:latin typeface="Comic Sans MS" panose="030F0702030302020204" pitchFamily="66" charset="0"/>
              </a:rPr>
              <a:t>посмотреть рабочий процесс</a:t>
            </a:r>
          </a:p>
          <a:p>
            <a:r>
              <a:rPr lang="ru-RU" dirty="0">
                <a:latin typeface="Comic Sans MS" panose="030F0702030302020204" pitchFamily="66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299773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3C3A178-15F3-4997-ACAA-3875941E29DC}"/>
              </a:ext>
            </a:extLst>
          </p:cNvPr>
          <p:cNvSpPr/>
          <p:nvPr/>
        </p:nvSpPr>
        <p:spPr>
          <a:xfrm>
            <a:off x="2483768" y="260648"/>
            <a:ext cx="64304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Музей истории ОАО "ГАЗ"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1FF1A9-ADCA-4986-B782-0F0E6AFA9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324" y="1732129"/>
            <a:ext cx="4203873" cy="31529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E7146E-E115-466F-A714-1E5ADDD42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831" y="836712"/>
            <a:ext cx="4203873" cy="315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692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483768" y="260648"/>
            <a:ext cx="64304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Музей истории завода Красное Сормово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F4B4FF-AE5C-4E95-A9C7-D3D3EBF45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989" y="1082643"/>
            <a:ext cx="3702124" cy="24516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37FE27-6E9C-46E0-A763-EEC7F2DB0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706" y="3648432"/>
            <a:ext cx="4096491" cy="307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9645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3C3A178-15F3-4997-ACAA-3875941E29DC}"/>
              </a:ext>
            </a:extLst>
          </p:cNvPr>
          <p:cNvSpPr/>
          <p:nvPr/>
        </p:nvSpPr>
        <p:spPr>
          <a:xfrm>
            <a:off x="2483768" y="260648"/>
            <a:ext cx="64304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Музей истории ОАО «Нижегородский авиастроительный завод"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8FF8AF8-A4EE-424B-B493-A07D43F69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03" y="968534"/>
            <a:ext cx="4048707" cy="303653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1A073C-A31B-4878-8F51-D63EB696A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1688383"/>
            <a:ext cx="4562786" cy="303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703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B899D1D-E7B1-492A-993D-AF63FE62E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2684"/>
            <a:ext cx="9144000" cy="1652631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068BE256-B8A8-4D82-8FCB-37DFF417EF4A}"/>
              </a:ext>
            </a:extLst>
          </p:cNvPr>
          <p:cNvCxnSpPr/>
          <p:nvPr/>
        </p:nvCxnSpPr>
        <p:spPr>
          <a:xfrm flipH="1">
            <a:off x="539552" y="4255315"/>
            <a:ext cx="8424936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36F76CA6-5005-49A0-8A75-1B11FEF82576}"/>
              </a:ext>
            </a:extLst>
          </p:cNvPr>
          <p:cNvCxnSpPr/>
          <p:nvPr/>
        </p:nvCxnSpPr>
        <p:spPr>
          <a:xfrm flipV="1">
            <a:off x="539552" y="3933056"/>
            <a:ext cx="0" cy="322259"/>
          </a:xfrm>
          <a:prstGeom prst="straightConnector1">
            <a:avLst/>
          </a:prstGeom>
          <a:ln w="12700">
            <a:tailEnd type="stealth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7345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авнобедренный треугольник 5"/>
          <p:cNvSpPr/>
          <p:nvPr/>
        </p:nvSpPr>
        <p:spPr>
          <a:xfrm rot="19887624">
            <a:off x="4203540" y="1344279"/>
            <a:ext cx="2328643" cy="3701191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 rot="19887624">
            <a:off x="4236341" y="1418360"/>
            <a:ext cx="1716065" cy="2672368"/>
          </a:xfrm>
          <a:prstGeom prst="triangle">
            <a:avLst>
              <a:gd name="adj" fmla="val 52057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Равнобедренный треугольник 2"/>
          <p:cNvSpPr/>
          <p:nvPr/>
        </p:nvSpPr>
        <p:spPr>
          <a:xfrm rot="742189">
            <a:off x="2545436" y="1486612"/>
            <a:ext cx="3096344" cy="3600400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6"/>
          <p:cNvSpPr/>
          <p:nvPr/>
        </p:nvSpPr>
        <p:spPr>
          <a:xfrm rot="742189">
            <a:off x="3089322" y="1531275"/>
            <a:ext cx="2214019" cy="2554326"/>
          </a:xfrm>
          <a:prstGeom prst="triangle">
            <a:avLst>
              <a:gd name="adj" fmla="val 50174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253036" y="28442"/>
            <a:ext cx="8915399" cy="13931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latin typeface="Comic Sans MS" panose="030F0702030302020204" pitchFamily="66" charset="0"/>
              </a:rPr>
              <a:t>3 Встреча. «</a:t>
            </a:r>
            <a:r>
              <a:rPr lang="ru-RU" sz="36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Совместное уточнение интересов школьника по профориентации»</a:t>
            </a:r>
            <a:endParaRPr lang="ru-RU" sz="3600" dirty="0">
              <a:latin typeface="Comic Sans MS" panose="030F0702030302020204" pitchFamily="66" charset="0"/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742189">
            <a:off x="3612953" y="1529316"/>
            <a:ext cx="1358306" cy="1563515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 rot="19887624">
            <a:off x="4345414" y="1472718"/>
            <a:ext cx="999918" cy="1598514"/>
          </a:xfrm>
          <a:prstGeom prst="triangle">
            <a:avLst>
              <a:gd name="adj" fmla="val 5205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 rot="763135">
            <a:off x="2463844" y="4083159"/>
            <a:ext cx="2703435" cy="1002858"/>
          </a:xfrm>
          <a:prstGeom prst="rect">
            <a:avLst/>
          </a:prstGeom>
          <a:noFill/>
        </p:spPr>
        <p:txBody>
          <a:bodyPr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Comic Sans MS" panose="030F0702030302020204" pitchFamily="66" charset="0"/>
              </a:rPr>
              <a:t>Предоставить ссылки на методики по </a:t>
            </a:r>
            <a:r>
              <a:rPr lang="ru-RU" sz="2000" dirty="0" err="1">
                <a:latin typeface="Comic Sans MS" panose="030F0702030302020204" pitchFamily="66" charset="0"/>
              </a:rPr>
              <a:t>профтестированию</a:t>
            </a:r>
            <a:r>
              <a:rPr lang="ru-RU" sz="2000" dirty="0">
                <a:latin typeface="Comic Sans MS" panose="030F0702030302020204" pitchFamily="66" charset="0"/>
              </a:rPr>
              <a:t> для самостоятельной работы (бесплатно)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 rot="763135">
            <a:off x="3087358" y="3218319"/>
            <a:ext cx="1834739" cy="786767"/>
          </a:xfrm>
          <a:prstGeom prst="rect">
            <a:avLst/>
          </a:prstGeom>
          <a:noFill/>
        </p:spPr>
        <p:txBody>
          <a:bodyPr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Comic Sans MS" panose="030F0702030302020204" pitchFamily="66" charset="0"/>
              </a:rPr>
              <a:t>Дистанционное </a:t>
            </a:r>
            <a:r>
              <a:rPr lang="ru-RU" sz="2000" dirty="0" err="1">
                <a:latin typeface="Comic Sans MS" panose="030F0702030302020204" pitchFamily="66" charset="0"/>
              </a:rPr>
              <a:t>профтестирование</a:t>
            </a:r>
            <a:r>
              <a:rPr lang="ru-RU" sz="2000" dirty="0">
                <a:latin typeface="Comic Sans MS" panose="030F0702030302020204" pitchFamily="66" charset="0"/>
              </a:rPr>
              <a:t> «Я могу», «Я хочу» (200-300 рублей)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 rot="19871102">
            <a:off x="4911135" y="3891691"/>
            <a:ext cx="2318248" cy="1002858"/>
          </a:xfrm>
          <a:prstGeom prst="rect">
            <a:avLst/>
          </a:prstGeom>
          <a:noFill/>
        </p:spPr>
        <p:txBody>
          <a:bodyPr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Comic Sans MS" panose="030F0702030302020204" pitchFamily="66" charset="0"/>
              </a:rPr>
              <a:t>Обучить школьного психолога методам  </a:t>
            </a:r>
            <a:r>
              <a:rPr lang="ru-RU" sz="2000" dirty="0" err="1">
                <a:latin typeface="Comic Sans MS" panose="030F0702030302020204" pitchFamily="66" charset="0"/>
              </a:rPr>
              <a:t>профтестирования</a:t>
            </a:r>
            <a:r>
              <a:rPr lang="ru-RU" sz="2000" dirty="0">
                <a:latin typeface="Comic Sans MS" panose="030F0702030302020204" pitchFamily="66" charset="0"/>
              </a:rPr>
              <a:t> (</a:t>
            </a:r>
            <a:r>
              <a:rPr lang="ru-RU" sz="2000" dirty="0" err="1">
                <a:latin typeface="Comic Sans MS" panose="030F0702030302020204" pitchFamily="66" charset="0"/>
              </a:rPr>
              <a:t>единоразовая</a:t>
            </a:r>
            <a:r>
              <a:rPr lang="ru-RU" sz="2000" dirty="0">
                <a:latin typeface="Comic Sans MS" panose="030F0702030302020204" pitchFamily="66" charset="0"/>
              </a:rPr>
              <a:t> оплата обучения, в дальнейшем бесплатно для школьников)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 rot="763135">
            <a:off x="3588263" y="2440598"/>
            <a:ext cx="1202984" cy="727065"/>
          </a:xfrm>
          <a:prstGeom prst="rect">
            <a:avLst/>
          </a:prstGeom>
          <a:noFill/>
        </p:spPr>
        <p:txBody>
          <a:bodyPr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Comic Sans MS" panose="030F0702030302020204" pitchFamily="66" charset="0"/>
              </a:rPr>
              <a:t>Очная работа</a:t>
            </a:r>
          </a:p>
          <a:p>
            <a:r>
              <a:rPr lang="ru-RU" sz="2000" dirty="0">
                <a:latin typeface="Comic Sans MS" panose="030F0702030302020204" pitchFamily="66" charset="0"/>
              </a:rPr>
              <a:t> с психологом (1000-2000 рублей)</a:t>
            </a:r>
          </a:p>
        </p:txBody>
      </p:sp>
    </p:spTree>
    <p:extLst>
      <p:ext uri="{BB962C8B-B14F-4D97-AF65-F5344CB8AC3E}">
        <p14:creationId xmlns:p14="http://schemas.microsoft.com/office/powerpoint/2010/main" val="4105677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AB39ACB-C0F1-4858-8FC5-950DDCF8AE84}"/>
              </a:ext>
            </a:extLst>
          </p:cNvPr>
          <p:cNvSpPr/>
          <p:nvPr/>
        </p:nvSpPr>
        <p:spPr>
          <a:xfrm>
            <a:off x="552858" y="404664"/>
            <a:ext cx="823183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>
              <a:latin typeface="Comic Sans MS" panose="030F0702030302020204" pitchFamily="66" charset="0"/>
            </a:endParaRPr>
          </a:p>
          <a:p>
            <a:pPr marL="514350" indent="-514350">
              <a:buAutoNum type="arabicPeriod"/>
            </a:pPr>
            <a:r>
              <a:rPr lang="ru-RU" sz="2400" dirty="0">
                <a:latin typeface="Comic Sans MS" panose="030F0702030302020204" pitchFamily="66" charset="0"/>
              </a:rPr>
              <a:t>Адаптация и согласование программы «Наставничество»</a:t>
            </a:r>
          </a:p>
          <a:p>
            <a:r>
              <a:rPr lang="ru-RU" sz="2400" dirty="0">
                <a:latin typeface="Comic Sans MS" panose="030F0702030302020204" pitchFamily="66" charset="0"/>
              </a:rPr>
              <a:t>2. Выбор программы тестирования личностных особенностей наставляемого для определения вектора развития:</a:t>
            </a:r>
          </a:p>
          <a:p>
            <a:endParaRPr lang="ru-RU" sz="2400" dirty="0">
              <a:latin typeface="Comic Sans MS" panose="030F0702030302020204" pitchFamily="66" charset="0"/>
            </a:endParaRPr>
          </a:p>
          <a:p>
            <a:pPr marL="342900" indent="-342900">
              <a:buFontTx/>
              <a:buChar char="-"/>
            </a:pPr>
            <a:r>
              <a:rPr lang="ru-RU" sz="2400" dirty="0">
                <a:latin typeface="Comic Sans MS" panose="030F0702030302020204" pitchFamily="66" charset="0"/>
              </a:rPr>
              <a:t>Программа «Я могу» и «Я хочу» (</a:t>
            </a:r>
            <a:r>
              <a:rPr lang="en-US" sz="2400" dirty="0">
                <a:latin typeface="Comic Sans MS" panose="030F0702030302020204" pitchFamily="66" charset="0"/>
              </a:rPr>
              <a:t>Psychometric Expert</a:t>
            </a:r>
            <a:r>
              <a:rPr lang="ru-RU" sz="2400" dirty="0">
                <a:latin typeface="Comic Sans MS" panose="030F0702030302020204" pitchFamily="66" charset="0"/>
              </a:rPr>
              <a:t>),</a:t>
            </a:r>
          </a:p>
          <a:p>
            <a:r>
              <a:rPr lang="ru-RU" sz="2400" dirty="0">
                <a:latin typeface="Comic Sans MS" panose="030F0702030302020204" pitchFamily="66" charset="0"/>
              </a:rPr>
              <a:t>руководитель Хмелев Евгений Александрович </a:t>
            </a:r>
          </a:p>
          <a:p>
            <a:endParaRPr lang="ru-RU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493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88640"/>
            <a:ext cx="8257542" cy="459918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822" y="4869160"/>
            <a:ext cx="3353091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448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364088" y="5661248"/>
            <a:ext cx="309754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ru-RU" sz="1400" dirty="0">
                <a:solidFill>
                  <a:srgbClr val="FF0000"/>
                </a:solidFill>
                <a:latin typeface="Comic Sans MS" panose="030F0702030302020204" pitchFamily="66" charset="0"/>
              </a:rPr>
              <a:t>* программа «Живи осознано» (</a:t>
            </a:r>
            <a:r>
              <a:rPr lang="en-US" sz="1400" dirty="0">
                <a:solidFill>
                  <a:srgbClr val="FF0000"/>
                </a:solidFill>
                <a:latin typeface="Comic Sans MS" panose="030F0702030302020204" pitchFamily="66" charset="0"/>
              </a:rPr>
              <a:t>Genetic test)</a:t>
            </a:r>
            <a:endParaRPr lang="ru-RU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432" y="332656"/>
            <a:ext cx="4616858" cy="17677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2191302"/>
            <a:ext cx="3653449" cy="37255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265032"/>
            <a:ext cx="4305251" cy="48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83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5853" y="2597728"/>
            <a:ext cx="3139205" cy="22225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124" y="10047"/>
            <a:ext cx="8712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75000"/>
                  </a:schemeClr>
                </a:solidFill>
              </a:rPr>
              <a:t>Помощь </a:t>
            </a:r>
          </a:p>
          <a:p>
            <a:pPr algn="ctr"/>
            <a:r>
              <a:rPr lang="ru-RU" sz="3600" b="1" dirty="0">
                <a:solidFill>
                  <a:schemeClr val="accent6">
                    <a:lumMod val="75000"/>
                  </a:schemeClr>
                </a:solidFill>
              </a:rPr>
              <a:t>в профессиональном самоопределении</a:t>
            </a:r>
          </a:p>
          <a:p>
            <a:pPr algn="ctr"/>
            <a:r>
              <a:rPr lang="ru-RU" sz="3600" b="1" dirty="0">
                <a:solidFill>
                  <a:schemeClr val="accent6">
                    <a:lumMod val="75000"/>
                  </a:schemeClr>
                </a:solidFill>
              </a:rPr>
              <a:t>Нам окажут: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796136" y="4581128"/>
            <a:ext cx="30060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ВУЗы</a:t>
            </a:r>
          </a:p>
          <a:p>
            <a:pPr algn="ctr"/>
            <a:r>
              <a:rPr lang="ru-RU" dirty="0">
                <a:solidFill>
                  <a:srgbClr val="00B050"/>
                </a:solidFill>
                <a:latin typeface="Comic Sans MS" panose="030F0702030302020204" pitchFamily="66" charset="0"/>
              </a:rPr>
              <a:t>Информирование об учебных программах, спросе на рынке на выпускников.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2000240"/>
            <a:ext cx="263009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Психолог</a:t>
            </a:r>
          </a:p>
          <a:p>
            <a:r>
              <a:rPr lang="ru-RU" dirty="0">
                <a:solidFill>
                  <a:srgbClr val="C00000"/>
                </a:solidFill>
                <a:latin typeface="Comic Sans MS" panose="030F0702030302020204" pitchFamily="66" charset="0"/>
              </a:rPr>
              <a:t>Индивидуальная работа с подростками по вопросам профессиональной психодиагностики с выдачей рекомендаций</a:t>
            </a:r>
            <a:r>
              <a:rPr lang="ru-RU" dirty="0">
                <a:latin typeface="Comic Sans MS" panose="030F0702030302020204" pitchFamily="66" charset="0"/>
              </a:rPr>
              <a:t>	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072198" y="2143116"/>
            <a:ext cx="2643174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Работодатели</a:t>
            </a:r>
            <a:r>
              <a:rPr lang="ru-RU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ru-RU" dirty="0">
                <a:solidFill>
                  <a:srgbClr val="0070C0"/>
                </a:solidFill>
                <a:latin typeface="Comic Sans MS" panose="030F0702030302020204" pitchFamily="66" charset="0"/>
              </a:rPr>
              <a:t>Информирование о развитии рынка, требуемых вакансиях, перспективах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57808" y="5085184"/>
            <a:ext cx="50040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Родители</a:t>
            </a:r>
            <a:r>
              <a:rPr lang="ru-RU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Планирование профессиональных и жизненных перспектив подростка в школе и дома, как он может развить свои сильные стороны и снизить влияние слабых сторон</a:t>
            </a:r>
          </a:p>
        </p:txBody>
      </p:sp>
    </p:spTree>
    <p:extLst>
      <p:ext uri="{BB962C8B-B14F-4D97-AF65-F5344CB8AC3E}">
        <p14:creationId xmlns:p14="http://schemas.microsoft.com/office/powerpoint/2010/main" val="4166163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2420888"/>
            <a:ext cx="3254598" cy="23042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124" y="10047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75000"/>
                  </a:schemeClr>
                </a:solidFill>
              </a:rPr>
              <a:t>Участники программы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19433" y="4941168"/>
            <a:ext cx="52811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Наставники</a:t>
            </a:r>
          </a:p>
          <a:p>
            <a:r>
              <a:rPr lang="ru-RU" dirty="0">
                <a:solidFill>
                  <a:srgbClr val="00B050"/>
                </a:solidFill>
                <a:latin typeface="Comic Sans MS" panose="030F0702030302020204" pitchFamily="66" charset="0"/>
              </a:rPr>
              <a:t>(- Преподаватели ВУЗов;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00B050"/>
                </a:solidFill>
                <a:latin typeface="Comic Sans MS" panose="030F0702030302020204" pitchFamily="66" charset="0"/>
              </a:rPr>
              <a:t>отцы-профессионалы (СОШ);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00B050"/>
                </a:solidFill>
                <a:latin typeface="Comic Sans MS" panose="030F0702030302020204" pitchFamily="66" charset="0"/>
              </a:rPr>
              <a:t>специалисты коммерческих предприятий;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00B050"/>
                </a:solidFill>
                <a:latin typeface="Comic Sans MS" panose="030F0702030302020204" pitchFamily="66" charset="0"/>
              </a:rPr>
              <a:t>специалисты партнерских организаций).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7821" y="1044769"/>
            <a:ext cx="307173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Куратор</a:t>
            </a:r>
          </a:p>
          <a:p>
            <a:pPr algn="ctr"/>
            <a:r>
              <a:rPr lang="ru-RU" dirty="0">
                <a:solidFill>
                  <a:srgbClr val="C00000"/>
                </a:solidFill>
                <a:latin typeface="Comic Sans MS" panose="030F0702030302020204" pitchFamily="66" charset="0"/>
              </a:rPr>
              <a:t>(родители, психолог</a:t>
            </a:r>
          </a:p>
          <a:p>
            <a:pPr algn="ctr"/>
            <a:r>
              <a:rPr lang="ru-RU" dirty="0">
                <a:solidFill>
                  <a:srgbClr val="C00000"/>
                </a:solidFill>
                <a:latin typeface="Comic Sans MS" panose="030F0702030302020204" pitchFamily="66" charset="0"/>
              </a:rPr>
              <a:t>классный руководитель)</a:t>
            </a:r>
          </a:p>
          <a:p>
            <a:r>
              <a:rPr lang="ru-RU" dirty="0">
                <a:solidFill>
                  <a:srgbClr val="C00000"/>
                </a:solidFill>
                <a:latin typeface="Comic Sans MS" panose="030F0702030302020204" pitchFamily="66" charset="0"/>
              </a:rPr>
              <a:t>Определяет индивидуальную работу наставника и наставляемого </a:t>
            </a:r>
            <a:r>
              <a:rPr lang="ru-RU" dirty="0">
                <a:latin typeface="Comic Sans MS" panose="030F0702030302020204" pitchFamily="66" charset="0"/>
              </a:rPr>
              <a:t>	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181531" y="1038255"/>
            <a:ext cx="381642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Наставляемый</a:t>
            </a:r>
            <a:r>
              <a:rPr lang="ru-RU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  <a:p>
            <a:pPr algn="r"/>
            <a:r>
              <a:rPr lang="ru-RU" dirty="0">
                <a:solidFill>
                  <a:srgbClr val="0070C0"/>
                </a:solidFill>
                <a:latin typeface="Comic Sans MS" panose="030F0702030302020204" pitchFamily="66" charset="0"/>
              </a:rPr>
              <a:t>(школьники, в том числе одаренные или </a:t>
            </a:r>
          </a:p>
          <a:p>
            <a:pPr algn="r"/>
            <a:r>
              <a:rPr lang="ru-RU" dirty="0">
                <a:solidFill>
                  <a:srgbClr val="0070C0"/>
                </a:solidFill>
                <a:latin typeface="Comic Sans MS" panose="030F0702030302020204" pitchFamily="66" charset="0"/>
              </a:rPr>
              <a:t>трудные)</a:t>
            </a:r>
          </a:p>
        </p:txBody>
      </p:sp>
      <p:sp>
        <p:nvSpPr>
          <p:cNvPr id="4" name="Двойная стрелка влево/вправо 3"/>
          <p:cNvSpPr/>
          <p:nvPr/>
        </p:nvSpPr>
        <p:spPr>
          <a:xfrm rot="2904746">
            <a:off x="707266" y="3977025"/>
            <a:ext cx="2448272" cy="720080"/>
          </a:xfrm>
          <a:prstGeom prst="left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Двойная стрелка влево/вправо 9"/>
          <p:cNvSpPr/>
          <p:nvPr/>
        </p:nvSpPr>
        <p:spPr>
          <a:xfrm>
            <a:off x="3131840" y="1133783"/>
            <a:ext cx="2448272" cy="720080"/>
          </a:xfrm>
          <a:prstGeom prst="left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Двойная стрелка влево/вправо 11"/>
          <p:cNvSpPr/>
          <p:nvPr/>
        </p:nvSpPr>
        <p:spPr>
          <a:xfrm rot="18695254" flipH="1">
            <a:off x="5989254" y="3965096"/>
            <a:ext cx="2448272" cy="720080"/>
          </a:xfrm>
          <a:prstGeom prst="left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4090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Стрелка вниз 41"/>
          <p:cNvSpPr/>
          <p:nvPr/>
        </p:nvSpPr>
        <p:spPr>
          <a:xfrm rot="5400000">
            <a:off x="8374450" y="2338547"/>
            <a:ext cx="323848" cy="2927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2195736" y="219978"/>
            <a:ext cx="6760211" cy="6044931"/>
            <a:chOff x="0" y="66172"/>
            <a:chExt cx="6760693" cy="6044970"/>
          </a:xfrm>
        </p:grpSpPr>
        <p:sp>
          <p:nvSpPr>
            <p:cNvPr id="4" name="Надпись 2"/>
            <p:cNvSpPr txBox="1">
              <a:spLocks noChangeArrowheads="1"/>
            </p:cNvSpPr>
            <p:nvPr/>
          </p:nvSpPr>
          <p:spPr bwMode="auto">
            <a:xfrm>
              <a:off x="1856775" y="5771047"/>
              <a:ext cx="3209925" cy="3400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dirty="0">
                  <a:effectLst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</a:t>
              </a:r>
              <a:r>
                <a:rPr lang="ru-RU" sz="1400" dirty="0">
                  <a:effectLst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1400" dirty="0">
                  <a:effectLst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Итоговое анкетирование</a:t>
              </a:r>
              <a:endParaRPr lang="ru-RU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Стрелка вниз 4"/>
            <p:cNvSpPr/>
            <p:nvPr/>
          </p:nvSpPr>
          <p:spPr>
            <a:xfrm>
              <a:off x="3312221" y="5396248"/>
              <a:ext cx="323850" cy="29273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6" name="Стрелка вниз 5"/>
            <p:cNvSpPr/>
            <p:nvPr/>
          </p:nvSpPr>
          <p:spPr>
            <a:xfrm rot="16200000">
              <a:off x="86063" y="2949262"/>
              <a:ext cx="323850" cy="49597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31139" y="5879206"/>
              <a:ext cx="1714905" cy="1428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 rot="5400000">
              <a:off x="-1314514" y="4555901"/>
              <a:ext cx="2785989" cy="1498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272807" y="66172"/>
              <a:ext cx="6487886" cy="5333448"/>
              <a:chOff x="0" y="66172"/>
              <a:chExt cx="6487886" cy="5333448"/>
            </a:xfrm>
          </p:grpSpPr>
          <p:sp>
            <p:nvSpPr>
              <p:cNvPr id="10" name="Стрелка вниз 9"/>
              <p:cNvSpPr/>
              <p:nvPr/>
            </p:nvSpPr>
            <p:spPr>
              <a:xfrm>
                <a:off x="6091707" y="1223493"/>
                <a:ext cx="323850" cy="2703006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5962918" y="1197735"/>
                <a:ext cx="381000" cy="1619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grpSp>
            <p:nvGrpSpPr>
              <p:cNvPr id="12" name="Группа 11"/>
              <p:cNvGrpSpPr/>
              <p:nvPr/>
            </p:nvGrpSpPr>
            <p:grpSpPr>
              <a:xfrm>
                <a:off x="0" y="66172"/>
                <a:ext cx="6487886" cy="5333448"/>
                <a:chOff x="0" y="66172"/>
                <a:chExt cx="6487886" cy="5333448"/>
              </a:xfrm>
            </p:grpSpPr>
            <p:grpSp>
              <p:nvGrpSpPr>
                <p:cNvPr id="13" name="Группа 12"/>
                <p:cNvGrpSpPr/>
                <p:nvPr/>
              </p:nvGrpSpPr>
              <p:grpSpPr>
                <a:xfrm>
                  <a:off x="0" y="3940934"/>
                  <a:ext cx="6487886" cy="1458686"/>
                  <a:chOff x="1" y="-925286"/>
                  <a:chExt cx="6487886" cy="1458740"/>
                </a:xfrm>
              </p:grpSpPr>
              <p:sp>
                <p:nvSpPr>
                  <p:cNvPr id="36" name="Надпись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7055" y="-314566"/>
                    <a:ext cx="1647825" cy="750046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>
                    <a:no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:r>
                      <a:rPr lang="ru-RU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Проектная деятельность в ВУЗах</a:t>
                    </a:r>
                    <a:endParaRPr lang="ru-RU" sz="1100" dirty="0">
                      <a:effectLst/>
                      <a:latin typeface="Comic Sans MS" panose="030F0702030302020204" pitchFamily="66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7" name="Надпись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7027" y="-761196"/>
                    <a:ext cx="5790565" cy="34010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>
                    <a:solidFill>
                      <a:srgbClr val="000000"/>
                    </a:solidFill>
                    <a:prstDash val="dash"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>
                    <a:sp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:r>
                      <a:rPr lang="en-US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V. </a:t>
                    </a:r>
                    <a:r>
                      <a:rPr lang="ru-RU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Выбор наставника</a:t>
                    </a:r>
                    <a:endParaRPr lang="ru-RU" sz="1100" dirty="0">
                      <a:effectLst/>
                      <a:latin typeface="Comic Sans MS" panose="030F0702030302020204" pitchFamily="66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8" name="Надпись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55187" y="-248207"/>
                    <a:ext cx="1066800" cy="34010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>
                    <a:sp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:r>
                      <a:rPr lang="ru-RU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Учитель</a:t>
                    </a:r>
                    <a:endParaRPr lang="ru-RU" sz="1100" dirty="0">
                      <a:effectLst/>
                      <a:latin typeface="Comic Sans MS" panose="030F0702030302020204" pitchFamily="66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9" name="Надпись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605669" y="-254295"/>
                    <a:ext cx="1647190" cy="58787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>
                    <a:sp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:r>
                      <a:rPr lang="ru-RU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Специалист с предприятия</a:t>
                    </a:r>
                    <a:endParaRPr lang="ru-RU" sz="1100" dirty="0">
                      <a:effectLst/>
                      <a:latin typeface="Comic Sans MS" panose="030F0702030302020204" pitchFamily="66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0" name="Надпись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02256" y="-248203"/>
                    <a:ext cx="1419225" cy="34010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>
                    <a:sp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:r>
                      <a:rPr lang="ru-RU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Репетитор</a:t>
                    </a:r>
                    <a:endParaRPr lang="ru-RU" sz="1100" dirty="0">
                      <a:effectLst/>
                      <a:latin typeface="Comic Sans MS" panose="030F0702030302020204" pitchFamily="66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1" name="Прямоугольник 40"/>
                  <p:cNvSpPr/>
                  <p:nvPr/>
                </p:nvSpPr>
                <p:spPr>
                  <a:xfrm>
                    <a:off x="1" y="-925286"/>
                    <a:ext cx="6487886" cy="1458740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4" name="Группа 13"/>
                <p:cNvGrpSpPr/>
                <p:nvPr/>
              </p:nvGrpSpPr>
              <p:grpSpPr>
                <a:xfrm>
                  <a:off x="231783" y="66172"/>
                  <a:ext cx="5754579" cy="3600818"/>
                  <a:chOff x="-36" y="66172"/>
                  <a:chExt cx="5754579" cy="3600818"/>
                </a:xfrm>
              </p:grpSpPr>
              <p:sp>
                <p:nvSpPr>
                  <p:cNvPr id="17" name="Надпись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36" y="2830868"/>
                    <a:ext cx="2713990" cy="83561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>
                    <a:sp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:r>
                      <a:rPr lang="en-US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III</a:t>
                    </a:r>
                    <a:r>
                      <a:rPr lang="ru-RU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. Совместное уточнение интересов школьника по профориентации</a:t>
                    </a:r>
                    <a:endParaRPr lang="ru-RU" sz="1100" dirty="0">
                      <a:effectLst/>
                      <a:latin typeface="Comic Sans MS" panose="030F0702030302020204" pitchFamily="66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18" name="Группа 17"/>
                  <p:cNvGrpSpPr/>
                  <p:nvPr/>
                </p:nvGrpSpPr>
                <p:grpSpPr>
                  <a:xfrm>
                    <a:off x="-36" y="66172"/>
                    <a:ext cx="5754579" cy="3600818"/>
                    <a:chOff x="-36" y="66172"/>
                    <a:chExt cx="5754579" cy="3600818"/>
                  </a:xfrm>
                </p:grpSpPr>
                <p:grpSp>
                  <p:nvGrpSpPr>
                    <p:cNvPr id="20" name="Группа 19"/>
                    <p:cNvGrpSpPr/>
                    <p:nvPr/>
                  </p:nvGrpSpPr>
                  <p:grpSpPr>
                    <a:xfrm>
                      <a:off x="2951018" y="1919484"/>
                      <a:ext cx="2803525" cy="1747506"/>
                      <a:chOff x="0" y="0"/>
                      <a:chExt cx="2803525" cy="1747506"/>
                    </a:xfrm>
                  </p:grpSpPr>
                  <p:sp>
                    <p:nvSpPr>
                      <p:cNvPr id="33" name="Надпись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82874" y="175738"/>
                        <a:ext cx="2656205" cy="34009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9050">
                        <a:solidFill>
                          <a:srgbClr val="000000"/>
                        </a:solidFill>
                        <a:prstDash val="dash"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ctr" anchorCtr="0">
                        <a:spAutoFit/>
                      </a:bodyPr>
                      <a:lstStyle/>
                      <a:p>
                        <a:pPr algn="ctr">
                          <a:lnSpc>
                            <a:spcPct val="115000"/>
                          </a:lnSpc>
                          <a:spcAft>
                            <a:spcPts val="1000"/>
                          </a:spcAft>
                        </a:pPr>
                        <a:r>
                          <a:rPr lang="en-US" sz="1400" dirty="0">
                            <a:effectLst/>
                            <a:latin typeface="Comic Sans MS" panose="030F0702030302020204" pitchFamily="66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IV. </a:t>
                        </a:r>
                        <a:r>
                          <a:rPr lang="ru-RU" sz="1400" dirty="0">
                            <a:effectLst/>
                            <a:latin typeface="Comic Sans MS" panose="030F0702030302020204" pitchFamily="66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Выбор </a:t>
                        </a:r>
                        <a:r>
                          <a:rPr lang="en-US" sz="1400" dirty="0">
                            <a:effectLst/>
                            <a:latin typeface="Comic Sans MS" panose="030F0702030302020204" pitchFamily="66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ресурсов</a:t>
                        </a:r>
                        <a:endParaRPr lang="ru-RU" sz="11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4" name="Надпись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83127" y="619676"/>
                        <a:ext cx="2656205" cy="102298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90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ctr" anchorCtr="0">
                        <a:noAutofit/>
                      </a:bodyPr>
                      <a:lstStyle/>
                      <a:p>
                        <a:pPr algn="ctr">
                          <a:lnSpc>
                            <a:spcPct val="115000"/>
                          </a:lnSpc>
                          <a:spcAft>
                            <a:spcPts val="1000"/>
                          </a:spcAft>
                        </a:pPr>
                        <a:r>
                          <a:rPr lang="ru-RU" sz="1400" dirty="0">
                            <a:effectLst/>
                            <a:latin typeface="Comic Sans MS" panose="030F0702030302020204" pitchFamily="66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Производственные экскурсии, выставки, дни открытых дверей, олимпиады, конкурсы</a:t>
                        </a:r>
                        <a:endParaRPr lang="ru-RU" sz="11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5" name="Прямоугольник 34"/>
                      <p:cNvSpPr/>
                      <p:nvPr/>
                    </p:nvSpPr>
                    <p:spPr>
                      <a:xfrm>
                        <a:off x="0" y="0"/>
                        <a:ext cx="2803525" cy="1747506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ru-RU"/>
                      </a:p>
                    </p:txBody>
                  </p:sp>
                </p:grpSp>
                <p:grpSp>
                  <p:nvGrpSpPr>
                    <p:cNvPr id="21" name="Группа 20"/>
                    <p:cNvGrpSpPr/>
                    <p:nvPr/>
                  </p:nvGrpSpPr>
                  <p:grpSpPr>
                    <a:xfrm>
                      <a:off x="-36" y="66172"/>
                      <a:ext cx="5725877" cy="2555990"/>
                      <a:chOff x="-36" y="66172"/>
                      <a:chExt cx="5725877" cy="2555990"/>
                    </a:xfrm>
                  </p:grpSpPr>
                  <p:grpSp>
                    <p:nvGrpSpPr>
                      <p:cNvPr id="23" name="Группа 22"/>
                      <p:cNvGrpSpPr/>
                      <p:nvPr/>
                    </p:nvGrpSpPr>
                    <p:grpSpPr>
                      <a:xfrm>
                        <a:off x="0" y="66172"/>
                        <a:ext cx="5725841" cy="1794238"/>
                        <a:chOff x="0" y="66172"/>
                        <a:chExt cx="5725841" cy="1794238"/>
                      </a:xfrm>
                    </p:grpSpPr>
                    <p:sp>
                      <p:nvSpPr>
                        <p:cNvPr id="27" name="Надпись 2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0" y="729761"/>
                          <a:ext cx="2714625" cy="555625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1905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91440" tIns="45720" rIns="91440" bIns="45720" anchor="ctr" anchorCtr="0">
                          <a:noAutofit/>
                        </a:bodyPr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 dirty="0">
                              <a:effectLst/>
                              <a:latin typeface="Comic Sans MS" panose="030F0702030302020204" pitchFamily="66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I</a:t>
                          </a:r>
                          <a:r>
                            <a:rPr lang="ru-RU" sz="1400" dirty="0">
                              <a:effectLst/>
                              <a:latin typeface="Comic Sans MS" panose="030F0702030302020204" pitchFamily="66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. Вводное анкетирование школьников и родителей</a:t>
                          </a:r>
                          <a:endParaRPr lang="ru-RU" sz="1100" dirty="0">
                            <a:effectLst/>
                            <a:latin typeface="Comic Sans MS" panose="030F0702030302020204" pitchFamily="66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28" name="Надпись 2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945177" y="777029"/>
                          <a:ext cx="2780664" cy="1083381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1905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91440" tIns="45720" rIns="91440" bIns="45720" anchor="ctr" anchorCtr="0">
                          <a:spAutoFit/>
                        </a:bodyPr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 b="1" dirty="0">
                              <a:effectLst/>
                              <a:latin typeface="Comic Sans MS" panose="030F0702030302020204" pitchFamily="66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I</a:t>
                          </a:r>
                          <a:r>
                            <a:rPr lang="ru-RU" sz="1400" b="1" dirty="0">
                              <a:effectLst/>
                              <a:latin typeface="Comic Sans MS" panose="030F0702030302020204" pitchFamily="66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а. Формирование команды</a:t>
                          </a:r>
                          <a:r>
                            <a:rPr lang="en-US" sz="1400" b="1" dirty="0">
                              <a:latin typeface="Comic Sans MS" panose="030F0702030302020204" pitchFamily="66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.</a:t>
                          </a:r>
                          <a:r>
                            <a:rPr lang="ru-RU" sz="1400" b="1" dirty="0">
                              <a:effectLst/>
                              <a:latin typeface="Comic Sans MS" panose="030F0702030302020204" pitchFamily="66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«Школа наставников», обучение </a:t>
                          </a:r>
                          <a:r>
                            <a:rPr lang="ru-RU" sz="1400" b="1" dirty="0">
                              <a:latin typeface="Comic Sans MS" panose="030F0702030302020204" pitchFamily="66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кураторов, наставников, </a:t>
                          </a:r>
                          <a:r>
                            <a:rPr lang="ru-RU" sz="1400" b="1" dirty="0">
                              <a:effectLst/>
                              <a:latin typeface="Comic Sans MS" panose="030F0702030302020204" pitchFamily="66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психологов</a:t>
                          </a:r>
                          <a:endParaRPr lang="ru-RU" sz="1100" b="1" dirty="0">
                            <a:effectLst/>
                            <a:latin typeface="Comic Sans MS" panose="030F0702030302020204" pitchFamily="66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grpSp>
                      <p:nvGrpSpPr>
                        <p:cNvPr id="29" name="Группа 28"/>
                        <p:cNvGrpSpPr/>
                        <p:nvPr/>
                      </p:nvGrpSpPr>
                      <p:grpSpPr>
                        <a:xfrm>
                          <a:off x="184589" y="66172"/>
                          <a:ext cx="5010150" cy="657386"/>
                          <a:chOff x="-49" y="66172"/>
                          <a:chExt cx="5010150" cy="657386"/>
                        </a:xfrm>
                      </p:grpSpPr>
                      <p:sp>
                        <p:nvSpPr>
                          <p:cNvPr id="30" name="Надпись 2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-49" y="66172"/>
                            <a:ext cx="5010150" cy="340095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 w="1905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rot="0" vert="horz" wrap="square" lIns="91440" tIns="45720" rIns="91440" bIns="45720" anchor="ctr" anchorCtr="0">
                            <a:spAutoFit/>
                          </a:bodyPr>
                          <a:lstStyle/>
                          <a:p>
                            <a:pPr algn="ctr">
                              <a:lnSpc>
                                <a:spcPct val="115000"/>
                              </a:lnSpc>
                              <a:spcAft>
                                <a:spcPts val="1000"/>
                              </a:spcAft>
                            </a:pPr>
                            <a:r>
                              <a:rPr lang="ru-RU" sz="1400" dirty="0">
                                <a:effectLst/>
                                <a:latin typeface="Comic Sans MS" panose="030F0702030302020204" pitchFamily="66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a:t>Реализация системы профориентации</a:t>
                            </a:r>
                            <a:endParaRPr lang="ru-RU" sz="1100" dirty="0">
                              <a:effectLst/>
                              <a:latin typeface="Comic Sans MS" panose="030F0702030302020204" pitchFamily="66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31" name="Стрелка вниз 30"/>
                          <p:cNvSpPr/>
                          <p:nvPr/>
                        </p:nvSpPr>
                        <p:spPr>
                          <a:xfrm>
                            <a:off x="1037493" y="430823"/>
                            <a:ext cx="323850" cy="292735"/>
                          </a:xfrm>
                          <a:prstGeom prst="downArrow">
                            <a:avLst/>
                          </a:prstGeom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32" name="Стрелка вниз 31"/>
                          <p:cNvSpPr/>
                          <p:nvPr/>
                        </p:nvSpPr>
                        <p:spPr>
                          <a:xfrm>
                            <a:off x="4123593" y="430823"/>
                            <a:ext cx="323850" cy="292735"/>
                          </a:xfrm>
                          <a:prstGeom prst="downArrow">
                            <a:avLst/>
                          </a:prstGeom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ru-RU"/>
                          </a:p>
                        </p:txBody>
                      </p:sp>
                    </p:grpSp>
                  </p:grpSp>
                  <p:grpSp>
                    <p:nvGrpSpPr>
                      <p:cNvPr id="24" name="Группа 23"/>
                      <p:cNvGrpSpPr/>
                      <p:nvPr/>
                    </p:nvGrpSpPr>
                    <p:grpSpPr>
                      <a:xfrm>
                        <a:off x="-36" y="1292469"/>
                        <a:ext cx="2713990" cy="1329693"/>
                        <a:chOff x="-36" y="0"/>
                        <a:chExt cx="2713990" cy="1329693"/>
                      </a:xfrm>
                    </p:grpSpPr>
                    <p:sp>
                      <p:nvSpPr>
                        <p:cNvPr id="25" name="Надпись 2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-36" y="246312"/>
                          <a:ext cx="2713990" cy="1083381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1905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91440" tIns="45720" rIns="91440" bIns="45720" anchor="ctr" anchorCtr="0">
                          <a:spAutoFit/>
                        </a:bodyPr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 dirty="0">
                              <a:effectLst/>
                              <a:latin typeface="Comic Sans MS" panose="030F0702030302020204" pitchFamily="66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II</a:t>
                          </a:r>
                          <a:r>
                            <a:rPr lang="ru-RU" sz="1400" dirty="0">
                              <a:effectLst/>
                              <a:latin typeface="Comic Sans MS" panose="030F0702030302020204" pitchFamily="66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. Выбор фокус-группы, заинтересованных школьников (4-5, 6-8 и 9-11 классы)</a:t>
                          </a:r>
                          <a:endParaRPr lang="ru-RU" sz="1100" dirty="0">
                            <a:effectLst/>
                            <a:latin typeface="Comic Sans MS" panose="030F0702030302020204" pitchFamily="66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26" name="Стрелка вниз 25"/>
                        <p:cNvSpPr/>
                        <p:nvPr/>
                      </p:nvSpPr>
                      <p:spPr>
                        <a:xfrm>
                          <a:off x="1239715" y="0"/>
                          <a:ext cx="323850" cy="292735"/>
                        </a:xfrm>
                        <a:prstGeom prst="downArrow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ru-RU"/>
                        </a:p>
                      </p:txBody>
                    </p:sp>
                  </p:grpSp>
                </p:grpSp>
                <p:sp>
                  <p:nvSpPr>
                    <p:cNvPr id="22" name="Стрелка вниз 21"/>
                    <p:cNvSpPr/>
                    <p:nvPr/>
                  </p:nvSpPr>
                  <p:spPr>
                    <a:xfrm>
                      <a:off x="1230351" y="2633563"/>
                      <a:ext cx="323850" cy="292735"/>
                    </a:xfrm>
                    <a:prstGeom prst="downArrow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ru-RU"/>
                    </a:p>
                  </p:txBody>
                </p:sp>
              </p:grpSp>
              <p:sp>
                <p:nvSpPr>
                  <p:cNvPr id="19" name="Стрелка вниз 18"/>
                  <p:cNvSpPr/>
                  <p:nvPr/>
                </p:nvSpPr>
                <p:spPr>
                  <a:xfrm rot="16200000">
                    <a:off x="2694079" y="2985025"/>
                    <a:ext cx="323850" cy="292735"/>
                  </a:xfrm>
                  <a:prstGeom prst="downArrow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</p:grpSp>
            <p:sp>
              <p:nvSpPr>
                <p:cNvPr id="15" name="Стрелка вниз 14"/>
                <p:cNvSpPr/>
                <p:nvPr/>
              </p:nvSpPr>
              <p:spPr>
                <a:xfrm>
                  <a:off x="4468969" y="3644721"/>
                  <a:ext cx="323850" cy="292735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6" name="Стрелка вниз 15"/>
                <p:cNvSpPr/>
                <p:nvPr/>
              </p:nvSpPr>
              <p:spPr>
                <a:xfrm>
                  <a:off x="1468191" y="3644721"/>
                  <a:ext cx="323850" cy="292735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094468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b="5452"/>
          <a:stretch/>
        </p:blipFill>
        <p:spPr>
          <a:xfrm>
            <a:off x="539552" y="1124744"/>
            <a:ext cx="6912768" cy="427593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03648" y="-20610"/>
            <a:ext cx="78488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Comic Sans MS" panose="030F0702030302020204" pitchFamily="66" charset="0"/>
              </a:rPr>
              <a:t>Обучение в «Школе наставников»:</a:t>
            </a:r>
          </a:p>
          <a:p>
            <a:r>
              <a:rPr lang="ru-RU" sz="2800" dirty="0">
                <a:latin typeface="Comic Sans MS" panose="030F0702030302020204" pitchFamily="66" charset="0"/>
              </a:rPr>
              <a:t>кураторов и наставников.</a:t>
            </a:r>
          </a:p>
        </p:txBody>
      </p:sp>
    </p:spTree>
    <p:extLst>
      <p:ext uri="{BB962C8B-B14F-4D97-AF65-F5344CB8AC3E}">
        <p14:creationId xmlns:p14="http://schemas.microsoft.com/office/powerpoint/2010/main" val="36487608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581255" y="657939"/>
            <a:ext cx="64304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Обучение в «Школе наставников»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1628800"/>
            <a:ext cx="5040560" cy="23935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952" y="4266794"/>
            <a:ext cx="4871732" cy="2590861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259632" y="5412418"/>
            <a:ext cx="309754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ru-RU" sz="1400" dirty="0">
                <a:solidFill>
                  <a:srgbClr val="FF0000"/>
                </a:solidFill>
                <a:latin typeface="Comic Sans MS" panose="030F0702030302020204" pitchFamily="66" charset="0"/>
              </a:rPr>
              <a:t>* Платное сопровождение, </a:t>
            </a:r>
          </a:p>
          <a:p>
            <a:pPr algn="ctr"/>
            <a:r>
              <a:rPr lang="ru-RU" sz="1400" dirty="0">
                <a:solidFill>
                  <a:srgbClr val="FF0000"/>
                </a:solidFill>
                <a:latin typeface="Comic Sans MS" panose="030F0702030302020204" pitchFamily="66" charset="0"/>
              </a:rPr>
              <a:t>Очное или заочное</a:t>
            </a:r>
          </a:p>
        </p:txBody>
      </p:sp>
    </p:spTree>
    <p:extLst>
      <p:ext uri="{BB962C8B-B14F-4D97-AF65-F5344CB8AC3E}">
        <p14:creationId xmlns:p14="http://schemas.microsoft.com/office/powerpoint/2010/main" val="5007733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Стрелка вниз 41"/>
          <p:cNvSpPr/>
          <p:nvPr/>
        </p:nvSpPr>
        <p:spPr>
          <a:xfrm rot="5400000">
            <a:off x="8374450" y="2338547"/>
            <a:ext cx="323848" cy="2927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2195736" y="219978"/>
            <a:ext cx="6760211" cy="6044931"/>
            <a:chOff x="0" y="66172"/>
            <a:chExt cx="6760693" cy="6044970"/>
          </a:xfrm>
        </p:grpSpPr>
        <p:sp>
          <p:nvSpPr>
            <p:cNvPr id="4" name="Надпись 2"/>
            <p:cNvSpPr txBox="1">
              <a:spLocks noChangeArrowheads="1"/>
            </p:cNvSpPr>
            <p:nvPr/>
          </p:nvSpPr>
          <p:spPr bwMode="auto">
            <a:xfrm>
              <a:off x="1856775" y="5771047"/>
              <a:ext cx="3209925" cy="3400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dirty="0">
                  <a:effectLst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</a:t>
              </a:r>
              <a:r>
                <a:rPr lang="ru-RU" sz="1400" dirty="0">
                  <a:effectLst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1400" dirty="0">
                  <a:effectLst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Итоговое анкетирование</a:t>
              </a:r>
              <a:endParaRPr lang="ru-RU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Стрелка вниз 4"/>
            <p:cNvSpPr/>
            <p:nvPr/>
          </p:nvSpPr>
          <p:spPr>
            <a:xfrm>
              <a:off x="3312221" y="5396248"/>
              <a:ext cx="323850" cy="29273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6" name="Стрелка вниз 5"/>
            <p:cNvSpPr/>
            <p:nvPr/>
          </p:nvSpPr>
          <p:spPr>
            <a:xfrm rot="16200000">
              <a:off x="86063" y="2949262"/>
              <a:ext cx="323850" cy="49597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31139" y="5879206"/>
              <a:ext cx="1714905" cy="1428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 rot="5400000">
              <a:off x="-1314514" y="4555901"/>
              <a:ext cx="2785989" cy="1498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272807" y="66172"/>
              <a:ext cx="6487886" cy="5333448"/>
              <a:chOff x="0" y="66172"/>
              <a:chExt cx="6487886" cy="5333448"/>
            </a:xfrm>
          </p:grpSpPr>
          <p:sp>
            <p:nvSpPr>
              <p:cNvPr id="10" name="Стрелка вниз 9"/>
              <p:cNvSpPr/>
              <p:nvPr/>
            </p:nvSpPr>
            <p:spPr>
              <a:xfrm>
                <a:off x="6091707" y="1223493"/>
                <a:ext cx="323850" cy="2703006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5962918" y="1197735"/>
                <a:ext cx="381000" cy="1619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grpSp>
            <p:nvGrpSpPr>
              <p:cNvPr id="12" name="Группа 11"/>
              <p:cNvGrpSpPr/>
              <p:nvPr/>
            </p:nvGrpSpPr>
            <p:grpSpPr>
              <a:xfrm>
                <a:off x="0" y="66172"/>
                <a:ext cx="6487886" cy="5333448"/>
                <a:chOff x="0" y="66172"/>
                <a:chExt cx="6487886" cy="5333448"/>
              </a:xfrm>
            </p:grpSpPr>
            <p:grpSp>
              <p:nvGrpSpPr>
                <p:cNvPr id="13" name="Группа 12"/>
                <p:cNvGrpSpPr/>
                <p:nvPr/>
              </p:nvGrpSpPr>
              <p:grpSpPr>
                <a:xfrm>
                  <a:off x="0" y="3940934"/>
                  <a:ext cx="6487886" cy="1458686"/>
                  <a:chOff x="1" y="-925286"/>
                  <a:chExt cx="6487886" cy="1458740"/>
                </a:xfrm>
              </p:grpSpPr>
              <p:sp>
                <p:nvSpPr>
                  <p:cNvPr id="36" name="Надпись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7055" y="-314566"/>
                    <a:ext cx="1647825" cy="750046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>
                    <a:no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:r>
                      <a:rPr lang="ru-RU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Проектная деятельность в ВУЗах</a:t>
                    </a:r>
                    <a:endParaRPr lang="ru-RU" sz="1100" dirty="0">
                      <a:effectLst/>
                      <a:latin typeface="Comic Sans MS" panose="030F0702030302020204" pitchFamily="66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7" name="Надпись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7027" y="-761196"/>
                    <a:ext cx="5790565" cy="34010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>
                    <a:solidFill>
                      <a:srgbClr val="000000"/>
                    </a:solidFill>
                    <a:prstDash val="dash"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>
                    <a:sp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:r>
                      <a:rPr lang="en-US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V. </a:t>
                    </a:r>
                    <a:r>
                      <a:rPr lang="ru-RU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Выбор наставника</a:t>
                    </a:r>
                    <a:endParaRPr lang="ru-RU" sz="1100" dirty="0">
                      <a:effectLst/>
                      <a:latin typeface="Comic Sans MS" panose="030F0702030302020204" pitchFamily="66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8" name="Надпись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55187" y="-248207"/>
                    <a:ext cx="1066800" cy="34010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>
                    <a:sp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:r>
                      <a:rPr lang="ru-RU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Учитель</a:t>
                    </a:r>
                    <a:endParaRPr lang="ru-RU" sz="1100" dirty="0">
                      <a:effectLst/>
                      <a:latin typeface="Comic Sans MS" panose="030F0702030302020204" pitchFamily="66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9" name="Надпись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605669" y="-254295"/>
                    <a:ext cx="1647190" cy="58787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>
                    <a:sp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:r>
                      <a:rPr lang="ru-RU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Специалист с предприятия</a:t>
                    </a:r>
                    <a:endParaRPr lang="ru-RU" sz="1100" dirty="0">
                      <a:effectLst/>
                      <a:latin typeface="Comic Sans MS" panose="030F0702030302020204" pitchFamily="66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0" name="Надпись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02256" y="-248203"/>
                    <a:ext cx="1419225" cy="34010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>
                    <a:sp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:r>
                      <a:rPr lang="ru-RU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Репетитор</a:t>
                    </a:r>
                    <a:endParaRPr lang="ru-RU" sz="1100" dirty="0">
                      <a:effectLst/>
                      <a:latin typeface="Comic Sans MS" panose="030F0702030302020204" pitchFamily="66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1" name="Прямоугольник 40"/>
                  <p:cNvSpPr/>
                  <p:nvPr/>
                </p:nvSpPr>
                <p:spPr>
                  <a:xfrm>
                    <a:off x="1" y="-925286"/>
                    <a:ext cx="6487886" cy="1458740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4" name="Группа 13"/>
                <p:cNvGrpSpPr/>
                <p:nvPr/>
              </p:nvGrpSpPr>
              <p:grpSpPr>
                <a:xfrm>
                  <a:off x="231783" y="66172"/>
                  <a:ext cx="5754579" cy="3600818"/>
                  <a:chOff x="-36" y="66172"/>
                  <a:chExt cx="5754579" cy="3600818"/>
                </a:xfrm>
              </p:grpSpPr>
              <p:sp>
                <p:nvSpPr>
                  <p:cNvPr id="17" name="Надпись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36" y="2830868"/>
                    <a:ext cx="2713990" cy="83561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>
                    <a:sp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:r>
                      <a:rPr lang="en-US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III</a:t>
                    </a:r>
                    <a:r>
                      <a:rPr lang="ru-RU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. Совместное уточнение интересов школьника по профориентации</a:t>
                    </a:r>
                    <a:endParaRPr lang="ru-RU" sz="1100" dirty="0">
                      <a:effectLst/>
                      <a:latin typeface="Comic Sans MS" panose="030F0702030302020204" pitchFamily="66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18" name="Группа 17"/>
                  <p:cNvGrpSpPr/>
                  <p:nvPr/>
                </p:nvGrpSpPr>
                <p:grpSpPr>
                  <a:xfrm>
                    <a:off x="-36" y="66172"/>
                    <a:ext cx="5754579" cy="3600818"/>
                    <a:chOff x="-36" y="66172"/>
                    <a:chExt cx="5754579" cy="3600818"/>
                  </a:xfrm>
                </p:grpSpPr>
                <p:grpSp>
                  <p:nvGrpSpPr>
                    <p:cNvPr id="20" name="Группа 19"/>
                    <p:cNvGrpSpPr/>
                    <p:nvPr/>
                  </p:nvGrpSpPr>
                  <p:grpSpPr>
                    <a:xfrm>
                      <a:off x="2951018" y="1919484"/>
                      <a:ext cx="2803525" cy="1747506"/>
                      <a:chOff x="0" y="0"/>
                      <a:chExt cx="2803525" cy="1747506"/>
                    </a:xfrm>
                  </p:grpSpPr>
                  <p:sp>
                    <p:nvSpPr>
                      <p:cNvPr id="33" name="Надпись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82874" y="184169"/>
                        <a:ext cx="2656205" cy="32323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9050">
                        <a:solidFill>
                          <a:srgbClr val="000000"/>
                        </a:solidFill>
                        <a:prstDash val="dash"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ctr" anchorCtr="0">
                        <a:spAutoFit/>
                      </a:bodyPr>
                      <a:lstStyle/>
                      <a:p>
                        <a:pPr algn="ctr">
                          <a:lnSpc>
                            <a:spcPct val="115000"/>
                          </a:lnSpc>
                          <a:spcAft>
                            <a:spcPts val="1000"/>
                          </a:spcAft>
                        </a:pPr>
                        <a:r>
                          <a:rPr lang="en-US" sz="1400" b="1" dirty="0">
                            <a:effectLst/>
                            <a:latin typeface="Comic Sans MS" panose="030F0702030302020204" pitchFamily="66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IV. </a:t>
                        </a:r>
                        <a:r>
                          <a:rPr lang="ru-RU" sz="1400" b="1" dirty="0">
                            <a:effectLst/>
                            <a:latin typeface="Comic Sans MS" panose="030F0702030302020204" pitchFamily="66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Выбор </a:t>
                        </a:r>
                        <a:r>
                          <a:rPr lang="en-US" sz="1400" b="1" dirty="0">
                            <a:effectLst/>
                            <a:latin typeface="Comic Sans MS" panose="030F0702030302020204" pitchFamily="66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ресурсов</a:t>
                        </a:r>
                        <a:endParaRPr lang="ru-RU" sz="11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4" name="Надпись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83127" y="619676"/>
                        <a:ext cx="2656205" cy="102298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90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ctr" anchorCtr="0">
                        <a:noAutofit/>
                      </a:bodyPr>
                      <a:lstStyle/>
                      <a:p>
                        <a:pPr algn="ctr">
                          <a:lnSpc>
                            <a:spcPct val="115000"/>
                          </a:lnSpc>
                          <a:spcAft>
                            <a:spcPts val="1000"/>
                          </a:spcAft>
                        </a:pPr>
                        <a:r>
                          <a:rPr lang="ru-RU" sz="1400" b="1" dirty="0">
                            <a:effectLst/>
                            <a:latin typeface="Comic Sans MS" panose="030F0702030302020204" pitchFamily="66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Производственные экскурсии, выставки, дни открытых дверей, олимпиады, конкурсы</a:t>
                        </a:r>
                        <a:endParaRPr lang="ru-RU" sz="11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5" name="Прямоугольник 34"/>
                      <p:cNvSpPr/>
                      <p:nvPr/>
                    </p:nvSpPr>
                    <p:spPr>
                      <a:xfrm>
                        <a:off x="0" y="0"/>
                        <a:ext cx="2803525" cy="1747506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ru-RU"/>
                      </a:p>
                    </p:txBody>
                  </p:sp>
                </p:grpSp>
                <p:grpSp>
                  <p:nvGrpSpPr>
                    <p:cNvPr id="21" name="Группа 20"/>
                    <p:cNvGrpSpPr/>
                    <p:nvPr/>
                  </p:nvGrpSpPr>
                  <p:grpSpPr>
                    <a:xfrm>
                      <a:off x="-36" y="66172"/>
                      <a:ext cx="5725877" cy="2555990"/>
                      <a:chOff x="-36" y="66172"/>
                      <a:chExt cx="5725877" cy="2555990"/>
                    </a:xfrm>
                  </p:grpSpPr>
                  <p:grpSp>
                    <p:nvGrpSpPr>
                      <p:cNvPr id="23" name="Группа 22"/>
                      <p:cNvGrpSpPr/>
                      <p:nvPr/>
                    </p:nvGrpSpPr>
                    <p:grpSpPr>
                      <a:xfrm>
                        <a:off x="0" y="66172"/>
                        <a:ext cx="5725841" cy="1794238"/>
                        <a:chOff x="0" y="66172"/>
                        <a:chExt cx="5725841" cy="1794238"/>
                      </a:xfrm>
                    </p:grpSpPr>
                    <p:sp>
                      <p:nvSpPr>
                        <p:cNvPr id="27" name="Надпись 2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0" y="729761"/>
                          <a:ext cx="2714625" cy="555625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1905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91440" tIns="45720" rIns="91440" bIns="45720" anchor="ctr" anchorCtr="0">
                          <a:noAutofit/>
                        </a:bodyPr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 dirty="0">
                              <a:effectLst/>
                              <a:latin typeface="Comic Sans MS" panose="030F0702030302020204" pitchFamily="66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I</a:t>
                          </a:r>
                          <a:r>
                            <a:rPr lang="ru-RU" sz="1400" dirty="0">
                              <a:effectLst/>
                              <a:latin typeface="Comic Sans MS" panose="030F0702030302020204" pitchFamily="66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. Вводное анкетирование школьников и родителей</a:t>
                          </a:r>
                          <a:endParaRPr lang="ru-RU" sz="1100" dirty="0">
                            <a:effectLst/>
                            <a:latin typeface="Comic Sans MS" panose="030F0702030302020204" pitchFamily="66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28" name="Надпись 2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945177" y="777029"/>
                          <a:ext cx="2780664" cy="1083381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1905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91440" tIns="45720" rIns="91440" bIns="45720" anchor="ctr" anchorCtr="0">
                          <a:spAutoFit/>
                        </a:bodyPr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 dirty="0">
                              <a:effectLst/>
                              <a:latin typeface="Comic Sans MS" panose="030F0702030302020204" pitchFamily="66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I</a:t>
                          </a:r>
                          <a:r>
                            <a:rPr lang="ru-RU" sz="1400" dirty="0">
                              <a:effectLst/>
                              <a:latin typeface="Comic Sans MS" panose="030F0702030302020204" pitchFamily="66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а. Формирование команды</a:t>
                          </a:r>
                          <a:r>
                            <a:rPr lang="en-US" sz="1400" dirty="0">
                              <a:latin typeface="Comic Sans MS" panose="030F0702030302020204" pitchFamily="66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.</a:t>
                          </a:r>
                          <a:r>
                            <a:rPr lang="ru-RU" sz="1400" dirty="0">
                              <a:effectLst/>
                              <a:latin typeface="Comic Sans MS" panose="030F0702030302020204" pitchFamily="66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«Школа наставников», обучение </a:t>
                          </a:r>
                          <a:r>
                            <a:rPr lang="ru-RU" sz="1400" dirty="0">
                              <a:latin typeface="Comic Sans MS" panose="030F0702030302020204" pitchFamily="66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кураторов, наставников, </a:t>
                          </a:r>
                          <a:r>
                            <a:rPr lang="ru-RU" sz="1400" dirty="0">
                              <a:effectLst/>
                              <a:latin typeface="Comic Sans MS" panose="030F0702030302020204" pitchFamily="66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психологов</a:t>
                          </a:r>
                          <a:endParaRPr lang="ru-RU" sz="1100" dirty="0">
                            <a:effectLst/>
                            <a:latin typeface="Comic Sans MS" panose="030F0702030302020204" pitchFamily="66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grpSp>
                      <p:nvGrpSpPr>
                        <p:cNvPr id="29" name="Группа 28"/>
                        <p:cNvGrpSpPr/>
                        <p:nvPr/>
                      </p:nvGrpSpPr>
                      <p:grpSpPr>
                        <a:xfrm>
                          <a:off x="184589" y="66172"/>
                          <a:ext cx="5010150" cy="657386"/>
                          <a:chOff x="-49" y="66172"/>
                          <a:chExt cx="5010150" cy="657386"/>
                        </a:xfrm>
                      </p:grpSpPr>
                      <p:sp>
                        <p:nvSpPr>
                          <p:cNvPr id="30" name="Надпись 2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-49" y="66172"/>
                            <a:ext cx="5010150" cy="340095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 w="1905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rot="0" vert="horz" wrap="square" lIns="91440" tIns="45720" rIns="91440" bIns="45720" anchor="ctr" anchorCtr="0">
                            <a:spAutoFit/>
                          </a:bodyPr>
                          <a:lstStyle/>
                          <a:p>
                            <a:pPr algn="ctr">
                              <a:lnSpc>
                                <a:spcPct val="115000"/>
                              </a:lnSpc>
                              <a:spcAft>
                                <a:spcPts val="1000"/>
                              </a:spcAft>
                            </a:pPr>
                            <a:r>
                              <a:rPr lang="ru-RU" sz="1400" dirty="0">
                                <a:effectLst/>
                                <a:latin typeface="Comic Sans MS" panose="030F0702030302020204" pitchFamily="66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a:t>Реализация системы профориентации</a:t>
                            </a:r>
                            <a:endParaRPr lang="ru-RU" sz="1100" dirty="0">
                              <a:effectLst/>
                              <a:latin typeface="Comic Sans MS" panose="030F0702030302020204" pitchFamily="66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31" name="Стрелка вниз 30"/>
                          <p:cNvSpPr/>
                          <p:nvPr/>
                        </p:nvSpPr>
                        <p:spPr>
                          <a:xfrm>
                            <a:off x="1037493" y="430823"/>
                            <a:ext cx="323850" cy="292735"/>
                          </a:xfrm>
                          <a:prstGeom prst="downArrow">
                            <a:avLst/>
                          </a:prstGeom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32" name="Стрелка вниз 31"/>
                          <p:cNvSpPr/>
                          <p:nvPr/>
                        </p:nvSpPr>
                        <p:spPr>
                          <a:xfrm>
                            <a:off x="4123593" y="430823"/>
                            <a:ext cx="323850" cy="292735"/>
                          </a:xfrm>
                          <a:prstGeom prst="downArrow">
                            <a:avLst/>
                          </a:prstGeom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ru-RU"/>
                          </a:p>
                        </p:txBody>
                      </p:sp>
                    </p:grpSp>
                  </p:grpSp>
                  <p:grpSp>
                    <p:nvGrpSpPr>
                      <p:cNvPr id="24" name="Группа 23"/>
                      <p:cNvGrpSpPr/>
                      <p:nvPr/>
                    </p:nvGrpSpPr>
                    <p:grpSpPr>
                      <a:xfrm>
                        <a:off x="-36" y="1292469"/>
                        <a:ext cx="2713990" cy="1329693"/>
                        <a:chOff x="-36" y="0"/>
                        <a:chExt cx="2713990" cy="1329693"/>
                      </a:xfrm>
                    </p:grpSpPr>
                    <p:sp>
                      <p:nvSpPr>
                        <p:cNvPr id="25" name="Надпись 2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-36" y="246312"/>
                          <a:ext cx="2713990" cy="1083381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1905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91440" tIns="45720" rIns="91440" bIns="45720" anchor="ctr" anchorCtr="0">
                          <a:spAutoFit/>
                        </a:bodyPr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 dirty="0">
                              <a:effectLst/>
                              <a:latin typeface="Comic Sans MS" panose="030F0702030302020204" pitchFamily="66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II</a:t>
                          </a:r>
                          <a:r>
                            <a:rPr lang="ru-RU" sz="1400" dirty="0">
                              <a:effectLst/>
                              <a:latin typeface="Comic Sans MS" panose="030F0702030302020204" pitchFamily="66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. Выбор фокус-группы, заинтересованных школьников (4-5, 6-8 и 9-11 классы)</a:t>
                          </a:r>
                          <a:endParaRPr lang="ru-RU" sz="1100" dirty="0">
                            <a:effectLst/>
                            <a:latin typeface="Comic Sans MS" panose="030F0702030302020204" pitchFamily="66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26" name="Стрелка вниз 25"/>
                        <p:cNvSpPr/>
                        <p:nvPr/>
                      </p:nvSpPr>
                      <p:spPr>
                        <a:xfrm>
                          <a:off x="1239715" y="0"/>
                          <a:ext cx="323850" cy="292735"/>
                        </a:xfrm>
                        <a:prstGeom prst="downArrow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ru-RU"/>
                        </a:p>
                      </p:txBody>
                    </p:sp>
                  </p:grpSp>
                </p:grpSp>
                <p:sp>
                  <p:nvSpPr>
                    <p:cNvPr id="22" name="Стрелка вниз 21"/>
                    <p:cNvSpPr/>
                    <p:nvPr/>
                  </p:nvSpPr>
                  <p:spPr>
                    <a:xfrm>
                      <a:off x="1230351" y="2633563"/>
                      <a:ext cx="323850" cy="292735"/>
                    </a:xfrm>
                    <a:prstGeom prst="downArrow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ru-RU"/>
                    </a:p>
                  </p:txBody>
                </p:sp>
              </p:grpSp>
              <p:sp>
                <p:nvSpPr>
                  <p:cNvPr id="19" name="Стрелка вниз 18"/>
                  <p:cNvSpPr/>
                  <p:nvPr/>
                </p:nvSpPr>
                <p:spPr>
                  <a:xfrm rot="16200000">
                    <a:off x="2694079" y="2985025"/>
                    <a:ext cx="323850" cy="292735"/>
                  </a:xfrm>
                  <a:prstGeom prst="downArrow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</p:grpSp>
            <p:sp>
              <p:nvSpPr>
                <p:cNvPr id="15" name="Стрелка вниз 14"/>
                <p:cNvSpPr/>
                <p:nvPr/>
              </p:nvSpPr>
              <p:spPr>
                <a:xfrm>
                  <a:off x="4468969" y="3644721"/>
                  <a:ext cx="323850" cy="292735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6" name="Стрелка вниз 15"/>
                <p:cNvSpPr/>
                <p:nvPr/>
              </p:nvSpPr>
              <p:spPr>
                <a:xfrm>
                  <a:off x="1468191" y="3644721"/>
                  <a:ext cx="323850" cy="292735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23372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3787352"/>
            <a:ext cx="3968924" cy="2809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124" y="10047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75000"/>
                  </a:schemeClr>
                </a:solidFill>
              </a:rPr>
              <a:t>Достижение цели: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210376"/>
            <a:ext cx="85935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ru-RU" sz="2000" dirty="0">
                <a:latin typeface="Comic Sans MS" panose="030F0702030302020204" pitchFamily="66" charset="0"/>
              </a:rPr>
              <a:t>превращение из пассивного подростка в активного; </a:t>
            </a:r>
          </a:p>
          <a:p>
            <a:pPr marL="342900" indent="-342900">
              <a:buAutoNum type="arabicParenR"/>
            </a:pPr>
            <a:r>
              <a:rPr lang="ru-RU" sz="2000" dirty="0">
                <a:latin typeface="Comic Sans MS" panose="030F0702030302020204" pitchFamily="66" charset="0"/>
              </a:rPr>
              <a:t>развитие интереса (мотивации) и размышлений по поводу своей предстоящей жизни; </a:t>
            </a:r>
          </a:p>
          <a:p>
            <a:pPr marL="342900" indent="-342900">
              <a:buAutoNum type="arabicParenR"/>
            </a:pPr>
            <a:r>
              <a:rPr lang="ru-RU" sz="2000" dirty="0">
                <a:latin typeface="Comic Sans MS" panose="030F0702030302020204" pitchFamily="66" charset="0"/>
              </a:rPr>
              <a:t>организация деятельности подростка, когда из хаотичных карьерных действий происходит превращение в осознанные и целенаправленные;</a:t>
            </a:r>
          </a:p>
          <a:p>
            <a:pPr marL="342900" indent="-342900">
              <a:buAutoNum type="arabicParenR"/>
            </a:pPr>
            <a:r>
              <a:rPr lang="ru-RU" sz="2000" dirty="0">
                <a:latin typeface="Comic Sans MS" panose="030F0702030302020204" pitchFamily="66" charset="0"/>
              </a:rPr>
              <a:t>планирование достижения собственных желаний самоопределения.</a:t>
            </a:r>
          </a:p>
        </p:txBody>
      </p:sp>
    </p:spTree>
    <p:extLst>
      <p:ext uri="{BB962C8B-B14F-4D97-AF65-F5344CB8AC3E}">
        <p14:creationId xmlns:p14="http://schemas.microsoft.com/office/powerpoint/2010/main" val="5936042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525947" y="289602"/>
            <a:ext cx="79437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4. Встреча (второй год).</a:t>
            </a:r>
            <a:r>
              <a:rPr lang="en-US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«Выбор </a:t>
            </a:r>
            <a:r>
              <a:rPr lang="en-US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ресурсов</a:t>
            </a:r>
            <a:r>
              <a:rPr lang="ru-RU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0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800" dirty="0"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52120" y="5528087"/>
            <a:ext cx="30975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ru-RU" sz="1400" dirty="0">
                <a:solidFill>
                  <a:srgbClr val="FF0000"/>
                </a:solidFill>
                <a:latin typeface="Comic Sans MS" panose="030F0702030302020204" pitchFamily="66" charset="0"/>
              </a:rPr>
              <a:t>* Бесплатное информирование, </a:t>
            </a:r>
          </a:p>
          <a:p>
            <a:pPr algn="ctr"/>
            <a:r>
              <a:rPr lang="ru-RU" sz="1400" dirty="0">
                <a:solidFill>
                  <a:srgbClr val="FF0000"/>
                </a:solidFill>
                <a:latin typeface="Comic Sans MS" panose="030F0702030302020204" pitchFamily="66" charset="0"/>
              </a:rPr>
              <a:t>Частично платное участие в мероприятиях</a:t>
            </a:r>
          </a:p>
        </p:txBody>
      </p:sp>
      <p:sp>
        <p:nvSpPr>
          <p:cNvPr id="8" name="Облако 7"/>
          <p:cNvSpPr/>
          <p:nvPr/>
        </p:nvSpPr>
        <p:spPr>
          <a:xfrm>
            <a:off x="404025" y="920262"/>
            <a:ext cx="2796825" cy="1257988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84971" y="1201214"/>
            <a:ext cx="2600949" cy="1005960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Производственные экскурсии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10" name="Облако 9"/>
          <p:cNvSpPr/>
          <p:nvPr/>
        </p:nvSpPr>
        <p:spPr>
          <a:xfrm>
            <a:off x="264169" y="2739356"/>
            <a:ext cx="2376264" cy="910950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81818" y="2973122"/>
            <a:ext cx="1872207" cy="420219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Олимпиады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13" name="Облако 12"/>
          <p:cNvSpPr/>
          <p:nvPr/>
        </p:nvSpPr>
        <p:spPr>
          <a:xfrm>
            <a:off x="6228184" y="1051392"/>
            <a:ext cx="2376264" cy="834668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6369836" y="1182058"/>
            <a:ext cx="2016510" cy="497845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Выставки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15" name="Облако 14"/>
          <p:cNvSpPr/>
          <p:nvPr/>
        </p:nvSpPr>
        <p:spPr>
          <a:xfrm>
            <a:off x="6408008" y="2361602"/>
            <a:ext cx="2376264" cy="15292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6495834" y="2745206"/>
            <a:ext cx="2232248" cy="1025223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Comic Sans MS" panose="030F0702030302020204" pitchFamily="66" charset="0"/>
              </a:rPr>
              <a:t>Дни открытых дверей</a:t>
            </a:r>
          </a:p>
        </p:txBody>
      </p:sp>
      <p:sp>
        <p:nvSpPr>
          <p:cNvPr id="17" name="Облако 16"/>
          <p:cNvSpPr/>
          <p:nvPr/>
        </p:nvSpPr>
        <p:spPr>
          <a:xfrm>
            <a:off x="404025" y="4062518"/>
            <a:ext cx="2376264" cy="910950"/>
          </a:xfrm>
          <a:prstGeom prst="cloud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622610" y="4252454"/>
            <a:ext cx="1941882" cy="531077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Comic Sans MS" panose="030F0702030302020204" pitchFamily="66" charset="0"/>
              </a:rPr>
              <a:t>Конкурсы</a:t>
            </a:r>
          </a:p>
        </p:txBody>
      </p:sp>
      <p:sp>
        <p:nvSpPr>
          <p:cNvPr id="19" name="Облако 18"/>
          <p:cNvSpPr/>
          <p:nvPr/>
        </p:nvSpPr>
        <p:spPr>
          <a:xfrm>
            <a:off x="3059832" y="4644823"/>
            <a:ext cx="2376264" cy="910950"/>
          </a:xfrm>
          <a:prstGeom prst="cloud">
            <a:avLst/>
          </a:prstGeom>
          <a:solidFill>
            <a:srgbClr val="D4FC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3343414" y="4863104"/>
            <a:ext cx="1872207" cy="609591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Comic Sans MS" panose="030F0702030302020204" pitchFamily="66" charset="0"/>
              </a:rPr>
              <a:t>Кружки</a:t>
            </a:r>
          </a:p>
        </p:txBody>
      </p:sp>
      <p:sp>
        <p:nvSpPr>
          <p:cNvPr id="21" name="Облако 20"/>
          <p:cNvSpPr/>
          <p:nvPr/>
        </p:nvSpPr>
        <p:spPr>
          <a:xfrm>
            <a:off x="5868144" y="4517993"/>
            <a:ext cx="2376264" cy="91095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6120172" y="4634876"/>
            <a:ext cx="1872207" cy="677184"/>
          </a:xfrm>
          <a:prstGeom prst="rect">
            <a:avLst/>
          </a:prstGeom>
          <a:noFill/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Comic Sans MS" panose="030F0702030302020204" pitchFamily="66" charset="0"/>
              </a:rPr>
              <a:t>Проектная деятельность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991" y="1939771"/>
            <a:ext cx="3456732" cy="2450804"/>
          </a:xfrm>
          <a:prstGeom prst="rect">
            <a:avLst/>
          </a:prstGeom>
        </p:spPr>
      </p:pic>
      <p:sp>
        <p:nvSpPr>
          <p:cNvPr id="23" name="Облако 22"/>
          <p:cNvSpPr/>
          <p:nvPr/>
        </p:nvSpPr>
        <p:spPr>
          <a:xfrm>
            <a:off x="3327572" y="812180"/>
            <a:ext cx="2376264" cy="910950"/>
          </a:xfrm>
          <a:prstGeom prst="cloud">
            <a:avLst/>
          </a:prstGeom>
          <a:solidFill>
            <a:srgbClr val="FDDD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3611154" y="1030461"/>
            <a:ext cx="1872207" cy="609591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Comic Sans MS" panose="030F0702030302020204" pitchFamily="66" charset="0"/>
              </a:rPr>
              <a:t>Календарь</a:t>
            </a:r>
          </a:p>
        </p:txBody>
      </p:sp>
    </p:spTree>
    <p:extLst>
      <p:ext uri="{BB962C8B-B14F-4D97-AF65-F5344CB8AC3E}">
        <p14:creationId xmlns:p14="http://schemas.microsoft.com/office/powerpoint/2010/main" val="7824259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6632"/>
            <a:ext cx="85689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Comic Sans MS" panose="030F0702030302020204" pitchFamily="66" charset="0"/>
              </a:rPr>
              <a:t>4. Реализация программы наставничества </a:t>
            </a:r>
          </a:p>
          <a:p>
            <a:pPr algn="ctr"/>
            <a:endParaRPr lang="ru-RU" sz="2800" dirty="0">
              <a:latin typeface="Comic Sans MS" panose="030F0702030302020204" pitchFamily="66" charset="0"/>
            </a:endParaRPr>
          </a:p>
          <a:p>
            <a:pPr marL="457200" indent="-457200">
              <a:buFontTx/>
              <a:buChar char="-"/>
            </a:pPr>
            <a:r>
              <a:rPr lang="ru-RU" sz="2800" dirty="0">
                <a:latin typeface="Comic Sans MS" panose="030F0702030302020204" pitchFamily="66" charset="0"/>
              </a:rPr>
              <a:t>проведение  экскурсий на предприятия Нижнего Новгорода и области;</a:t>
            </a:r>
          </a:p>
          <a:p>
            <a:pPr marL="457200" indent="-457200">
              <a:buFontTx/>
              <a:buChar char="-"/>
            </a:pPr>
            <a:r>
              <a:rPr lang="ru-RU" sz="2800" dirty="0">
                <a:latin typeface="Comic Sans MS" panose="030F0702030302020204" pitchFamily="66" charset="0"/>
              </a:rPr>
              <a:t>посещение ВУЗов и средне специальных учреждений;</a:t>
            </a:r>
          </a:p>
          <a:p>
            <a:pPr marL="457200" indent="-457200">
              <a:buFontTx/>
              <a:buChar char="-"/>
            </a:pPr>
            <a:r>
              <a:rPr lang="ru-RU" sz="2800" dirty="0">
                <a:latin typeface="Comic Sans MS" panose="030F0702030302020204" pitchFamily="66" charset="0"/>
              </a:rPr>
              <a:t>работа в тандемах наставника с наставляемым.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Стрелка вниз 41"/>
          <p:cNvSpPr/>
          <p:nvPr/>
        </p:nvSpPr>
        <p:spPr>
          <a:xfrm rot="5400000">
            <a:off x="8374450" y="2338547"/>
            <a:ext cx="323848" cy="2927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2195736" y="219978"/>
            <a:ext cx="6760211" cy="6036499"/>
            <a:chOff x="0" y="66172"/>
            <a:chExt cx="6760693" cy="6036538"/>
          </a:xfrm>
        </p:grpSpPr>
        <p:sp>
          <p:nvSpPr>
            <p:cNvPr id="4" name="Надпись 2"/>
            <p:cNvSpPr txBox="1">
              <a:spLocks noChangeArrowheads="1"/>
            </p:cNvSpPr>
            <p:nvPr/>
          </p:nvSpPr>
          <p:spPr bwMode="auto">
            <a:xfrm>
              <a:off x="1856775" y="5779478"/>
              <a:ext cx="3209925" cy="323232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dirty="0">
                  <a:effectLst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</a:t>
              </a:r>
              <a:r>
                <a:rPr lang="ru-RU" sz="1400" b="1" dirty="0">
                  <a:effectLst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1400" b="1" dirty="0">
                  <a:effectLst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Итоговое анкетирование</a:t>
              </a:r>
              <a:endParaRPr lang="ru-RU" sz="11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Стрелка вниз 4"/>
            <p:cNvSpPr/>
            <p:nvPr/>
          </p:nvSpPr>
          <p:spPr>
            <a:xfrm>
              <a:off x="3312221" y="5396248"/>
              <a:ext cx="323850" cy="29273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6" name="Стрелка вниз 5"/>
            <p:cNvSpPr/>
            <p:nvPr/>
          </p:nvSpPr>
          <p:spPr>
            <a:xfrm rot="16200000">
              <a:off x="86063" y="2949262"/>
              <a:ext cx="323850" cy="49597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31139" y="5879206"/>
              <a:ext cx="1714905" cy="1428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 rot="5400000">
              <a:off x="-1314514" y="4555901"/>
              <a:ext cx="2785989" cy="1498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272807" y="66172"/>
              <a:ext cx="6487886" cy="5333448"/>
              <a:chOff x="0" y="66172"/>
              <a:chExt cx="6487886" cy="5333448"/>
            </a:xfrm>
          </p:grpSpPr>
          <p:sp>
            <p:nvSpPr>
              <p:cNvPr id="10" name="Стрелка вниз 9"/>
              <p:cNvSpPr/>
              <p:nvPr/>
            </p:nvSpPr>
            <p:spPr>
              <a:xfrm>
                <a:off x="6091707" y="1223493"/>
                <a:ext cx="323850" cy="2703006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5962918" y="1197735"/>
                <a:ext cx="381000" cy="1619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grpSp>
            <p:nvGrpSpPr>
              <p:cNvPr id="12" name="Группа 11"/>
              <p:cNvGrpSpPr/>
              <p:nvPr/>
            </p:nvGrpSpPr>
            <p:grpSpPr>
              <a:xfrm>
                <a:off x="0" y="66172"/>
                <a:ext cx="6487886" cy="5333448"/>
                <a:chOff x="0" y="66172"/>
                <a:chExt cx="6487886" cy="5333448"/>
              </a:xfrm>
            </p:grpSpPr>
            <p:grpSp>
              <p:nvGrpSpPr>
                <p:cNvPr id="13" name="Группа 12"/>
                <p:cNvGrpSpPr/>
                <p:nvPr/>
              </p:nvGrpSpPr>
              <p:grpSpPr>
                <a:xfrm>
                  <a:off x="0" y="3940934"/>
                  <a:ext cx="6487886" cy="1458686"/>
                  <a:chOff x="1" y="-925286"/>
                  <a:chExt cx="6487886" cy="1458740"/>
                </a:xfrm>
              </p:grpSpPr>
              <p:sp>
                <p:nvSpPr>
                  <p:cNvPr id="36" name="Надпись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7055" y="-314566"/>
                    <a:ext cx="1647825" cy="750046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>
                    <a:no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:r>
                      <a:rPr lang="ru-RU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Проектная деятельность в ВУЗах</a:t>
                    </a:r>
                    <a:endParaRPr lang="ru-RU" sz="1100" dirty="0">
                      <a:effectLst/>
                      <a:latin typeface="Comic Sans MS" panose="030F0702030302020204" pitchFamily="66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7" name="Надпись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7027" y="-761196"/>
                    <a:ext cx="5790565" cy="34010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>
                    <a:solidFill>
                      <a:srgbClr val="000000"/>
                    </a:solidFill>
                    <a:prstDash val="dash"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>
                    <a:sp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:r>
                      <a:rPr lang="en-US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V. </a:t>
                    </a:r>
                    <a:r>
                      <a:rPr lang="ru-RU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Выбор наставника</a:t>
                    </a:r>
                    <a:endParaRPr lang="ru-RU" sz="1100" dirty="0">
                      <a:effectLst/>
                      <a:latin typeface="Comic Sans MS" panose="030F0702030302020204" pitchFamily="66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8" name="Надпись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55187" y="-248207"/>
                    <a:ext cx="1066800" cy="34010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>
                    <a:sp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:r>
                      <a:rPr lang="ru-RU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Учитель</a:t>
                    </a:r>
                    <a:endParaRPr lang="ru-RU" sz="1100" dirty="0">
                      <a:effectLst/>
                      <a:latin typeface="Comic Sans MS" panose="030F0702030302020204" pitchFamily="66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9" name="Надпись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605669" y="-254295"/>
                    <a:ext cx="1647190" cy="58787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>
                    <a:sp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:r>
                      <a:rPr lang="ru-RU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Специалист с предприятия</a:t>
                    </a:r>
                    <a:endParaRPr lang="ru-RU" sz="1100" dirty="0">
                      <a:effectLst/>
                      <a:latin typeface="Comic Sans MS" panose="030F0702030302020204" pitchFamily="66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0" name="Надпись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02256" y="-248203"/>
                    <a:ext cx="1419225" cy="34010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>
                    <a:sp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:r>
                      <a:rPr lang="ru-RU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Репетитор</a:t>
                    </a:r>
                    <a:endParaRPr lang="ru-RU" sz="1100" dirty="0">
                      <a:effectLst/>
                      <a:latin typeface="Comic Sans MS" panose="030F0702030302020204" pitchFamily="66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1" name="Прямоугольник 40"/>
                  <p:cNvSpPr/>
                  <p:nvPr/>
                </p:nvSpPr>
                <p:spPr>
                  <a:xfrm>
                    <a:off x="1" y="-925286"/>
                    <a:ext cx="6487886" cy="1458740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4" name="Группа 13"/>
                <p:cNvGrpSpPr/>
                <p:nvPr/>
              </p:nvGrpSpPr>
              <p:grpSpPr>
                <a:xfrm>
                  <a:off x="231783" y="66172"/>
                  <a:ext cx="5754579" cy="3600818"/>
                  <a:chOff x="-36" y="66172"/>
                  <a:chExt cx="5754579" cy="3600818"/>
                </a:xfrm>
              </p:grpSpPr>
              <p:sp>
                <p:nvSpPr>
                  <p:cNvPr id="17" name="Надпись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36" y="2830868"/>
                    <a:ext cx="2713990" cy="83561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>
                    <a:sp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:r>
                      <a:rPr lang="en-US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III</a:t>
                    </a:r>
                    <a:r>
                      <a:rPr lang="ru-RU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. Совместное уточнение интересов школьника по профориентации</a:t>
                    </a:r>
                    <a:endParaRPr lang="ru-RU" sz="1100" dirty="0">
                      <a:effectLst/>
                      <a:latin typeface="Comic Sans MS" panose="030F0702030302020204" pitchFamily="66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18" name="Группа 17"/>
                  <p:cNvGrpSpPr/>
                  <p:nvPr/>
                </p:nvGrpSpPr>
                <p:grpSpPr>
                  <a:xfrm>
                    <a:off x="-36" y="66172"/>
                    <a:ext cx="5754579" cy="3600818"/>
                    <a:chOff x="-36" y="66172"/>
                    <a:chExt cx="5754579" cy="3600818"/>
                  </a:xfrm>
                </p:grpSpPr>
                <p:grpSp>
                  <p:nvGrpSpPr>
                    <p:cNvPr id="20" name="Группа 19"/>
                    <p:cNvGrpSpPr/>
                    <p:nvPr/>
                  </p:nvGrpSpPr>
                  <p:grpSpPr>
                    <a:xfrm>
                      <a:off x="2951018" y="1919484"/>
                      <a:ext cx="2803525" cy="1747506"/>
                      <a:chOff x="0" y="0"/>
                      <a:chExt cx="2803525" cy="1747506"/>
                    </a:xfrm>
                  </p:grpSpPr>
                  <p:sp>
                    <p:nvSpPr>
                      <p:cNvPr id="33" name="Надпись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82874" y="184169"/>
                        <a:ext cx="2656205" cy="32323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9050">
                        <a:solidFill>
                          <a:srgbClr val="000000"/>
                        </a:solidFill>
                        <a:prstDash val="dash"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ctr" anchorCtr="0">
                        <a:spAutoFit/>
                      </a:bodyPr>
                      <a:lstStyle/>
                      <a:p>
                        <a:pPr algn="ctr">
                          <a:lnSpc>
                            <a:spcPct val="115000"/>
                          </a:lnSpc>
                          <a:spcAft>
                            <a:spcPts val="1000"/>
                          </a:spcAft>
                        </a:pPr>
                        <a:r>
                          <a:rPr lang="en-US" sz="1400" dirty="0">
                            <a:effectLst/>
                            <a:latin typeface="Comic Sans MS" panose="030F0702030302020204" pitchFamily="66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IV. </a:t>
                        </a:r>
                        <a:r>
                          <a:rPr lang="ru-RU" sz="1400" dirty="0">
                            <a:effectLst/>
                            <a:latin typeface="Comic Sans MS" panose="030F0702030302020204" pitchFamily="66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Выбор </a:t>
                        </a:r>
                        <a:r>
                          <a:rPr lang="en-US" sz="1400" dirty="0">
                            <a:effectLst/>
                            <a:latin typeface="Comic Sans MS" panose="030F0702030302020204" pitchFamily="66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ресурсов</a:t>
                        </a:r>
                        <a:endParaRPr lang="ru-RU" sz="11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4" name="Надпись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83127" y="619676"/>
                        <a:ext cx="2656205" cy="102298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90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ctr" anchorCtr="0">
                        <a:noAutofit/>
                      </a:bodyPr>
                      <a:lstStyle/>
                      <a:p>
                        <a:pPr algn="ctr">
                          <a:lnSpc>
                            <a:spcPct val="115000"/>
                          </a:lnSpc>
                          <a:spcAft>
                            <a:spcPts val="1000"/>
                          </a:spcAft>
                        </a:pPr>
                        <a:r>
                          <a:rPr lang="ru-RU" sz="1400" dirty="0">
                            <a:effectLst/>
                            <a:latin typeface="Comic Sans MS" panose="030F0702030302020204" pitchFamily="66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Производственные экскурсии, выставки, дни открытых дверей, олимпиады, конкурсы</a:t>
                        </a:r>
                        <a:endParaRPr lang="ru-RU" sz="11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5" name="Прямоугольник 34"/>
                      <p:cNvSpPr/>
                      <p:nvPr/>
                    </p:nvSpPr>
                    <p:spPr>
                      <a:xfrm>
                        <a:off x="0" y="0"/>
                        <a:ext cx="2803525" cy="1747506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ru-RU"/>
                      </a:p>
                    </p:txBody>
                  </p:sp>
                </p:grpSp>
                <p:grpSp>
                  <p:nvGrpSpPr>
                    <p:cNvPr id="21" name="Группа 20"/>
                    <p:cNvGrpSpPr/>
                    <p:nvPr/>
                  </p:nvGrpSpPr>
                  <p:grpSpPr>
                    <a:xfrm>
                      <a:off x="-36" y="66172"/>
                      <a:ext cx="5725877" cy="2555990"/>
                      <a:chOff x="-36" y="66172"/>
                      <a:chExt cx="5725877" cy="2555990"/>
                    </a:xfrm>
                  </p:grpSpPr>
                  <p:grpSp>
                    <p:nvGrpSpPr>
                      <p:cNvPr id="23" name="Группа 22"/>
                      <p:cNvGrpSpPr/>
                      <p:nvPr/>
                    </p:nvGrpSpPr>
                    <p:grpSpPr>
                      <a:xfrm>
                        <a:off x="0" y="66172"/>
                        <a:ext cx="5725841" cy="1794238"/>
                        <a:chOff x="0" y="66172"/>
                        <a:chExt cx="5725841" cy="1794238"/>
                      </a:xfrm>
                    </p:grpSpPr>
                    <p:sp>
                      <p:nvSpPr>
                        <p:cNvPr id="27" name="Надпись 2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0" y="729761"/>
                          <a:ext cx="2714625" cy="555625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1905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91440" tIns="45720" rIns="91440" bIns="45720" anchor="ctr" anchorCtr="0">
                          <a:noAutofit/>
                        </a:bodyPr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 dirty="0">
                              <a:effectLst/>
                              <a:latin typeface="Comic Sans MS" panose="030F0702030302020204" pitchFamily="66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I</a:t>
                          </a:r>
                          <a:r>
                            <a:rPr lang="ru-RU" sz="1400" dirty="0">
                              <a:effectLst/>
                              <a:latin typeface="Comic Sans MS" panose="030F0702030302020204" pitchFamily="66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. Вводное анкетирование школьников и родителей</a:t>
                          </a:r>
                          <a:endParaRPr lang="ru-RU" sz="1100" dirty="0">
                            <a:effectLst/>
                            <a:latin typeface="Comic Sans MS" panose="030F0702030302020204" pitchFamily="66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28" name="Надпись 2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945177" y="777029"/>
                          <a:ext cx="2780664" cy="1083381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1905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91440" tIns="45720" rIns="91440" bIns="45720" anchor="ctr" anchorCtr="0">
                          <a:spAutoFit/>
                        </a:bodyPr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 dirty="0">
                              <a:effectLst/>
                              <a:latin typeface="Comic Sans MS" panose="030F0702030302020204" pitchFamily="66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I</a:t>
                          </a:r>
                          <a:r>
                            <a:rPr lang="ru-RU" sz="1400" dirty="0">
                              <a:effectLst/>
                              <a:latin typeface="Comic Sans MS" panose="030F0702030302020204" pitchFamily="66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а. Формирование команды</a:t>
                          </a:r>
                          <a:r>
                            <a:rPr lang="en-US" sz="1400" dirty="0">
                              <a:latin typeface="Comic Sans MS" panose="030F0702030302020204" pitchFamily="66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.</a:t>
                          </a:r>
                          <a:r>
                            <a:rPr lang="ru-RU" sz="1400" dirty="0">
                              <a:effectLst/>
                              <a:latin typeface="Comic Sans MS" panose="030F0702030302020204" pitchFamily="66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«Школа наставников», обучение </a:t>
                          </a:r>
                          <a:r>
                            <a:rPr lang="ru-RU" sz="1400" dirty="0">
                              <a:latin typeface="Comic Sans MS" panose="030F0702030302020204" pitchFamily="66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кураторов, наставников, </a:t>
                          </a:r>
                          <a:r>
                            <a:rPr lang="ru-RU" sz="1400" dirty="0">
                              <a:effectLst/>
                              <a:latin typeface="Comic Sans MS" panose="030F0702030302020204" pitchFamily="66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психологов</a:t>
                          </a:r>
                          <a:endParaRPr lang="ru-RU" sz="1100" dirty="0">
                            <a:effectLst/>
                            <a:latin typeface="Comic Sans MS" panose="030F0702030302020204" pitchFamily="66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grpSp>
                      <p:nvGrpSpPr>
                        <p:cNvPr id="29" name="Группа 28"/>
                        <p:cNvGrpSpPr/>
                        <p:nvPr/>
                      </p:nvGrpSpPr>
                      <p:grpSpPr>
                        <a:xfrm>
                          <a:off x="184589" y="66172"/>
                          <a:ext cx="5010150" cy="657386"/>
                          <a:chOff x="-49" y="66172"/>
                          <a:chExt cx="5010150" cy="657386"/>
                        </a:xfrm>
                      </p:grpSpPr>
                      <p:sp>
                        <p:nvSpPr>
                          <p:cNvPr id="30" name="Надпись 2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-49" y="66172"/>
                            <a:ext cx="5010150" cy="340095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 w="1905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rot="0" vert="horz" wrap="square" lIns="91440" tIns="45720" rIns="91440" bIns="45720" anchor="ctr" anchorCtr="0">
                            <a:spAutoFit/>
                          </a:bodyPr>
                          <a:lstStyle/>
                          <a:p>
                            <a:pPr algn="ctr">
                              <a:lnSpc>
                                <a:spcPct val="115000"/>
                              </a:lnSpc>
                              <a:spcAft>
                                <a:spcPts val="1000"/>
                              </a:spcAft>
                            </a:pPr>
                            <a:r>
                              <a:rPr lang="ru-RU" sz="1400" dirty="0">
                                <a:effectLst/>
                                <a:latin typeface="Comic Sans MS" panose="030F0702030302020204" pitchFamily="66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a:t>Реализация системы профориентации</a:t>
                            </a:r>
                            <a:endParaRPr lang="ru-RU" sz="1100" dirty="0">
                              <a:effectLst/>
                              <a:latin typeface="Comic Sans MS" panose="030F0702030302020204" pitchFamily="66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31" name="Стрелка вниз 30"/>
                          <p:cNvSpPr/>
                          <p:nvPr/>
                        </p:nvSpPr>
                        <p:spPr>
                          <a:xfrm>
                            <a:off x="1037493" y="430823"/>
                            <a:ext cx="323850" cy="292735"/>
                          </a:xfrm>
                          <a:prstGeom prst="downArrow">
                            <a:avLst/>
                          </a:prstGeom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32" name="Стрелка вниз 31"/>
                          <p:cNvSpPr/>
                          <p:nvPr/>
                        </p:nvSpPr>
                        <p:spPr>
                          <a:xfrm>
                            <a:off x="4123593" y="430823"/>
                            <a:ext cx="323850" cy="292735"/>
                          </a:xfrm>
                          <a:prstGeom prst="downArrow">
                            <a:avLst/>
                          </a:prstGeom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ru-RU"/>
                          </a:p>
                        </p:txBody>
                      </p:sp>
                    </p:grpSp>
                  </p:grpSp>
                  <p:grpSp>
                    <p:nvGrpSpPr>
                      <p:cNvPr id="24" name="Группа 23"/>
                      <p:cNvGrpSpPr/>
                      <p:nvPr/>
                    </p:nvGrpSpPr>
                    <p:grpSpPr>
                      <a:xfrm>
                        <a:off x="-36" y="1292469"/>
                        <a:ext cx="2713990" cy="1329693"/>
                        <a:chOff x="-36" y="0"/>
                        <a:chExt cx="2713990" cy="1329693"/>
                      </a:xfrm>
                    </p:grpSpPr>
                    <p:sp>
                      <p:nvSpPr>
                        <p:cNvPr id="25" name="Надпись 2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-36" y="246312"/>
                          <a:ext cx="2713990" cy="1083381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1905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91440" tIns="45720" rIns="91440" bIns="45720" anchor="ctr" anchorCtr="0">
                          <a:spAutoFit/>
                        </a:bodyPr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400" dirty="0">
                              <a:effectLst/>
                              <a:latin typeface="Comic Sans MS" panose="030F0702030302020204" pitchFamily="66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II</a:t>
                          </a:r>
                          <a:r>
                            <a:rPr lang="ru-RU" sz="1400" dirty="0">
                              <a:effectLst/>
                              <a:latin typeface="Comic Sans MS" panose="030F0702030302020204" pitchFamily="66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. Выбор фокус-группы, заинтересованных школьников (4-5, 6-8 и 9-11 классы)</a:t>
                          </a:r>
                          <a:endParaRPr lang="ru-RU" sz="1100" dirty="0">
                            <a:effectLst/>
                            <a:latin typeface="Comic Sans MS" panose="030F0702030302020204" pitchFamily="66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26" name="Стрелка вниз 25"/>
                        <p:cNvSpPr/>
                        <p:nvPr/>
                      </p:nvSpPr>
                      <p:spPr>
                        <a:xfrm>
                          <a:off x="1239715" y="0"/>
                          <a:ext cx="323850" cy="292735"/>
                        </a:xfrm>
                        <a:prstGeom prst="downArrow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ru-RU"/>
                        </a:p>
                      </p:txBody>
                    </p:sp>
                  </p:grpSp>
                </p:grpSp>
                <p:sp>
                  <p:nvSpPr>
                    <p:cNvPr id="22" name="Стрелка вниз 21"/>
                    <p:cNvSpPr/>
                    <p:nvPr/>
                  </p:nvSpPr>
                  <p:spPr>
                    <a:xfrm>
                      <a:off x="1230351" y="2633563"/>
                      <a:ext cx="323850" cy="292735"/>
                    </a:xfrm>
                    <a:prstGeom prst="downArrow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ru-RU"/>
                    </a:p>
                  </p:txBody>
                </p:sp>
              </p:grpSp>
              <p:sp>
                <p:nvSpPr>
                  <p:cNvPr id="19" name="Стрелка вниз 18"/>
                  <p:cNvSpPr/>
                  <p:nvPr/>
                </p:nvSpPr>
                <p:spPr>
                  <a:xfrm rot="16200000">
                    <a:off x="2694079" y="2985025"/>
                    <a:ext cx="323850" cy="292735"/>
                  </a:xfrm>
                  <a:prstGeom prst="downArrow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</p:grpSp>
            <p:sp>
              <p:nvSpPr>
                <p:cNvPr id="15" name="Стрелка вниз 14"/>
                <p:cNvSpPr/>
                <p:nvPr/>
              </p:nvSpPr>
              <p:spPr>
                <a:xfrm>
                  <a:off x="4468969" y="3644721"/>
                  <a:ext cx="323850" cy="292735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6" name="Стрелка вниз 15"/>
                <p:cNvSpPr/>
                <p:nvPr/>
              </p:nvSpPr>
              <p:spPr>
                <a:xfrm>
                  <a:off x="1468191" y="3644721"/>
                  <a:ext cx="323850" cy="292735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405321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131840" y="980728"/>
            <a:ext cx="558011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Comic Sans MS" panose="030F0702030302020204" pitchFamily="66" charset="0"/>
              </a:rPr>
              <a:t>5. Итоговое анкетирование наставляемых:</a:t>
            </a:r>
          </a:p>
          <a:p>
            <a:pPr algn="ctr"/>
            <a:endParaRPr lang="ru-RU" sz="2800" dirty="0">
              <a:latin typeface="Comic Sans MS" panose="030F070203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Comic Sans MS" panose="030F0702030302020204" pitchFamily="66" charset="0"/>
              </a:rPr>
              <a:t>достигнута ли цель наставничества;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Comic Sans MS" panose="030F0702030302020204" pitchFamily="66" charset="0"/>
              </a:rPr>
              <a:t>необходима ли корректировка целей наставничества;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Comic Sans MS" panose="030F0702030302020204" pitchFamily="66" charset="0"/>
              </a:rPr>
              <a:t>необходима ли корректировка программы наставничества.</a:t>
            </a:r>
          </a:p>
        </p:txBody>
      </p:sp>
    </p:spTree>
    <p:extLst>
      <p:ext uri="{BB962C8B-B14F-4D97-AF65-F5344CB8AC3E}">
        <p14:creationId xmlns:p14="http://schemas.microsoft.com/office/powerpoint/2010/main" val="14698818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572000" y="5474132"/>
            <a:ext cx="309754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ru-RU" sz="1400" dirty="0">
                <a:solidFill>
                  <a:srgbClr val="FF0000"/>
                </a:solidFill>
                <a:latin typeface="Comic Sans MS" panose="030F0702030302020204" pitchFamily="66" charset="0"/>
              </a:rPr>
              <a:t>* программа наставничества подготовлена Национальным ресурсным центром наставничества МЕНТОРИ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116632"/>
            <a:ext cx="5132124" cy="30243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49773" t="19373" r="12535"/>
          <a:stretch/>
        </p:blipFill>
        <p:spPr>
          <a:xfrm>
            <a:off x="5364088" y="190172"/>
            <a:ext cx="3310831" cy="39589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56" t="38209" r="55198" b="32572"/>
          <a:stretch/>
        </p:blipFill>
        <p:spPr>
          <a:xfrm>
            <a:off x="324072" y="3933056"/>
            <a:ext cx="2547393" cy="9361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b="435"/>
          <a:stretch/>
        </p:blipFill>
        <p:spPr>
          <a:xfrm>
            <a:off x="3563888" y="2708920"/>
            <a:ext cx="5310696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2667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404664"/>
            <a:ext cx="90364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Comic Sans MS" panose="030F0702030302020204" pitchFamily="66" charset="0"/>
              </a:rPr>
              <a:t>Ресурсы.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>
                <a:latin typeface="Comic Sans MS" panose="030F0702030302020204" pitchFamily="66" charset="0"/>
              </a:rPr>
              <a:t>Советы отцов в 99 организациях.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>
                <a:latin typeface="Comic Sans MS" panose="030F0702030302020204" pitchFamily="66" charset="0"/>
              </a:rPr>
              <a:t>Ведущие ВУЗы Нижнего Новгорода (ННГУ, ННГТУ, ННГАСУ, </a:t>
            </a:r>
            <a:r>
              <a:rPr lang="ru-RU" sz="2400" dirty="0" err="1">
                <a:latin typeface="Comic Sans MS" panose="030F0702030302020204" pitchFamily="66" charset="0"/>
              </a:rPr>
              <a:t>Мининский</a:t>
            </a:r>
            <a:r>
              <a:rPr lang="ru-RU" sz="2400" dirty="0">
                <a:latin typeface="Comic Sans MS" panose="030F0702030302020204" pitchFamily="66" charset="0"/>
              </a:rPr>
              <a:t> университет, ВШЭ);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>
                <a:latin typeface="Comic Sans MS" panose="030F0702030302020204" pitchFamily="66" charset="0"/>
              </a:rPr>
              <a:t>Ведущие предприятия Нижнего Новгорода (ГАЗ, Сокол, Машиностроительный завод, </a:t>
            </a:r>
            <a:r>
              <a:rPr lang="ru-RU" sz="2400" dirty="0" err="1">
                <a:latin typeface="Comic Sans MS" panose="030F0702030302020204" pitchFamily="66" charset="0"/>
              </a:rPr>
              <a:t>Атомэнергопроект</a:t>
            </a:r>
            <a:r>
              <a:rPr lang="ru-RU" sz="2400" dirty="0">
                <a:latin typeface="Comic Sans MS" panose="030F0702030302020204" pitchFamily="66" charset="0"/>
              </a:rPr>
              <a:t>).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>
                <a:latin typeface="Comic Sans MS" panose="030F0702030302020204" pitchFamily="66" charset="0"/>
              </a:rPr>
              <a:t>Партнеры: </a:t>
            </a:r>
            <a:r>
              <a:rPr lang="ru-RU" sz="2400" dirty="0" err="1">
                <a:latin typeface="Comic Sans MS" panose="030F0702030302020204" pitchFamily="66" charset="0"/>
              </a:rPr>
              <a:t>Синергетик</a:t>
            </a:r>
            <a:r>
              <a:rPr lang="ru-RU" sz="2400" dirty="0">
                <a:latin typeface="Comic Sans MS" panose="030F0702030302020204" pitchFamily="66" charset="0"/>
              </a:rPr>
              <a:t>, </a:t>
            </a:r>
            <a:r>
              <a:rPr lang="ru-RU" sz="2400" dirty="0" err="1">
                <a:latin typeface="Comic Sans MS" panose="030F0702030302020204" pitchFamily="66" charset="0"/>
              </a:rPr>
              <a:t>Шумиловская</a:t>
            </a:r>
            <a:r>
              <a:rPr lang="ru-RU" sz="2400" dirty="0">
                <a:latin typeface="Comic Sans MS" panose="030F0702030302020204" pitchFamily="66" charset="0"/>
              </a:rPr>
              <a:t> бригада, Баграм.</a:t>
            </a:r>
          </a:p>
        </p:txBody>
      </p:sp>
    </p:spTree>
    <p:extLst>
      <p:ext uri="{BB962C8B-B14F-4D97-AF65-F5344CB8AC3E}">
        <p14:creationId xmlns:p14="http://schemas.microsoft.com/office/powerpoint/2010/main" val="23765673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879304" y="476672"/>
            <a:ext cx="6264696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Comic Sans MS" panose="030F0702030302020204" pitchFamily="66" charset="0"/>
              </a:rPr>
              <a:t>Финансы</a:t>
            </a:r>
            <a:r>
              <a:rPr lang="ru-RU" sz="2800" dirty="0">
                <a:latin typeface="Comic Sans MS" panose="030F0702030302020204" pitchFamily="66" charset="0"/>
              </a:rPr>
              <a:t> </a:t>
            </a:r>
          </a:p>
          <a:p>
            <a:pPr algn="ctr"/>
            <a:endParaRPr lang="ru-RU" sz="2800" dirty="0">
              <a:latin typeface="Comic Sans MS" panose="030F070203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Comic Sans MS" panose="030F0702030302020204" pitchFamily="66" charset="0"/>
              </a:rPr>
              <a:t>Собственные средства (добровольные пожертвования);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Comic Sans MS" panose="030F0702030302020204" pitchFamily="66" charset="0"/>
              </a:rPr>
              <a:t>Платные дополнительные услуги в системе образования;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Comic Sans MS" panose="030F0702030302020204" pitchFamily="66" charset="0"/>
              </a:rPr>
              <a:t>Партнерские средства (ВУЗы, предприятия).</a:t>
            </a:r>
          </a:p>
        </p:txBody>
      </p:sp>
    </p:spTree>
    <p:extLst>
      <p:ext uri="{BB962C8B-B14F-4D97-AF65-F5344CB8AC3E}">
        <p14:creationId xmlns:p14="http://schemas.microsoft.com/office/powerpoint/2010/main" val="26086036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57262E5-AC7D-4351-8783-D1BF97F4A9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000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17374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/>
          <p:nvPr/>
        </p:nvSpPr>
        <p:spPr>
          <a:xfrm rot="5400000">
            <a:off x="7722885" y="5714758"/>
            <a:ext cx="1430042" cy="46153"/>
          </a:xfrm>
          <a:custGeom>
            <a:avLst/>
            <a:gdLst/>
            <a:ahLst/>
            <a:cxnLst/>
            <a:rect l="l" t="t" r="r" b="b"/>
            <a:pathLst>
              <a:path w="2164292" h="69850" extrusionOk="0">
                <a:moveTo>
                  <a:pt x="1873462" y="0"/>
                </a:moveTo>
                <a:lnTo>
                  <a:pt x="0" y="0"/>
                </a:lnTo>
                <a:lnTo>
                  <a:pt x="0" y="69850"/>
                </a:lnTo>
                <a:lnTo>
                  <a:pt x="2164292" y="69850"/>
                </a:lnTo>
                <a:lnTo>
                  <a:pt x="2164292" y="0"/>
                </a:lnTo>
                <a:close/>
              </a:path>
            </a:pathLst>
          </a:custGeom>
          <a:solidFill>
            <a:srgbClr val="111B1E"/>
          </a:solidFill>
          <a:ln>
            <a:noFill/>
          </a:ln>
        </p:spPr>
      </p:sp>
      <p:pic>
        <p:nvPicPr>
          <p:cNvPr id="180" name="Google Shape;18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8602013" y="-494000"/>
            <a:ext cx="2702444" cy="27024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254245" y="1682124"/>
            <a:ext cx="4806124" cy="3970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buClr>
                <a:srgbClr val="00469F"/>
              </a:buClr>
              <a:buSzPts val="1800"/>
            </a:pPr>
            <a:r>
              <a:rPr lang="ru-RU" sz="2200" b="1" dirty="0">
                <a:solidFill>
                  <a:srgbClr val="0046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Реализация итогового продукта</a:t>
            </a:r>
            <a:endParaRPr lang="ru-RU" sz="22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A7449C1-4EE7-4CEF-8792-396266DFFE66}"/>
              </a:ext>
            </a:extLst>
          </p:cNvPr>
          <p:cNvSpPr/>
          <p:nvPr/>
        </p:nvSpPr>
        <p:spPr>
          <a:xfrm>
            <a:off x="1488142" y="3190717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buClr>
                <a:srgbClr val="5F5F5F"/>
              </a:buClr>
              <a:buSzPts val="1600"/>
            </a:pPr>
            <a:r>
              <a:rPr lang="ru-RU" sz="1400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В настоящий момент системам реализована в МБОУ «Лицей № 87 им. </a:t>
            </a:r>
            <a:r>
              <a:rPr lang="ru-RU" sz="1400" dirty="0" err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Л.И.Новиковой</a:t>
            </a:r>
            <a:r>
              <a:rPr lang="ru-RU" sz="1400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» выпускные 9 и 11 классы участвовали в проекте и по результатам анкетирования продолжили своё обучение в соответствии выбранным ранее направлениям.</a:t>
            </a:r>
          </a:p>
          <a:p>
            <a:pPr lvl="0">
              <a:buClr>
                <a:srgbClr val="5F5F5F"/>
              </a:buClr>
              <a:buSzPts val="1600"/>
            </a:pPr>
            <a:r>
              <a:rPr lang="ru-RU" sz="1400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Сейчас опыт тиражируется на другие школы города (99 школ), где созданы Советы отцов.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04664"/>
            <a:ext cx="856895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Comic Sans MS" panose="030F0702030302020204" pitchFamily="66" charset="0"/>
              </a:rPr>
              <a:t>Спасибо за внимание! </a:t>
            </a:r>
          </a:p>
          <a:p>
            <a:pPr algn="ctr"/>
            <a:endParaRPr lang="ru-RU" sz="2800" dirty="0">
              <a:latin typeface="Comic Sans MS" panose="030F0702030302020204" pitchFamily="66" charset="0"/>
            </a:endParaRPr>
          </a:p>
          <a:p>
            <a:pPr algn="ctr"/>
            <a:r>
              <a:rPr lang="ru-RU" sz="2800" dirty="0">
                <a:latin typeface="Comic Sans MS" panose="030F0702030302020204" pitchFamily="66" charset="0"/>
              </a:rPr>
              <a:t>Никифоров Алексей Николаевич</a:t>
            </a:r>
          </a:p>
          <a:p>
            <a:pPr algn="ctr"/>
            <a:r>
              <a:rPr lang="ru-RU" sz="2800" dirty="0">
                <a:latin typeface="Comic Sans MS" panose="030F0702030302020204" pitchFamily="66" charset="0"/>
              </a:rPr>
              <a:t>8-951-90-50-631</a:t>
            </a:r>
          </a:p>
          <a:p>
            <a:pPr algn="ctr"/>
            <a:r>
              <a:rPr lang="en-US" sz="2800" dirty="0">
                <a:latin typeface="Comic Sans MS" panose="030F0702030302020204" pitchFamily="66" charset="0"/>
                <a:hlinkClick r:id="rId3"/>
              </a:rPr>
              <a:t>aleknikiforov@mail.ru</a:t>
            </a:r>
            <a:endParaRPr lang="ru-RU" sz="2800" dirty="0">
              <a:latin typeface="Comic Sans MS" panose="030F0702030302020204" pitchFamily="66" charset="0"/>
            </a:endParaRPr>
          </a:p>
          <a:p>
            <a:pPr algn="ctr"/>
            <a:endParaRPr lang="ru-RU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449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473504"/>
            <a:ext cx="3266324" cy="24482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25247"/>
            <a:ext cx="2415687" cy="18021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4929" y="3140968"/>
            <a:ext cx="3528392" cy="20199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0112" y="3947285"/>
            <a:ext cx="3480965" cy="232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05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25F8DDCE-F34A-49E0-A0B6-694F46EFE8A9}"/>
              </a:ext>
            </a:extLst>
          </p:cNvPr>
          <p:cNvSpPr txBox="1">
            <a:spLocks/>
          </p:cNvSpPr>
          <p:nvPr/>
        </p:nvSpPr>
        <p:spPr>
          <a:xfrm>
            <a:off x="228601" y="28711"/>
            <a:ext cx="8915399" cy="139310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latin typeface="Comic Sans MS" panose="030F0702030302020204" pitchFamily="66" charset="0"/>
              </a:rPr>
              <a:t>Деятельностный подход к возрасту ребенка</a:t>
            </a:r>
          </a:p>
        </p:txBody>
      </p:sp>
      <p:sp>
        <p:nvSpPr>
          <p:cNvPr id="13" name="Облако 12">
            <a:extLst>
              <a:ext uri="{FF2B5EF4-FFF2-40B4-BE49-F238E27FC236}">
                <a16:creationId xmlns:a16="http://schemas.microsoft.com/office/drawing/2014/main" id="{E839A416-A13A-4850-836C-FEBE374C38A6}"/>
              </a:ext>
            </a:extLst>
          </p:cNvPr>
          <p:cNvSpPr/>
          <p:nvPr/>
        </p:nvSpPr>
        <p:spPr>
          <a:xfrm>
            <a:off x="261400" y="656831"/>
            <a:ext cx="2376264" cy="18002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D930CE62-72A7-4B30-A64A-346D0EB80D54}"/>
              </a:ext>
            </a:extLst>
          </p:cNvPr>
          <p:cNvSpPr txBox="1">
            <a:spLocks/>
          </p:cNvSpPr>
          <p:nvPr/>
        </p:nvSpPr>
        <p:spPr>
          <a:xfrm>
            <a:off x="477138" y="908859"/>
            <a:ext cx="1872207" cy="1404156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Comic Sans MS" panose="030F0702030302020204" pitchFamily="66" charset="0"/>
              </a:rPr>
              <a:t>3 – 6 лет: игровая деятельность</a:t>
            </a:r>
          </a:p>
        </p:txBody>
      </p:sp>
      <p:sp>
        <p:nvSpPr>
          <p:cNvPr id="26" name="Облако 25">
            <a:extLst>
              <a:ext uri="{FF2B5EF4-FFF2-40B4-BE49-F238E27FC236}">
                <a16:creationId xmlns:a16="http://schemas.microsoft.com/office/drawing/2014/main" id="{06D9F138-9ACA-44EC-84CE-FCD55C867E46}"/>
              </a:ext>
            </a:extLst>
          </p:cNvPr>
          <p:cNvSpPr/>
          <p:nvPr/>
        </p:nvSpPr>
        <p:spPr>
          <a:xfrm>
            <a:off x="3037846" y="606289"/>
            <a:ext cx="2376264" cy="1800200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9AF85556-908B-4F02-9372-82878221DB35}"/>
              </a:ext>
            </a:extLst>
          </p:cNvPr>
          <p:cNvSpPr txBox="1">
            <a:spLocks/>
          </p:cNvSpPr>
          <p:nvPr/>
        </p:nvSpPr>
        <p:spPr>
          <a:xfrm>
            <a:off x="3219207" y="880996"/>
            <a:ext cx="1872207" cy="1250786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Comic Sans MS" panose="030F0702030302020204" pitchFamily="66" charset="0"/>
              </a:rPr>
              <a:t>6 – 10 лет: учебная деятельность</a:t>
            </a:r>
          </a:p>
        </p:txBody>
      </p:sp>
      <p:sp>
        <p:nvSpPr>
          <p:cNvPr id="28" name="Облако 27">
            <a:extLst>
              <a:ext uri="{FF2B5EF4-FFF2-40B4-BE49-F238E27FC236}">
                <a16:creationId xmlns:a16="http://schemas.microsoft.com/office/drawing/2014/main" id="{0193C16D-4778-436D-B3E3-1F5CA1744E36}"/>
              </a:ext>
            </a:extLst>
          </p:cNvPr>
          <p:cNvSpPr/>
          <p:nvPr/>
        </p:nvSpPr>
        <p:spPr>
          <a:xfrm>
            <a:off x="5981899" y="656831"/>
            <a:ext cx="2376264" cy="1800200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A60FBE3F-EAB9-4BB6-934F-904D2B4857F7}"/>
              </a:ext>
            </a:extLst>
          </p:cNvPr>
          <p:cNvSpPr txBox="1">
            <a:spLocks/>
          </p:cNvSpPr>
          <p:nvPr/>
        </p:nvSpPr>
        <p:spPr>
          <a:xfrm>
            <a:off x="6205738" y="955622"/>
            <a:ext cx="2016510" cy="1404156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Среднее звено: </a:t>
            </a:r>
          </a:p>
          <a:p>
            <a:r>
              <a:rPr lang="ru-RU" sz="2000" dirty="0">
                <a:latin typeface="Comic Sans MS" panose="030F0702030302020204" pitchFamily="66" charset="0"/>
                <a:cs typeface="Times New Roman" panose="02020603050405020304" pitchFamily="18" charset="0"/>
              </a:rPr>
              <a:t>деятельность общения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30" name="Облако 29">
            <a:extLst>
              <a:ext uri="{FF2B5EF4-FFF2-40B4-BE49-F238E27FC236}">
                <a16:creationId xmlns:a16="http://schemas.microsoft.com/office/drawing/2014/main" id="{17C284C1-59A4-4644-B518-552C70BF88C8}"/>
              </a:ext>
            </a:extLst>
          </p:cNvPr>
          <p:cNvSpPr/>
          <p:nvPr/>
        </p:nvSpPr>
        <p:spPr>
          <a:xfrm>
            <a:off x="6044027" y="3127290"/>
            <a:ext cx="2376264" cy="180020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Заголовок 1">
            <a:extLst>
              <a:ext uri="{FF2B5EF4-FFF2-40B4-BE49-F238E27FC236}">
                <a16:creationId xmlns:a16="http://schemas.microsoft.com/office/drawing/2014/main" id="{4EADA10F-B36D-4C19-9529-748E50C39437}"/>
              </a:ext>
            </a:extLst>
          </p:cNvPr>
          <p:cNvSpPr txBox="1">
            <a:spLocks/>
          </p:cNvSpPr>
          <p:nvPr/>
        </p:nvSpPr>
        <p:spPr>
          <a:xfrm>
            <a:off x="6188043" y="3379318"/>
            <a:ext cx="2232248" cy="1404156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latin typeface="Comic Sans MS" panose="030F0702030302020204" pitchFamily="66" charset="0"/>
              </a:rPr>
              <a:t>Молодой специалист: приобретение опыта</a:t>
            </a:r>
          </a:p>
        </p:txBody>
      </p:sp>
      <p:sp>
        <p:nvSpPr>
          <p:cNvPr id="32" name="Облако 31">
            <a:extLst>
              <a:ext uri="{FF2B5EF4-FFF2-40B4-BE49-F238E27FC236}">
                <a16:creationId xmlns:a16="http://schemas.microsoft.com/office/drawing/2014/main" id="{AF9E5E24-C207-4AA4-8C55-EF7A8CBA520D}"/>
              </a:ext>
            </a:extLst>
          </p:cNvPr>
          <p:cNvSpPr/>
          <p:nvPr/>
        </p:nvSpPr>
        <p:spPr>
          <a:xfrm>
            <a:off x="210105" y="3073311"/>
            <a:ext cx="2376264" cy="1800200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id="{4D9F7B96-3A1E-4880-8574-1BAFE4067782}"/>
              </a:ext>
            </a:extLst>
          </p:cNvPr>
          <p:cNvSpPr txBox="1">
            <a:spLocks/>
          </p:cNvSpPr>
          <p:nvPr/>
        </p:nvSpPr>
        <p:spPr>
          <a:xfrm>
            <a:off x="391466" y="3348018"/>
            <a:ext cx="2030229" cy="1250786"/>
          </a:xfrm>
          <a:prstGeom prst="rect">
            <a:avLst/>
          </a:prstGeom>
          <a:noFill/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Comic Sans MS" panose="030F0702030302020204" pitchFamily="66" charset="0"/>
              </a:rPr>
              <a:t>Старшее звено: учебно-профессиональная деятельность</a:t>
            </a:r>
          </a:p>
        </p:txBody>
      </p:sp>
      <p:sp>
        <p:nvSpPr>
          <p:cNvPr id="34" name="Облако 33">
            <a:extLst>
              <a:ext uri="{FF2B5EF4-FFF2-40B4-BE49-F238E27FC236}">
                <a16:creationId xmlns:a16="http://schemas.microsoft.com/office/drawing/2014/main" id="{C7AECDA1-B4CB-4CDD-A356-C972AE2ED5DC}"/>
              </a:ext>
            </a:extLst>
          </p:cNvPr>
          <p:cNvSpPr/>
          <p:nvPr/>
        </p:nvSpPr>
        <p:spPr>
          <a:xfrm>
            <a:off x="3154158" y="3123853"/>
            <a:ext cx="2376264" cy="1800200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Заголовок 1">
            <a:extLst>
              <a:ext uri="{FF2B5EF4-FFF2-40B4-BE49-F238E27FC236}">
                <a16:creationId xmlns:a16="http://schemas.microsoft.com/office/drawing/2014/main" id="{2D74B422-DAF9-41DF-BE3A-8CD5D81DCE47}"/>
              </a:ext>
            </a:extLst>
          </p:cNvPr>
          <p:cNvSpPr txBox="1">
            <a:spLocks/>
          </p:cNvSpPr>
          <p:nvPr/>
        </p:nvSpPr>
        <p:spPr>
          <a:xfrm>
            <a:off x="3110196" y="3395465"/>
            <a:ext cx="2376264" cy="1404156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Студент:</a:t>
            </a:r>
          </a:p>
          <a:p>
            <a:r>
              <a:rPr lang="ru-RU" sz="1800" dirty="0">
                <a:latin typeface="Comic Sans MS" panose="030F0702030302020204" pitchFamily="66" charset="0"/>
                <a:cs typeface="Times New Roman" panose="02020603050405020304" pitchFamily="18" charset="0"/>
              </a:rPr>
              <a:t>Профессиональная деятельность</a:t>
            </a:r>
            <a:endParaRPr lang="ru-RU" sz="1800" dirty="0">
              <a:latin typeface="Comic Sans MS" panose="030F0702030302020204" pitchFamily="66" charset="0"/>
            </a:endParaRPr>
          </a:p>
        </p:txBody>
      </p:sp>
      <p:sp>
        <p:nvSpPr>
          <p:cNvPr id="36" name="Облако 35">
            <a:extLst>
              <a:ext uri="{FF2B5EF4-FFF2-40B4-BE49-F238E27FC236}">
                <a16:creationId xmlns:a16="http://schemas.microsoft.com/office/drawing/2014/main" id="{293CDA57-A2EB-4656-991F-C45EF96B7C4D}"/>
              </a:ext>
            </a:extLst>
          </p:cNvPr>
          <p:cNvSpPr/>
          <p:nvPr/>
        </p:nvSpPr>
        <p:spPr>
          <a:xfrm>
            <a:off x="5981899" y="5002278"/>
            <a:ext cx="2376264" cy="180020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75B23BDA-13FE-4CBD-A614-4B006674E747}"/>
              </a:ext>
            </a:extLst>
          </p:cNvPr>
          <p:cNvSpPr txBox="1">
            <a:spLocks/>
          </p:cNvSpPr>
          <p:nvPr/>
        </p:nvSpPr>
        <p:spPr>
          <a:xfrm>
            <a:off x="6125915" y="5254306"/>
            <a:ext cx="2232248" cy="1404156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Comic Sans MS" panose="030F0702030302020204" pitchFamily="66" charset="0"/>
              </a:rPr>
              <a:t>Мастер-профессионал: наставник</a:t>
            </a:r>
          </a:p>
        </p:txBody>
      </p:sp>
      <p:sp>
        <p:nvSpPr>
          <p:cNvPr id="2" name="Правая фигурная скобка 1">
            <a:extLst>
              <a:ext uri="{FF2B5EF4-FFF2-40B4-BE49-F238E27FC236}">
                <a16:creationId xmlns:a16="http://schemas.microsoft.com/office/drawing/2014/main" id="{5C06A5DB-4B55-4AC1-B4FA-A3AC4DEB6369}"/>
              </a:ext>
            </a:extLst>
          </p:cNvPr>
          <p:cNvSpPr/>
          <p:nvPr/>
        </p:nvSpPr>
        <p:spPr>
          <a:xfrm rot="5400000">
            <a:off x="2545586" y="44764"/>
            <a:ext cx="400181" cy="4968554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Заголовок 1">
            <a:extLst>
              <a:ext uri="{FF2B5EF4-FFF2-40B4-BE49-F238E27FC236}">
                <a16:creationId xmlns:a16="http://schemas.microsoft.com/office/drawing/2014/main" id="{247F99E1-3E13-4DB3-9A89-D2FD8795708B}"/>
              </a:ext>
            </a:extLst>
          </p:cNvPr>
          <p:cNvSpPr txBox="1">
            <a:spLocks/>
          </p:cNvSpPr>
          <p:nvPr/>
        </p:nvSpPr>
        <p:spPr>
          <a:xfrm>
            <a:off x="1465215" y="2646902"/>
            <a:ext cx="2582377" cy="415724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Comic Sans MS" panose="030F0702030302020204" pitchFamily="66" charset="0"/>
              </a:rPr>
              <a:t>Мастер-классы</a:t>
            </a:r>
          </a:p>
        </p:txBody>
      </p:sp>
      <p:sp>
        <p:nvSpPr>
          <p:cNvPr id="39" name="Правая фигурная скобка 38">
            <a:extLst>
              <a:ext uri="{FF2B5EF4-FFF2-40B4-BE49-F238E27FC236}">
                <a16:creationId xmlns:a16="http://schemas.microsoft.com/office/drawing/2014/main" id="{06BC86B4-C054-4A9E-B721-EBD2A5FDE1FC}"/>
              </a:ext>
            </a:extLst>
          </p:cNvPr>
          <p:cNvSpPr/>
          <p:nvPr/>
        </p:nvSpPr>
        <p:spPr>
          <a:xfrm rot="5400000">
            <a:off x="5726401" y="2501003"/>
            <a:ext cx="400181" cy="4968554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Заголовок 1">
            <a:extLst>
              <a:ext uri="{FF2B5EF4-FFF2-40B4-BE49-F238E27FC236}">
                <a16:creationId xmlns:a16="http://schemas.microsoft.com/office/drawing/2014/main" id="{71C3A2AE-3A3B-41BE-AB17-900DDC19F36B}"/>
              </a:ext>
            </a:extLst>
          </p:cNvPr>
          <p:cNvSpPr txBox="1">
            <a:spLocks/>
          </p:cNvSpPr>
          <p:nvPr/>
        </p:nvSpPr>
        <p:spPr>
          <a:xfrm>
            <a:off x="-169246" y="4783474"/>
            <a:ext cx="3683588" cy="760196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latin typeface="Comic Sans MS" panose="030F0702030302020204" pitchFamily="66" charset="0"/>
              </a:rPr>
              <a:t>Наставники, </a:t>
            </a:r>
          </a:p>
          <a:p>
            <a:r>
              <a:rPr lang="ru-RU" sz="1800" dirty="0">
                <a:latin typeface="Comic Sans MS" panose="030F0702030302020204" pitchFamily="66" charset="0"/>
              </a:rPr>
              <a:t>производственные экскурсии</a:t>
            </a:r>
          </a:p>
        </p:txBody>
      </p:sp>
      <p:sp>
        <p:nvSpPr>
          <p:cNvPr id="41" name="Заголовок 1">
            <a:extLst>
              <a:ext uri="{FF2B5EF4-FFF2-40B4-BE49-F238E27FC236}">
                <a16:creationId xmlns:a16="http://schemas.microsoft.com/office/drawing/2014/main" id="{CFE8A7DE-087E-4389-9ABC-ACD58ECACA00}"/>
              </a:ext>
            </a:extLst>
          </p:cNvPr>
          <p:cNvSpPr txBox="1">
            <a:spLocks/>
          </p:cNvSpPr>
          <p:nvPr/>
        </p:nvSpPr>
        <p:spPr>
          <a:xfrm>
            <a:off x="5273916" y="2467716"/>
            <a:ext cx="3535948" cy="760196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latin typeface="Comic Sans MS" panose="030F0702030302020204" pitchFamily="66" charset="0"/>
              </a:rPr>
              <a:t>Наставники, </a:t>
            </a:r>
          </a:p>
          <a:p>
            <a:r>
              <a:rPr lang="ru-RU" sz="1800" dirty="0">
                <a:latin typeface="Comic Sans MS" panose="030F0702030302020204" pitchFamily="66" charset="0"/>
              </a:rPr>
              <a:t>производственные экскурсии</a:t>
            </a:r>
          </a:p>
        </p:txBody>
      </p:sp>
      <p:sp>
        <p:nvSpPr>
          <p:cNvPr id="42" name="Заголовок 1">
            <a:extLst>
              <a:ext uri="{FF2B5EF4-FFF2-40B4-BE49-F238E27FC236}">
                <a16:creationId xmlns:a16="http://schemas.microsoft.com/office/drawing/2014/main" id="{43C35A5C-D886-48A0-BA2E-DE4E84261269}"/>
              </a:ext>
            </a:extLst>
          </p:cNvPr>
          <p:cNvSpPr txBox="1">
            <a:spLocks/>
          </p:cNvSpPr>
          <p:nvPr/>
        </p:nvSpPr>
        <p:spPr>
          <a:xfrm>
            <a:off x="3832016" y="5219131"/>
            <a:ext cx="2376264" cy="879514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latin typeface="Comic Sans MS" panose="030F0702030302020204" pitchFamily="66" charset="0"/>
              </a:rPr>
              <a:t>Производственные наставники</a:t>
            </a:r>
          </a:p>
        </p:txBody>
      </p:sp>
      <p:sp>
        <p:nvSpPr>
          <p:cNvPr id="43" name="Стрелка вниз 18">
            <a:extLst>
              <a:ext uri="{FF2B5EF4-FFF2-40B4-BE49-F238E27FC236}">
                <a16:creationId xmlns:a16="http://schemas.microsoft.com/office/drawing/2014/main" id="{9ADEEF40-BB93-4C94-B2A5-228E7223695A}"/>
              </a:ext>
            </a:extLst>
          </p:cNvPr>
          <p:cNvSpPr/>
          <p:nvPr/>
        </p:nvSpPr>
        <p:spPr>
          <a:xfrm rot="16200000">
            <a:off x="2673889" y="1343030"/>
            <a:ext cx="323848" cy="2927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44" name="Стрелка вниз 18">
            <a:extLst>
              <a:ext uri="{FF2B5EF4-FFF2-40B4-BE49-F238E27FC236}">
                <a16:creationId xmlns:a16="http://schemas.microsoft.com/office/drawing/2014/main" id="{64F921ED-826A-4F8B-9FED-A2DF045A8EBA}"/>
              </a:ext>
            </a:extLst>
          </p:cNvPr>
          <p:cNvSpPr/>
          <p:nvPr/>
        </p:nvSpPr>
        <p:spPr>
          <a:xfrm rot="16200000">
            <a:off x="5561699" y="1306721"/>
            <a:ext cx="323848" cy="2927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45" name="Стрелка вниз 18">
            <a:extLst>
              <a:ext uri="{FF2B5EF4-FFF2-40B4-BE49-F238E27FC236}">
                <a16:creationId xmlns:a16="http://schemas.microsoft.com/office/drawing/2014/main" id="{C4F8820A-58C8-4E40-98E2-25E072BF0699}"/>
              </a:ext>
            </a:extLst>
          </p:cNvPr>
          <p:cNvSpPr/>
          <p:nvPr/>
        </p:nvSpPr>
        <p:spPr>
          <a:xfrm rot="16200000">
            <a:off x="8523027" y="1252722"/>
            <a:ext cx="323848" cy="2927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46" name="Стрелка вниз 18">
            <a:extLst>
              <a:ext uri="{FF2B5EF4-FFF2-40B4-BE49-F238E27FC236}">
                <a16:creationId xmlns:a16="http://schemas.microsoft.com/office/drawing/2014/main" id="{40720F25-80AE-4CB8-96B7-84CC8F95F90F}"/>
              </a:ext>
            </a:extLst>
          </p:cNvPr>
          <p:cNvSpPr/>
          <p:nvPr/>
        </p:nvSpPr>
        <p:spPr>
          <a:xfrm rot="16200000">
            <a:off x="2740836" y="3834348"/>
            <a:ext cx="323848" cy="2927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47" name="Стрелка вниз 18">
            <a:extLst>
              <a:ext uri="{FF2B5EF4-FFF2-40B4-BE49-F238E27FC236}">
                <a16:creationId xmlns:a16="http://schemas.microsoft.com/office/drawing/2014/main" id="{FC036413-C712-4B62-BCAD-40DA2ACDC1A7}"/>
              </a:ext>
            </a:extLst>
          </p:cNvPr>
          <p:cNvSpPr/>
          <p:nvPr/>
        </p:nvSpPr>
        <p:spPr>
          <a:xfrm rot="16200000">
            <a:off x="5673618" y="3834348"/>
            <a:ext cx="323848" cy="2927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48" name="Стрелка вниз 18">
            <a:extLst>
              <a:ext uri="{FF2B5EF4-FFF2-40B4-BE49-F238E27FC236}">
                <a16:creationId xmlns:a16="http://schemas.microsoft.com/office/drawing/2014/main" id="{62BA5999-882C-43E0-9E2E-E2C4E57CCAE6}"/>
              </a:ext>
            </a:extLst>
          </p:cNvPr>
          <p:cNvSpPr/>
          <p:nvPr/>
        </p:nvSpPr>
        <p:spPr>
          <a:xfrm rot="16200000">
            <a:off x="8590610" y="3769420"/>
            <a:ext cx="323848" cy="2927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49" name="Стрелка вниз 18">
            <a:extLst>
              <a:ext uri="{FF2B5EF4-FFF2-40B4-BE49-F238E27FC236}">
                <a16:creationId xmlns:a16="http://schemas.microsoft.com/office/drawing/2014/main" id="{C8119F82-458E-4AF4-BB04-560E2D91BFBF}"/>
              </a:ext>
            </a:extLst>
          </p:cNvPr>
          <p:cNvSpPr/>
          <p:nvPr/>
        </p:nvSpPr>
        <p:spPr>
          <a:xfrm rot="16200000">
            <a:off x="5402348" y="5908348"/>
            <a:ext cx="323848" cy="2927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372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5853" y="2597728"/>
            <a:ext cx="3139205" cy="22225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124" y="10047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75000"/>
                  </a:schemeClr>
                </a:solidFill>
              </a:rPr>
              <a:t>Классификация профессий по предмету труда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(по Е.А. Климову)</a:t>
            </a: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</a:rPr>
              <a:t>: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380375" y="3237557"/>
            <a:ext cx="231036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Человек – знаковая система</a:t>
            </a:r>
          </a:p>
          <a:p>
            <a:pPr algn="ctr"/>
            <a:r>
              <a:rPr lang="ru-RU" dirty="0">
                <a:solidFill>
                  <a:srgbClr val="00B050"/>
                </a:solidFill>
                <a:latin typeface="Comic Sans MS" panose="030F0702030302020204" pitchFamily="66" charset="0"/>
              </a:rPr>
              <a:t>программист, администратор, веб-дизайнер, бухгалтер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1342897"/>
            <a:ext cx="3600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Человек – человек </a:t>
            </a:r>
            <a:r>
              <a:rPr lang="ru-RU" dirty="0">
                <a:solidFill>
                  <a:srgbClr val="C00000"/>
                </a:solidFill>
                <a:latin typeface="Comic Sans MS" panose="030F0702030302020204" pitchFamily="66" charset="0"/>
              </a:rPr>
              <a:t>учитель, врач, экскурсовод, продавец</a:t>
            </a:r>
            <a:r>
              <a:rPr lang="ru-RU" dirty="0">
                <a:latin typeface="Comic Sans MS" panose="030F0702030302020204" pitchFamily="66" charset="0"/>
              </a:rPr>
              <a:t>	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18419" y="2869428"/>
            <a:ext cx="264317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Человек - техника</a:t>
            </a:r>
            <a:r>
              <a:rPr lang="ru-RU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ru-RU" dirty="0">
                <a:solidFill>
                  <a:srgbClr val="0070C0"/>
                </a:solidFill>
                <a:latin typeface="Comic Sans MS" panose="030F0702030302020204" pitchFamily="66" charset="0"/>
              </a:rPr>
              <a:t>архитектор, проектировщик, строитель, автомобильный техник, электрик, инженер-механик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470802" y="5538452"/>
            <a:ext cx="500404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Человек - природа</a:t>
            </a:r>
            <a:r>
              <a:rPr lang="ru-RU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Геолог, биолог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79082DC-71EA-453E-AE30-C875E18299FC}"/>
              </a:ext>
            </a:extLst>
          </p:cNvPr>
          <p:cNvSpPr/>
          <p:nvPr/>
        </p:nvSpPr>
        <p:spPr>
          <a:xfrm>
            <a:off x="4867589" y="1127453"/>
            <a:ext cx="424847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Человек – художественный образ </a:t>
            </a:r>
            <a:r>
              <a:rPr lang="ru-RU" dirty="0">
                <a:solidFill>
                  <a:srgbClr val="00B0F0"/>
                </a:solidFill>
                <a:latin typeface="Comic Sans MS" panose="030F0702030302020204" pitchFamily="66" charset="0"/>
              </a:rPr>
              <a:t>художник, артист, дизайнер, музыкант</a:t>
            </a:r>
            <a:r>
              <a:rPr lang="ru-RU" dirty="0">
                <a:latin typeface="Comic Sans MS" panose="030F0702030302020204" pitchFamily="66" charset="0"/>
              </a:rPr>
              <a:t>	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2420888"/>
            <a:ext cx="3254598" cy="23042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124" y="10047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75000"/>
                  </a:schemeClr>
                </a:solidFill>
              </a:rPr>
              <a:t>Участники программы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19433" y="4941168"/>
            <a:ext cx="52811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Наставники</a:t>
            </a:r>
          </a:p>
          <a:p>
            <a:r>
              <a:rPr lang="ru-RU" dirty="0">
                <a:solidFill>
                  <a:srgbClr val="00B050"/>
                </a:solidFill>
                <a:latin typeface="Comic Sans MS" panose="030F0702030302020204" pitchFamily="66" charset="0"/>
              </a:rPr>
              <a:t>(- Преподаватели ВУЗов;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00B050"/>
                </a:solidFill>
                <a:latin typeface="Comic Sans MS" panose="030F0702030302020204" pitchFamily="66" charset="0"/>
              </a:rPr>
              <a:t>отцы-профессионалы (СОШ);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00B050"/>
                </a:solidFill>
                <a:latin typeface="Comic Sans MS" panose="030F0702030302020204" pitchFamily="66" charset="0"/>
              </a:rPr>
              <a:t>специалисты коммерческих предприятий;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00B050"/>
                </a:solidFill>
                <a:latin typeface="Comic Sans MS" panose="030F0702030302020204" pitchFamily="66" charset="0"/>
              </a:rPr>
              <a:t>специалисты партнерских организаций).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7821" y="1044769"/>
            <a:ext cx="307173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Куратор</a:t>
            </a:r>
          </a:p>
          <a:p>
            <a:pPr algn="ctr"/>
            <a:r>
              <a:rPr lang="ru-RU" dirty="0">
                <a:solidFill>
                  <a:srgbClr val="C00000"/>
                </a:solidFill>
                <a:latin typeface="Comic Sans MS" panose="030F0702030302020204" pitchFamily="66" charset="0"/>
              </a:rPr>
              <a:t>(родители, психолог</a:t>
            </a:r>
          </a:p>
          <a:p>
            <a:pPr algn="ctr"/>
            <a:r>
              <a:rPr lang="ru-RU" dirty="0">
                <a:solidFill>
                  <a:srgbClr val="C00000"/>
                </a:solidFill>
                <a:latin typeface="Comic Sans MS" panose="030F0702030302020204" pitchFamily="66" charset="0"/>
              </a:rPr>
              <a:t>классный руководитель)</a:t>
            </a:r>
          </a:p>
          <a:p>
            <a:r>
              <a:rPr lang="ru-RU" dirty="0">
                <a:solidFill>
                  <a:srgbClr val="C00000"/>
                </a:solidFill>
                <a:latin typeface="Comic Sans MS" panose="030F0702030302020204" pitchFamily="66" charset="0"/>
              </a:rPr>
              <a:t>Определяет индивидуальную работу наставника и наставляемого </a:t>
            </a:r>
            <a:r>
              <a:rPr lang="ru-RU" dirty="0">
                <a:latin typeface="Comic Sans MS" panose="030F0702030302020204" pitchFamily="66" charset="0"/>
              </a:rPr>
              <a:t>	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181531" y="1038255"/>
            <a:ext cx="381642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Наставляемый</a:t>
            </a:r>
            <a:r>
              <a:rPr lang="ru-RU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  <a:p>
            <a:pPr algn="r"/>
            <a:r>
              <a:rPr lang="ru-RU" dirty="0">
                <a:solidFill>
                  <a:srgbClr val="0070C0"/>
                </a:solidFill>
                <a:latin typeface="Comic Sans MS" panose="030F0702030302020204" pitchFamily="66" charset="0"/>
              </a:rPr>
              <a:t>(мотивированные на профориентацию, одаренные или </a:t>
            </a:r>
          </a:p>
          <a:p>
            <a:pPr algn="r"/>
            <a:r>
              <a:rPr lang="ru-RU" dirty="0">
                <a:solidFill>
                  <a:srgbClr val="0070C0"/>
                </a:solidFill>
                <a:latin typeface="Comic Sans MS" panose="030F0702030302020204" pitchFamily="66" charset="0"/>
              </a:rPr>
              <a:t>упертые товарищи)</a:t>
            </a:r>
          </a:p>
        </p:txBody>
      </p:sp>
      <p:sp>
        <p:nvSpPr>
          <p:cNvPr id="4" name="Двойная стрелка влево/вправо 3"/>
          <p:cNvSpPr/>
          <p:nvPr/>
        </p:nvSpPr>
        <p:spPr>
          <a:xfrm rot="2904746">
            <a:off x="707266" y="3977025"/>
            <a:ext cx="2448272" cy="720080"/>
          </a:xfrm>
          <a:prstGeom prst="left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Двойная стрелка влево/вправо 9"/>
          <p:cNvSpPr/>
          <p:nvPr/>
        </p:nvSpPr>
        <p:spPr>
          <a:xfrm>
            <a:off x="3131840" y="1133783"/>
            <a:ext cx="2448272" cy="720080"/>
          </a:xfrm>
          <a:prstGeom prst="left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Двойная стрелка влево/вправо 11"/>
          <p:cNvSpPr/>
          <p:nvPr/>
        </p:nvSpPr>
        <p:spPr>
          <a:xfrm rot="18695254" flipH="1">
            <a:off x="5989254" y="3965096"/>
            <a:ext cx="2448272" cy="720080"/>
          </a:xfrm>
          <a:prstGeom prst="left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334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xn---53-5cd3cgu2f.xn--p1ai/wp-content/uploads/2017/09/img8-768x576.jpg">
            <a:extLst>
              <a:ext uri="{FF2B5EF4-FFF2-40B4-BE49-F238E27FC236}">
                <a16:creationId xmlns:a16="http://schemas.microsoft.com/office/drawing/2014/main" id="{E272426F-BC36-48E6-9982-D30D6E573A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" t="5583" r="3735"/>
          <a:stretch/>
        </p:blipFill>
        <p:spPr bwMode="auto">
          <a:xfrm>
            <a:off x="1403648" y="116632"/>
            <a:ext cx="6768752" cy="518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278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14612" y="3000372"/>
            <a:ext cx="3139205" cy="22225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124" y="10047"/>
            <a:ext cx="8712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75000"/>
                  </a:schemeClr>
                </a:solidFill>
              </a:rPr>
              <a:t>Помощь </a:t>
            </a:r>
          </a:p>
          <a:p>
            <a:pPr algn="ctr"/>
            <a:r>
              <a:rPr lang="ru-RU" sz="3600" b="1" dirty="0">
                <a:solidFill>
                  <a:schemeClr val="accent6">
                    <a:lumMod val="75000"/>
                  </a:schemeClr>
                </a:solidFill>
              </a:rPr>
              <a:t>в профессиональном самоопределении</a:t>
            </a:r>
          </a:p>
          <a:p>
            <a:pPr algn="ctr"/>
            <a:r>
              <a:rPr lang="ru-RU" sz="3600" b="1" dirty="0">
                <a:solidFill>
                  <a:schemeClr val="accent6">
                    <a:lumMod val="75000"/>
                  </a:schemeClr>
                </a:solidFill>
              </a:rPr>
              <a:t>Нам окажут: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796136" y="4581128"/>
            <a:ext cx="30060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ВУЗы</a:t>
            </a:r>
          </a:p>
          <a:p>
            <a:pPr algn="ctr"/>
            <a:r>
              <a:rPr lang="ru-RU" dirty="0">
                <a:solidFill>
                  <a:srgbClr val="00B050"/>
                </a:solidFill>
                <a:latin typeface="Comic Sans MS" panose="030F0702030302020204" pitchFamily="66" charset="0"/>
              </a:rPr>
              <a:t>Информирование об учебных программах, спросе на рынке на выпускников.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2000240"/>
            <a:ext cx="263009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Психолог</a:t>
            </a:r>
          </a:p>
          <a:p>
            <a:r>
              <a:rPr lang="ru-RU" dirty="0">
                <a:solidFill>
                  <a:srgbClr val="C00000"/>
                </a:solidFill>
                <a:latin typeface="Comic Sans MS" panose="030F0702030302020204" pitchFamily="66" charset="0"/>
              </a:rPr>
              <a:t>Индивидуальная работа с подростками по вопросам профессиональной психодиагностики с выдачей рекомендаций</a:t>
            </a:r>
            <a:r>
              <a:rPr lang="ru-RU" dirty="0">
                <a:latin typeface="Comic Sans MS" panose="030F0702030302020204" pitchFamily="66" charset="0"/>
              </a:rPr>
              <a:t>	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072198" y="2143116"/>
            <a:ext cx="2643174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Работодатели</a:t>
            </a:r>
            <a:r>
              <a:rPr lang="ru-RU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ru-RU" dirty="0">
                <a:solidFill>
                  <a:srgbClr val="0070C0"/>
                </a:solidFill>
                <a:latin typeface="Comic Sans MS" panose="030F0702030302020204" pitchFamily="66" charset="0"/>
              </a:rPr>
              <a:t>Информирование о развитии рынка, требуемых вакансиях, перспективах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57808" y="5085184"/>
            <a:ext cx="50040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Родители</a:t>
            </a:r>
            <a:r>
              <a:rPr lang="ru-RU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Планирование профессиональных и жизненных перспектив подростка в школе и дома, как он может развить свои сильные стороны и снизить влияние слабых сторон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64553b36d98a1a9771b60ed7fd6ae5ca013c54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1577</Words>
  <Application>Microsoft Office PowerPoint</Application>
  <PresentationFormat>Экран (4:3)</PresentationFormat>
  <Paragraphs>254</Paragraphs>
  <Slides>39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4" baseType="lpstr">
      <vt:lpstr>Arial</vt:lpstr>
      <vt:lpstr>Calibri</vt:lpstr>
      <vt:lpstr>Century Gothic</vt:lpstr>
      <vt:lpstr>Comic Sans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 Никифоров</dc:creator>
  <cp:lastModifiedBy>Алексей Никифоров</cp:lastModifiedBy>
  <cp:revision>5</cp:revision>
  <dcterms:created xsi:type="dcterms:W3CDTF">2020-08-26T05:34:04Z</dcterms:created>
  <dcterms:modified xsi:type="dcterms:W3CDTF">2020-11-07T07:38:52Z</dcterms:modified>
</cp:coreProperties>
</file>