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sldIdLst>
    <p:sldId id="256" r:id="rId2"/>
    <p:sldId id="260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CC66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84" y="-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rello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hilanthropy.ru/cases/2019/10/29/82020/" TargetMode="External"/><Relationship Id="rId2" Type="http://schemas.openxmlformats.org/officeDocument/2006/relationships/hyperlink" Target="https://cptgrant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2448921"/>
            <a:ext cx="7677912" cy="1960665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R="5080" indent="26988" algn="ctr">
              <a:lnSpc>
                <a:spcPts val="6780"/>
              </a:lnSpc>
              <a:spcBef>
                <a:spcPts val="1480"/>
              </a:spcBef>
            </a:pPr>
            <a:r>
              <a:rPr lang="ru-RU" sz="7200" spc="-95" dirty="0" smtClean="0"/>
              <a:t>Памятка</a:t>
            </a:r>
            <a:r>
              <a:rPr sz="7200" spc="-295" dirty="0" smtClean="0"/>
              <a:t> </a:t>
            </a:r>
            <a:r>
              <a:rPr lang="ru-RU" sz="7200" spc="-295" dirty="0" smtClean="0"/>
              <a:t/>
            </a:r>
            <a:br>
              <a:rPr lang="ru-RU" sz="7200" spc="-295" dirty="0" smtClean="0"/>
            </a:br>
            <a:r>
              <a:rPr sz="7200" spc="-65" dirty="0" err="1" smtClean="0"/>
              <a:t>для</a:t>
            </a:r>
            <a:r>
              <a:rPr sz="7200" spc="-65" dirty="0" smtClean="0"/>
              <a:t> </a:t>
            </a:r>
            <a:r>
              <a:rPr sz="7200" spc="-95" dirty="0" smtClean="0"/>
              <a:t>грантрайтера</a:t>
            </a:r>
            <a:endParaRPr sz="7200" spc="-95" dirty="0"/>
          </a:p>
        </p:txBody>
      </p:sp>
      <p:sp>
        <p:nvSpPr>
          <p:cNvPr id="4" name="object 4"/>
          <p:cNvSpPr/>
          <p:nvPr/>
        </p:nvSpPr>
        <p:spPr>
          <a:xfrm>
            <a:off x="1447800" y="1411224"/>
            <a:ext cx="9296400" cy="4036060"/>
          </a:xfrm>
          <a:custGeom>
            <a:avLst/>
            <a:gdLst/>
            <a:ahLst/>
            <a:cxnLst/>
            <a:rect l="l" t="t" r="r" b="b"/>
            <a:pathLst>
              <a:path w="9296400" h="4036060">
                <a:moveTo>
                  <a:pt x="0" y="4035552"/>
                </a:moveTo>
                <a:lnTo>
                  <a:pt x="9296400" y="4035552"/>
                </a:lnTo>
                <a:lnTo>
                  <a:pt x="9296400" y="0"/>
                </a:lnTo>
                <a:lnTo>
                  <a:pt x="0" y="0"/>
                </a:lnTo>
                <a:lnTo>
                  <a:pt x="0" y="403555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4419600" cy="29412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762000"/>
            <a:ext cx="783653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800" b="1" spc="-80" dirty="0">
                <a:solidFill>
                  <a:srgbClr val="C00000"/>
                </a:solidFill>
              </a:rPr>
              <a:t>Этапы </a:t>
            </a:r>
            <a:r>
              <a:rPr sz="4800" b="1" spc="-95" dirty="0">
                <a:solidFill>
                  <a:srgbClr val="C00000"/>
                </a:solidFill>
              </a:rPr>
              <a:t>подготовки</a:t>
            </a:r>
            <a:r>
              <a:rPr sz="4800" b="1" spc="-360" dirty="0">
                <a:solidFill>
                  <a:srgbClr val="C00000"/>
                </a:solidFill>
              </a:rPr>
              <a:t> </a:t>
            </a:r>
            <a:r>
              <a:rPr sz="4800" b="1" spc="-90" dirty="0">
                <a:solidFill>
                  <a:srgbClr val="C00000"/>
                </a:solidFill>
              </a:rPr>
              <a:t>заявки</a:t>
            </a:r>
            <a:endParaRPr sz="4800" b="1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201" y="2133601"/>
            <a:ext cx="9197468" cy="3290644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rgbClr val="252525"/>
              </a:buClr>
              <a:buAutoNum type="arabicPeriod"/>
              <a:tabLst>
                <a:tab pos="93663" algn="l"/>
              </a:tabLst>
            </a:pPr>
            <a:r>
              <a:rPr sz="2800" b="1" spc="-10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Оценка 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заявки </a:t>
            </a:r>
            <a:r>
              <a:rPr sz="2800" b="1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и</a:t>
            </a:r>
            <a:r>
              <a:rPr sz="2800" b="1" spc="10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времени</a:t>
            </a:r>
            <a:endParaRPr sz="2800" b="1" dirty="0">
              <a:solidFill>
                <a:schemeClr val="tx2">
                  <a:lumMod val="75000"/>
                </a:schemeClr>
              </a:solidFill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/>
              <a:tabLst>
                <a:tab pos="93663" algn="l"/>
              </a:tabLst>
            </a:pP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Сопровождающие документы: письма, </a:t>
            </a:r>
            <a:r>
              <a:rPr sz="2800" b="1" spc="-5" dirty="0" err="1" smtClean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справки</a:t>
            </a:r>
            <a:r>
              <a:rPr lang="ru-RU" sz="2800" b="1" spc="-5" dirty="0" smtClean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: </a:t>
            </a:r>
          </a:p>
          <a:p>
            <a:pPr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tabLst>
                <a:tab pos="93663" algn="l"/>
              </a:tabLst>
            </a:pPr>
            <a:r>
              <a:rPr sz="2800" b="1" spc="-5" dirty="0" err="1" smtClean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оцениваем</a:t>
            </a:r>
            <a:r>
              <a:rPr sz="2800" b="1" spc="-5" dirty="0" smtClean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сколько времени </a:t>
            </a:r>
            <a:r>
              <a:rPr sz="2800" b="1" dirty="0" err="1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их</a:t>
            </a:r>
            <a:r>
              <a:rPr sz="2800" b="1" spc="100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 </a:t>
            </a:r>
            <a:r>
              <a:rPr sz="2800" b="1" spc="-10" dirty="0" err="1" smtClean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нужно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 </a:t>
            </a:r>
            <a:r>
              <a:rPr sz="2800" b="1" spc="-5" dirty="0" err="1" smtClean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получать</a:t>
            </a:r>
            <a:endParaRPr sz="2800" b="1" dirty="0">
              <a:solidFill>
                <a:schemeClr val="tx2">
                  <a:lumMod val="75000"/>
                </a:schemeClr>
              </a:solidFill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 startAt="3"/>
              <a:tabLst>
                <a:tab pos="93663" algn="l"/>
              </a:tabLst>
            </a:pP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Концепция</a:t>
            </a:r>
            <a:r>
              <a:rPr sz="2800" b="1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заявки</a:t>
            </a:r>
            <a:endParaRPr sz="2800" b="1" dirty="0">
              <a:solidFill>
                <a:schemeClr val="tx2">
                  <a:lumMod val="75000"/>
                </a:schemeClr>
              </a:solidFill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 startAt="3"/>
              <a:tabLst>
                <a:tab pos="93663" algn="l"/>
              </a:tabLst>
            </a:pP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Бюджет</a:t>
            </a:r>
            <a:r>
              <a:rPr sz="2800" b="1" spc="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проекта</a:t>
            </a:r>
            <a:endParaRPr sz="2800" b="1" dirty="0">
              <a:solidFill>
                <a:schemeClr val="tx2">
                  <a:lumMod val="75000"/>
                </a:schemeClr>
              </a:solidFill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 startAt="3"/>
              <a:tabLst>
                <a:tab pos="93663" algn="l"/>
              </a:tabLst>
            </a:pPr>
            <a:r>
              <a:rPr sz="2800" b="1" spc="-10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Описательная</a:t>
            </a:r>
            <a:r>
              <a:rPr sz="2800" b="1" spc="10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часть</a:t>
            </a:r>
            <a:endParaRPr sz="2800" b="1" dirty="0">
              <a:solidFill>
                <a:schemeClr val="tx2">
                  <a:lumMod val="75000"/>
                </a:schemeClr>
              </a:solidFill>
              <a:latin typeface="Garamond"/>
              <a:cs typeface="Garamond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4038600"/>
            <a:ext cx="262890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4210" y="533400"/>
            <a:ext cx="8310244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400" b="1" spc="-90" dirty="0">
                <a:solidFill>
                  <a:srgbClr val="C00000"/>
                </a:solidFill>
              </a:rPr>
              <a:t>Обращаем</a:t>
            </a:r>
            <a:r>
              <a:rPr sz="5400" b="1" spc="-275" dirty="0">
                <a:solidFill>
                  <a:srgbClr val="C00000"/>
                </a:solidFill>
              </a:rPr>
              <a:t> </a:t>
            </a:r>
            <a:r>
              <a:rPr sz="5400" b="1" spc="-90" dirty="0">
                <a:solidFill>
                  <a:srgbClr val="C00000"/>
                </a:solidFill>
              </a:rPr>
              <a:t>внимание</a:t>
            </a:r>
            <a:endParaRPr sz="5400" b="1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2368747"/>
            <a:ext cx="8470265" cy="3059812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indent="12700">
              <a:lnSpc>
                <a:spcPct val="100000"/>
              </a:lnSpc>
              <a:spcBef>
                <a:spcPts val="1000"/>
              </a:spcBef>
              <a:buClr>
                <a:srgbClr val="252525"/>
              </a:buClr>
              <a:buAutoNum type="arabicPeriod"/>
            </a:pP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Сроки </a:t>
            </a:r>
            <a:r>
              <a:rPr sz="2800" b="1" spc="-10" dirty="0">
                <a:solidFill>
                  <a:srgbClr val="002060"/>
                </a:solidFill>
                <a:latin typeface="Garamond"/>
                <a:cs typeface="Garamond"/>
              </a:rPr>
              <a:t>реализации</a:t>
            </a:r>
            <a:r>
              <a:rPr sz="2800" b="1" spc="-40" dirty="0">
                <a:solidFill>
                  <a:srgbClr val="002060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проекта</a:t>
            </a:r>
            <a:endParaRPr sz="2800" b="1" dirty="0">
              <a:solidFill>
                <a:srgbClr val="002060"/>
              </a:solidFill>
              <a:latin typeface="Garamond"/>
              <a:cs typeface="Garamond"/>
            </a:endParaRPr>
          </a:p>
          <a:p>
            <a:pPr indent="12700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/>
            </a:pP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Время </a:t>
            </a:r>
            <a:r>
              <a:rPr sz="2800" b="1" dirty="0">
                <a:solidFill>
                  <a:srgbClr val="002060"/>
                </a:solidFill>
                <a:latin typeface="Garamond"/>
                <a:cs typeface="Garamond"/>
              </a:rPr>
              <a:t>на </a:t>
            </a: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подачу</a:t>
            </a:r>
            <a:r>
              <a:rPr sz="2800" b="1" spc="10" dirty="0">
                <a:solidFill>
                  <a:srgbClr val="002060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отчета</a:t>
            </a:r>
            <a:endParaRPr sz="2800" b="1" dirty="0">
              <a:solidFill>
                <a:srgbClr val="002060"/>
              </a:solidFill>
              <a:latin typeface="Garamond"/>
              <a:cs typeface="Garamond"/>
            </a:endParaRPr>
          </a:p>
          <a:p>
            <a:pPr indent="12700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/>
            </a:pPr>
            <a:r>
              <a:rPr sz="2800" b="1" dirty="0">
                <a:solidFill>
                  <a:srgbClr val="002060"/>
                </a:solidFill>
                <a:latin typeface="Garamond"/>
                <a:cs typeface="Garamond"/>
              </a:rPr>
              <a:t>Как </a:t>
            </a: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подается заявка </a:t>
            </a:r>
            <a:r>
              <a:rPr sz="2800" b="1" dirty="0">
                <a:solidFill>
                  <a:srgbClr val="002060"/>
                </a:solidFill>
                <a:latin typeface="Garamond"/>
                <a:cs typeface="Garamond"/>
              </a:rPr>
              <a:t>и </a:t>
            </a: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отчет (электронно, </a:t>
            </a:r>
            <a:r>
              <a:rPr sz="2800" b="1" dirty="0">
                <a:solidFill>
                  <a:srgbClr val="002060"/>
                </a:solidFill>
                <a:latin typeface="Garamond"/>
                <a:cs typeface="Garamond"/>
              </a:rPr>
              <a:t>по </a:t>
            </a: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почте,</a:t>
            </a:r>
            <a:r>
              <a:rPr sz="2800" b="1" spc="-35" dirty="0">
                <a:solidFill>
                  <a:srgbClr val="002060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лично)</a:t>
            </a:r>
            <a:endParaRPr sz="2800" b="1" dirty="0">
              <a:solidFill>
                <a:srgbClr val="002060"/>
              </a:solidFill>
              <a:latin typeface="Garamond"/>
              <a:cs typeface="Garamond"/>
            </a:endParaRPr>
          </a:p>
          <a:p>
            <a:pPr indent="12700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/>
            </a:pP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Какие </a:t>
            </a:r>
            <a:r>
              <a:rPr sz="2800" b="1" dirty="0">
                <a:solidFill>
                  <a:srgbClr val="002060"/>
                </a:solidFill>
                <a:latin typeface="Garamond"/>
                <a:cs typeface="Garamond"/>
              </a:rPr>
              <a:t>еще проекты и </a:t>
            </a: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отчеты будут </a:t>
            </a:r>
            <a:r>
              <a:rPr sz="2800" b="1" dirty="0">
                <a:solidFill>
                  <a:srgbClr val="002060"/>
                </a:solidFill>
                <a:latin typeface="Garamond"/>
                <a:cs typeface="Garamond"/>
              </a:rPr>
              <a:t>у нас в тот </a:t>
            </a: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же промежуток</a:t>
            </a:r>
            <a:r>
              <a:rPr sz="2800" b="1" spc="-135" dirty="0">
                <a:solidFill>
                  <a:srgbClr val="002060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Garamond"/>
                <a:cs typeface="Garamond"/>
              </a:rPr>
              <a:t>времени</a:t>
            </a:r>
            <a:endParaRPr sz="2800" b="1" dirty="0">
              <a:solidFill>
                <a:srgbClr val="002060"/>
              </a:solidFill>
              <a:latin typeface="Garamond"/>
              <a:cs typeface="Garamond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1371600"/>
            <a:ext cx="2438398" cy="19942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81000" y="2819400"/>
            <a:ext cx="11338560" cy="2423920"/>
          </a:xfrm>
          <a:prstGeom prst="rect">
            <a:avLst/>
          </a:prstGeom>
        </p:spPr>
        <p:txBody>
          <a:bodyPr vert="horz" wrap="square" lIns="0" tIns="237922" rIns="0" bIns="0" rtlCol="0">
            <a:spAutoFit/>
          </a:bodyPr>
          <a:lstStyle/>
          <a:p>
            <a:pPr marL="16510" marR="5080" algn="ctr">
              <a:lnSpc>
                <a:spcPct val="100000"/>
              </a:lnSpc>
              <a:spcBef>
                <a:spcPts val="105"/>
              </a:spcBef>
            </a:pPr>
            <a:r>
              <a:rPr sz="3200" u="none" spc="-5" dirty="0">
                <a:solidFill>
                  <a:srgbClr val="0D0D0D"/>
                </a:solidFill>
              </a:rPr>
              <a:t>Для </a:t>
            </a:r>
            <a:r>
              <a:rPr sz="3200" u="none" dirty="0">
                <a:solidFill>
                  <a:srgbClr val="0D0D0D"/>
                </a:solidFill>
              </a:rPr>
              <a:t>постановки </a:t>
            </a:r>
            <a:r>
              <a:rPr sz="3200" u="none" spc="-5" dirty="0">
                <a:solidFill>
                  <a:srgbClr val="0D0D0D"/>
                </a:solidFill>
              </a:rPr>
              <a:t>задач </a:t>
            </a:r>
            <a:r>
              <a:rPr sz="3200" u="none" dirty="0">
                <a:solidFill>
                  <a:srgbClr val="0D0D0D"/>
                </a:solidFill>
              </a:rPr>
              <a:t>на команду с </a:t>
            </a:r>
            <a:r>
              <a:rPr sz="3200" u="none" spc="-5" dirty="0">
                <a:solidFill>
                  <a:srgbClr val="0D0D0D"/>
                </a:solidFill>
              </a:rPr>
              <a:t>отслеживанием  </a:t>
            </a:r>
            <a:r>
              <a:rPr sz="3200" u="none" dirty="0">
                <a:solidFill>
                  <a:srgbClr val="0D0D0D"/>
                </a:solidFill>
              </a:rPr>
              <a:t>срока их выполнения удобно</a:t>
            </a:r>
            <a:r>
              <a:rPr sz="3200" u="none" spc="20" dirty="0">
                <a:solidFill>
                  <a:srgbClr val="0D0D0D"/>
                </a:solidFill>
              </a:rPr>
              <a:t> </a:t>
            </a:r>
            <a:r>
              <a:rPr sz="3200" u="none" dirty="0">
                <a:solidFill>
                  <a:srgbClr val="0D0D0D"/>
                </a:solidFill>
              </a:rPr>
              <a:t>использовать,</a:t>
            </a:r>
            <a:endParaRPr sz="3200" dirty="0"/>
          </a:p>
          <a:p>
            <a:pPr marL="8255" algn="ctr">
              <a:lnSpc>
                <a:spcPct val="100000"/>
              </a:lnSpc>
            </a:pPr>
            <a:r>
              <a:rPr sz="3200" u="none" dirty="0">
                <a:solidFill>
                  <a:srgbClr val="0D0D0D"/>
                </a:solidFill>
              </a:rPr>
              <a:t>например, трелло</a:t>
            </a:r>
            <a:endParaRPr sz="3200" dirty="0"/>
          </a:p>
          <a:p>
            <a:pPr marL="5080" algn="ctr">
              <a:lnSpc>
                <a:spcPct val="100000"/>
              </a:lnSpc>
              <a:spcBef>
                <a:spcPts val="900"/>
              </a:spcBef>
            </a:pPr>
            <a:r>
              <a:rPr sz="3200" spc="-15" dirty="0">
                <a:hlinkClick r:id="rId2"/>
              </a:rPr>
              <a:t>https://trello.com/</a:t>
            </a:r>
            <a:endParaRPr sz="320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7084695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400" b="1" spc="-90" dirty="0">
                <a:solidFill>
                  <a:srgbClr val="C00000"/>
                </a:solidFill>
              </a:rPr>
              <a:t>Удобные</a:t>
            </a:r>
            <a:r>
              <a:rPr sz="5400" b="1" spc="-225" dirty="0">
                <a:solidFill>
                  <a:srgbClr val="C00000"/>
                </a:solidFill>
              </a:rPr>
              <a:t> </a:t>
            </a:r>
            <a:r>
              <a:rPr sz="5400" b="1" spc="-95" dirty="0">
                <a:solidFill>
                  <a:srgbClr val="C00000"/>
                </a:solidFill>
              </a:rPr>
              <a:t>инструменты</a:t>
            </a:r>
            <a:endParaRPr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4785" y="914400"/>
            <a:ext cx="6247131" cy="1889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100" spc="-85" dirty="0">
                <a:solidFill>
                  <a:srgbClr val="C00000"/>
                </a:solidFill>
              </a:rPr>
              <a:t>Работа </a:t>
            </a:r>
            <a:r>
              <a:rPr sz="6100" spc="-70" dirty="0">
                <a:solidFill>
                  <a:srgbClr val="C00000"/>
                </a:solidFill>
              </a:rPr>
              <a:t>над</a:t>
            </a:r>
            <a:r>
              <a:rPr sz="6100" spc="-405" dirty="0">
                <a:solidFill>
                  <a:srgbClr val="C00000"/>
                </a:solidFill>
              </a:rPr>
              <a:t> </a:t>
            </a:r>
            <a:r>
              <a:rPr sz="6100" spc="-90" dirty="0">
                <a:solidFill>
                  <a:srgbClr val="C00000"/>
                </a:solidFill>
              </a:rPr>
              <a:t>заявками</a:t>
            </a:r>
            <a:endParaRPr sz="6100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8444" y="3095628"/>
            <a:ext cx="8679815" cy="197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Рассчитываем 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время </a:t>
            </a: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так, 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чтобы </a:t>
            </a:r>
            <a:r>
              <a:rPr sz="2400" dirty="0">
                <a:solidFill>
                  <a:srgbClr val="C00000"/>
                </a:solidFill>
                <a:latin typeface="Garamond"/>
                <a:cs typeface="Garamond"/>
              </a:rPr>
              <a:t>не </a:t>
            </a:r>
            <a:r>
              <a:rPr sz="2400" spc="-5" dirty="0">
                <a:solidFill>
                  <a:srgbClr val="C00000"/>
                </a:solidFill>
                <a:latin typeface="Garamond"/>
                <a:cs typeface="Garamond"/>
              </a:rPr>
              <a:t>подавать </a:t>
            </a: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заявку </a:t>
            </a:r>
            <a:r>
              <a:rPr sz="2400" dirty="0">
                <a:solidFill>
                  <a:srgbClr val="C00000"/>
                </a:solidFill>
                <a:latin typeface="Garamond"/>
                <a:cs typeface="Garamond"/>
              </a:rPr>
              <a:t>в последний</a:t>
            </a:r>
            <a:r>
              <a:rPr sz="2400" spc="-4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C00000"/>
                </a:solidFill>
                <a:latin typeface="Garamond"/>
                <a:cs typeface="Garamond"/>
              </a:rPr>
              <a:t>день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.</a:t>
            </a:r>
            <a:endParaRPr sz="2400" dirty="0">
              <a:latin typeface="Garamond"/>
              <a:cs typeface="Garamond"/>
            </a:endParaRPr>
          </a:p>
          <a:p>
            <a:pPr marL="228600" marR="219075" algn="ctr">
              <a:lnSpc>
                <a:spcPct val="100000"/>
              </a:lnSpc>
            </a:pP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Чем раньше она подана, тем </a:t>
            </a:r>
            <a:r>
              <a:rPr sz="2400" spc="-5" dirty="0">
                <a:solidFill>
                  <a:srgbClr val="C00000"/>
                </a:solidFill>
                <a:latin typeface="Garamond"/>
                <a:cs typeface="Garamond"/>
              </a:rPr>
              <a:t>больше </a:t>
            </a:r>
            <a:r>
              <a:rPr sz="2400" dirty="0">
                <a:solidFill>
                  <a:srgbClr val="C00000"/>
                </a:solidFill>
                <a:latin typeface="Garamond"/>
                <a:cs typeface="Garamond"/>
              </a:rPr>
              <a:t>шансов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 что вы еще </a:t>
            </a: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сможете  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что-то </a:t>
            </a:r>
            <a:r>
              <a:rPr sz="2400" spc="-5" dirty="0">
                <a:solidFill>
                  <a:srgbClr val="C00000"/>
                </a:solidFill>
                <a:latin typeface="Garamond"/>
                <a:cs typeface="Garamond"/>
              </a:rPr>
              <a:t>поправить</a:t>
            </a: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и получить </a:t>
            </a: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обратную 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связь </a:t>
            </a: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от</a:t>
            </a:r>
            <a:r>
              <a:rPr sz="2400" spc="-35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грантодателя.</a:t>
            </a:r>
            <a:endParaRPr sz="2400" dirty="0">
              <a:latin typeface="Garamond"/>
              <a:cs typeface="Garamond"/>
            </a:endParaRPr>
          </a:p>
          <a:p>
            <a:pPr marL="59690" marR="50800" algn="ctr">
              <a:lnSpc>
                <a:spcPct val="100000"/>
              </a:lnSpc>
              <a:spcBef>
                <a:spcPts val="900"/>
              </a:spcBef>
            </a:pP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Чем позже подана заявка, тем 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меньше шансов что ее </a:t>
            </a: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оценят заранее  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и </a:t>
            </a: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дадут 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вам комментарии. И </a:t>
            </a:r>
            <a:r>
              <a:rPr sz="2400" spc="-5" dirty="0">
                <a:solidFill>
                  <a:srgbClr val="0D0D0D"/>
                </a:solidFill>
                <a:latin typeface="Garamond"/>
                <a:cs typeface="Garamond"/>
              </a:rPr>
              <a:t>больше 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шансов на</a:t>
            </a:r>
            <a:r>
              <a:rPr sz="2400" spc="-95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0D0D0D"/>
                </a:solidFill>
                <a:latin typeface="Garamond"/>
                <a:cs typeface="Garamond"/>
              </a:rPr>
              <a:t>сбой.</a:t>
            </a:r>
            <a:endParaRPr sz="24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9600" y="609600"/>
            <a:ext cx="3549016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0" b="1" spc="-110" dirty="0">
                <a:solidFill>
                  <a:srgbClr val="C00000"/>
                </a:solidFill>
              </a:rPr>
              <a:t>Б</a:t>
            </a:r>
            <a:r>
              <a:rPr sz="6000" b="1" spc="-100" dirty="0">
                <a:solidFill>
                  <a:srgbClr val="C00000"/>
                </a:solidFill>
              </a:rPr>
              <a:t>ю</a:t>
            </a:r>
            <a:r>
              <a:rPr sz="6000" b="1" spc="-105" dirty="0">
                <a:solidFill>
                  <a:srgbClr val="C00000"/>
                </a:solidFill>
              </a:rPr>
              <a:t>д</a:t>
            </a:r>
            <a:r>
              <a:rPr sz="6000" b="1" spc="-110" dirty="0">
                <a:solidFill>
                  <a:srgbClr val="C00000"/>
                </a:solidFill>
              </a:rPr>
              <a:t>ж</a:t>
            </a:r>
            <a:r>
              <a:rPr sz="6000" b="1" spc="-95" dirty="0">
                <a:solidFill>
                  <a:srgbClr val="C00000"/>
                </a:solidFill>
              </a:rPr>
              <a:t>е</a:t>
            </a:r>
            <a:r>
              <a:rPr sz="6000" b="1" spc="-5" dirty="0">
                <a:solidFill>
                  <a:srgbClr val="C00000"/>
                </a:solidFill>
              </a:rPr>
              <a:t>т</a:t>
            </a:r>
            <a:endParaRPr sz="6000" b="1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0239" y="2590802"/>
            <a:ext cx="9524999" cy="2828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252525"/>
              </a:buClr>
              <a:buAutoNum type="arabicPeriod"/>
              <a:tabLst>
                <a:tab pos="93663" algn="l"/>
                <a:tab pos="355600" algn="l"/>
              </a:tabLst>
            </a:pP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Заранее мониторим цены услуг, заложенных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в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бюджет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и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подыскиваем </a:t>
            </a:r>
            <a:r>
              <a:rPr sz="2400" b="1" spc="-5" dirty="0" err="1">
                <a:solidFill>
                  <a:srgbClr val="0D0D0D"/>
                </a:solidFill>
                <a:latin typeface="Garamond"/>
                <a:cs typeface="Garamond"/>
              </a:rPr>
              <a:t>исполнителей</a:t>
            </a:r>
            <a:r>
              <a:rPr sz="2400" b="1" spc="60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b="1" dirty="0" smtClean="0">
                <a:solidFill>
                  <a:srgbClr val="0D0D0D"/>
                </a:solidFill>
                <a:latin typeface="Garamond"/>
                <a:cs typeface="Garamond"/>
              </a:rPr>
              <a:t>и</a:t>
            </a:r>
            <a:r>
              <a:rPr lang="ru-RU" sz="2400" b="1" dirty="0">
                <a:latin typeface="Garamond"/>
                <a:cs typeface="Garamond"/>
              </a:rPr>
              <a:t> </a:t>
            </a:r>
            <a:r>
              <a:rPr sz="2400" b="1" spc="-5" dirty="0" err="1" smtClean="0">
                <a:solidFill>
                  <a:srgbClr val="0D0D0D"/>
                </a:solidFill>
                <a:latin typeface="Garamond"/>
                <a:cs typeface="Garamond"/>
              </a:rPr>
              <a:t>поставщиков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.</a:t>
            </a:r>
            <a:endParaRPr sz="2400" b="1" dirty="0">
              <a:latin typeface="Garamond"/>
              <a:cs typeface="Garamond"/>
            </a:endParaRPr>
          </a:p>
          <a:p>
            <a:pPr marL="355600" marR="93345" indent="-342900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Font typeface="Garamond"/>
              <a:buAutoNum type="arabicPeriod" startAt="2"/>
              <a:tabLst>
                <a:tab pos="93663" algn="l"/>
                <a:tab pos="355600" algn="l"/>
              </a:tabLst>
            </a:pPr>
            <a:r>
              <a:rPr sz="2400" b="1" dirty="0"/>
              <a:t>	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Закладываем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чуть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больше –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за время проверки заявки цены могут поменяться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и вы 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столкнетесь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с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нехваткой средств. Излишек можно будет перераспределить </a:t>
            </a:r>
            <a:r>
              <a:rPr sz="2400" b="1" dirty="0" err="1">
                <a:solidFill>
                  <a:srgbClr val="0D0D0D"/>
                </a:solidFill>
                <a:latin typeface="Garamond"/>
                <a:cs typeface="Garamond"/>
              </a:rPr>
              <a:t>на</a:t>
            </a:r>
            <a:r>
              <a:rPr sz="2400" b="1" spc="-25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b="1" spc="-5" dirty="0" err="1" smtClean="0">
                <a:solidFill>
                  <a:srgbClr val="0D0D0D"/>
                </a:solidFill>
                <a:latin typeface="Garamond"/>
                <a:cs typeface="Garamond"/>
              </a:rPr>
              <a:t>другую</a:t>
            </a:r>
            <a:r>
              <a:rPr lang="ru-RU" sz="2400" b="1" dirty="0">
                <a:latin typeface="Garamond"/>
                <a:cs typeface="Garamond"/>
              </a:rPr>
              <a:t> </a:t>
            </a:r>
            <a:r>
              <a:rPr sz="2400" b="1" spc="-5" dirty="0" err="1" smtClean="0">
                <a:solidFill>
                  <a:srgbClr val="0D0D0D"/>
                </a:solidFill>
                <a:latin typeface="Garamond"/>
                <a:cs typeface="Garamond"/>
              </a:rPr>
              <a:t>статью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.</a:t>
            </a:r>
            <a:endParaRPr sz="2400" b="1" dirty="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 startAt="3"/>
              <a:tabLst>
                <a:tab pos="93663" algn="l"/>
                <a:tab pos="355600" algn="l"/>
              </a:tabLst>
            </a:pP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Если проект реализуется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в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нескольких районах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или городах – </a:t>
            </a:r>
            <a:r>
              <a:rPr sz="2400" b="1" spc="-5" dirty="0" err="1">
                <a:solidFill>
                  <a:srgbClr val="0D0D0D"/>
                </a:solidFill>
                <a:latin typeface="Garamond"/>
                <a:cs typeface="Garamond"/>
              </a:rPr>
              <a:t>уточняйте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b="1" spc="-10" dirty="0" err="1" smtClean="0">
                <a:solidFill>
                  <a:srgbClr val="0D0D0D"/>
                </a:solidFill>
                <a:latin typeface="Garamond"/>
                <a:cs typeface="Garamond"/>
              </a:rPr>
              <a:t>актуальные</a:t>
            </a:r>
            <a:r>
              <a:rPr lang="ru-RU" sz="2400" b="1" dirty="0">
                <a:latin typeface="Garamond"/>
                <a:cs typeface="Garamond"/>
              </a:rPr>
              <a:t> </a:t>
            </a:r>
            <a:r>
              <a:rPr sz="2400" b="1" spc="-10" dirty="0" err="1" smtClean="0">
                <a:solidFill>
                  <a:srgbClr val="0D0D0D"/>
                </a:solidFill>
                <a:latin typeface="Garamond"/>
                <a:cs typeface="Garamond"/>
              </a:rPr>
              <a:t>расценки</a:t>
            </a:r>
            <a:r>
              <a:rPr sz="2400" b="1" spc="-10" dirty="0" smtClean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у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местных</a:t>
            </a:r>
            <a:r>
              <a:rPr sz="2400" b="1" spc="20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партнеров.</a:t>
            </a:r>
            <a:endParaRPr sz="2400" b="1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9337" y="1371600"/>
            <a:ext cx="5516880" cy="9509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100" spc="-70" dirty="0">
                <a:solidFill>
                  <a:srgbClr val="C00000"/>
                </a:solidFill>
              </a:rPr>
              <a:t>Что </a:t>
            </a:r>
            <a:r>
              <a:rPr sz="6100" spc="-80" dirty="0">
                <a:solidFill>
                  <a:srgbClr val="C00000"/>
                </a:solidFill>
              </a:rPr>
              <a:t>нужно</a:t>
            </a:r>
            <a:r>
              <a:rPr sz="6100" spc="-400" dirty="0">
                <a:solidFill>
                  <a:srgbClr val="C00000"/>
                </a:solidFill>
              </a:rPr>
              <a:t> </a:t>
            </a:r>
            <a:r>
              <a:rPr sz="6100" spc="-85" dirty="0">
                <a:solidFill>
                  <a:srgbClr val="C00000"/>
                </a:solidFill>
              </a:rPr>
              <a:t>учесть</a:t>
            </a:r>
            <a:endParaRPr sz="6100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585" y="3068052"/>
            <a:ext cx="8559800" cy="2816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54965">
              <a:lnSpc>
                <a:spcPct val="100000"/>
              </a:lnSpc>
              <a:spcBef>
                <a:spcPts val="105"/>
              </a:spcBef>
              <a:buClr>
                <a:srgbClr val="252525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0D0D0D"/>
                </a:solidFill>
                <a:latin typeface="Garamond"/>
                <a:cs typeface="Garamond"/>
              </a:rPr>
              <a:t>Время на </a:t>
            </a:r>
            <a:r>
              <a:rPr sz="2800" b="1" spc="-5" dirty="0">
                <a:solidFill>
                  <a:srgbClr val="0D0D0D"/>
                </a:solidFill>
                <a:latin typeface="Garamond"/>
                <a:cs typeface="Garamond"/>
              </a:rPr>
              <a:t>подготовку </a:t>
            </a:r>
            <a:r>
              <a:rPr sz="2800" b="1" dirty="0">
                <a:solidFill>
                  <a:srgbClr val="0D0D0D"/>
                </a:solidFill>
                <a:latin typeface="Garamond"/>
                <a:cs typeface="Garamond"/>
              </a:rPr>
              <a:t>и </a:t>
            </a:r>
            <a:r>
              <a:rPr sz="2800" b="1" spc="-5" dirty="0">
                <a:solidFill>
                  <a:srgbClr val="0D0D0D"/>
                </a:solidFill>
                <a:latin typeface="Garamond"/>
                <a:cs typeface="Garamond"/>
              </a:rPr>
              <a:t>подачу отчета обычно </a:t>
            </a:r>
            <a:r>
              <a:rPr sz="2800" b="1" spc="5" dirty="0">
                <a:solidFill>
                  <a:srgbClr val="0D0D0D"/>
                </a:solidFill>
                <a:latin typeface="Garamond"/>
                <a:cs typeface="Garamond"/>
              </a:rPr>
              <a:t>5-10 </a:t>
            </a:r>
            <a:r>
              <a:rPr sz="2800" b="1" dirty="0">
                <a:solidFill>
                  <a:srgbClr val="0D0D0D"/>
                </a:solidFill>
                <a:latin typeface="Garamond"/>
                <a:cs typeface="Garamond"/>
              </a:rPr>
              <a:t>дней: не ставим </a:t>
            </a:r>
            <a:r>
              <a:rPr sz="2800" b="1" spc="-5" dirty="0">
                <a:solidFill>
                  <a:srgbClr val="0D0D0D"/>
                </a:solidFill>
                <a:latin typeface="Garamond"/>
                <a:cs typeface="Garamond"/>
              </a:rPr>
              <a:t>один </a:t>
            </a:r>
            <a:r>
              <a:rPr sz="2800" b="1" dirty="0">
                <a:solidFill>
                  <a:srgbClr val="0D0D0D"/>
                </a:solidFill>
                <a:latin typeface="Garamond"/>
                <a:cs typeface="Garamond"/>
              </a:rPr>
              <a:t>и тот  </a:t>
            </a:r>
            <a:r>
              <a:rPr sz="2800" b="1" spc="-5" dirty="0">
                <a:solidFill>
                  <a:srgbClr val="0D0D0D"/>
                </a:solidFill>
                <a:latin typeface="Garamond"/>
                <a:cs typeface="Garamond"/>
              </a:rPr>
              <a:t>же </a:t>
            </a:r>
            <a:r>
              <a:rPr sz="2800" b="1" dirty="0">
                <a:solidFill>
                  <a:srgbClr val="0D0D0D"/>
                </a:solidFill>
                <a:latin typeface="Garamond"/>
                <a:cs typeface="Garamond"/>
              </a:rPr>
              <a:t>срок </a:t>
            </a:r>
            <a:r>
              <a:rPr sz="2800" b="1" spc="-5" dirty="0">
                <a:solidFill>
                  <a:srgbClr val="0D0D0D"/>
                </a:solidFill>
                <a:latin typeface="Garamond"/>
                <a:cs typeface="Garamond"/>
              </a:rPr>
              <a:t>окончания </a:t>
            </a:r>
            <a:r>
              <a:rPr sz="2800" b="1" dirty="0">
                <a:solidFill>
                  <a:srgbClr val="0D0D0D"/>
                </a:solidFill>
                <a:latin typeface="Garamond"/>
                <a:cs typeface="Garamond"/>
              </a:rPr>
              <a:t>у </a:t>
            </a:r>
            <a:r>
              <a:rPr sz="2800" b="1" dirty="0" err="1">
                <a:solidFill>
                  <a:srgbClr val="0D0D0D"/>
                </a:solidFill>
                <a:latin typeface="Garamond"/>
                <a:cs typeface="Garamond"/>
              </a:rPr>
              <a:t>нескольких</a:t>
            </a:r>
            <a:r>
              <a:rPr sz="2800" b="1" spc="-15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800" b="1" dirty="0" smtClean="0">
                <a:solidFill>
                  <a:srgbClr val="0D0D0D"/>
                </a:solidFill>
                <a:latin typeface="Garamond"/>
                <a:cs typeface="Garamond"/>
              </a:rPr>
              <a:t>проектов</a:t>
            </a:r>
            <a:endParaRPr sz="2800" b="1" dirty="0">
              <a:latin typeface="Times New Roman"/>
              <a:cs typeface="Times New Roman"/>
            </a:endParaRPr>
          </a:p>
          <a:p>
            <a:pPr marL="408940" indent="-342900">
              <a:lnSpc>
                <a:spcPct val="100000"/>
              </a:lnSpc>
              <a:spcBef>
                <a:spcPts val="1670"/>
              </a:spcBef>
              <a:buClr>
                <a:srgbClr val="252525"/>
              </a:buClr>
              <a:buAutoNum type="arabicPeriod"/>
              <a:tabLst>
                <a:tab pos="408305" algn="l"/>
                <a:tab pos="408940" algn="l"/>
              </a:tabLst>
            </a:pPr>
            <a:r>
              <a:rPr sz="2800" b="1" dirty="0">
                <a:solidFill>
                  <a:srgbClr val="0D0D0D"/>
                </a:solidFill>
                <a:latin typeface="Garamond"/>
                <a:cs typeface="Garamond"/>
              </a:rPr>
              <a:t>Не ставим дату </a:t>
            </a:r>
            <a:r>
              <a:rPr sz="2800" b="1" spc="-5" dirty="0">
                <a:solidFill>
                  <a:srgbClr val="0D0D0D"/>
                </a:solidFill>
                <a:latin typeface="Garamond"/>
                <a:cs typeface="Garamond"/>
              </a:rPr>
              <a:t>окончания проекта </a:t>
            </a:r>
            <a:r>
              <a:rPr sz="2800" b="1" dirty="0">
                <a:solidFill>
                  <a:srgbClr val="0D0D0D"/>
                </a:solidFill>
                <a:latin typeface="Garamond"/>
                <a:cs typeface="Garamond"/>
              </a:rPr>
              <a:t>на следующий же день </a:t>
            </a:r>
            <a:r>
              <a:rPr sz="2800" b="1" dirty="0" err="1">
                <a:solidFill>
                  <a:srgbClr val="0D0D0D"/>
                </a:solidFill>
                <a:latin typeface="Garamond"/>
                <a:cs typeface="Garamond"/>
              </a:rPr>
              <a:t>после</a:t>
            </a:r>
            <a:r>
              <a:rPr sz="2800" b="1" spc="-10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800" b="1" dirty="0" err="1" smtClean="0">
                <a:solidFill>
                  <a:srgbClr val="0D0D0D"/>
                </a:solidFill>
                <a:latin typeface="Garamond"/>
                <a:cs typeface="Garamond"/>
              </a:rPr>
              <a:t>завершения</a:t>
            </a:r>
            <a:r>
              <a:rPr lang="ru-RU" sz="2800" b="1" dirty="0">
                <a:latin typeface="Garamond"/>
                <a:cs typeface="Garamond"/>
              </a:rPr>
              <a:t> </a:t>
            </a:r>
            <a:r>
              <a:rPr sz="2800" b="1" dirty="0" err="1" smtClean="0">
                <a:solidFill>
                  <a:srgbClr val="0D0D0D"/>
                </a:solidFill>
                <a:latin typeface="Garamond"/>
                <a:cs typeface="Garamond"/>
              </a:rPr>
              <a:t>финальных</a:t>
            </a:r>
            <a:r>
              <a:rPr sz="2800" b="1" spc="-30" dirty="0" smtClean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0D0D0D"/>
                </a:solidFill>
                <a:latin typeface="Garamond"/>
                <a:cs typeface="Garamond"/>
              </a:rPr>
              <a:t>мероприятий</a:t>
            </a:r>
            <a:endParaRPr sz="2800" b="1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5163" y="609600"/>
            <a:ext cx="5285105" cy="9509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100" spc="-80" dirty="0">
                <a:solidFill>
                  <a:srgbClr val="C00000"/>
                </a:solidFill>
              </a:rPr>
              <a:t>Ура,</a:t>
            </a:r>
            <a:r>
              <a:rPr sz="6100" spc="-245" dirty="0">
                <a:solidFill>
                  <a:srgbClr val="C00000"/>
                </a:solidFill>
              </a:rPr>
              <a:t> </a:t>
            </a:r>
            <a:r>
              <a:rPr sz="6100" spc="-90" dirty="0">
                <a:solidFill>
                  <a:srgbClr val="C00000"/>
                </a:solidFill>
              </a:rPr>
              <a:t>победа!</a:t>
            </a:r>
            <a:endParaRPr sz="6100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895600"/>
            <a:ext cx="11201400" cy="209095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72435" marR="5080" indent="-2960370">
              <a:lnSpc>
                <a:spcPct val="100000"/>
              </a:lnSpc>
              <a:spcBef>
                <a:spcPts val="105"/>
              </a:spcBef>
            </a:pP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Когда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наступает тот счастливый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момент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и грант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выигран,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помимо торжества, не 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забываем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о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следующем:</a:t>
            </a:r>
            <a:endParaRPr sz="2400" b="1" dirty="0">
              <a:latin typeface="Garamond"/>
              <a:cs typeface="Garamond"/>
            </a:endParaRPr>
          </a:p>
          <a:p>
            <a:pPr marL="629920" indent="-457834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/>
              <a:tabLst>
                <a:tab pos="629285" algn="l"/>
                <a:tab pos="629920" algn="l"/>
              </a:tabLst>
            </a:pP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Аналогично таблице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подачи заявок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делаем таблицу реализации</a:t>
            </a:r>
            <a:r>
              <a:rPr sz="2400" b="1" spc="-20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грантов.</a:t>
            </a:r>
            <a:endParaRPr sz="2400" b="1" dirty="0">
              <a:latin typeface="Garamond"/>
              <a:cs typeface="Garamond"/>
            </a:endParaRPr>
          </a:p>
          <a:p>
            <a:pPr marL="873760" indent="-457834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/>
              <a:tabLst>
                <a:tab pos="873760" algn="l"/>
                <a:tab pos="874394" algn="l"/>
              </a:tabLst>
            </a:pP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Делаем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чек-лист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для каждого гранта отдельно, где отмечаем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все,</a:t>
            </a:r>
            <a:r>
              <a:rPr sz="2400" b="1" spc="60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что</a:t>
            </a:r>
            <a:endParaRPr sz="2400" b="1" dirty="0">
              <a:latin typeface="Garamond"/>
              <a:cs typeface="Garamond"/>
            </a:endParaRPr>
          </a:p>
          <a:p>
            <a:pPr marL="2413000">
              <a:lnSpc>
                <a:spcPct val="100000"/>
              </a:lnSpc>
            </a:pP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понадобится нам в </a:t>
            </a:r>
            <a:r>
              <a:rPr sz="2400" b="1" spc="-5" dirty="0">
                <a:solidFill>
                  <a:srgbClr val="0D0D0D"/>
                </a:solidFill>
                <a:latin typeface="Garamond"/>
                <a:cs typeface="Garamond"/>
              </a:rPr>
              <a:t>момент</a:t>
            </a:r>
            <a:r>
              <a:rPr sz="2400" b="1" spc="-40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2400" b="1" dirty="0">
                <a:solidFill>
                  <a:srgbClr val="0D0D0D"/>
                </a:solidFill>
                <a:latin typeface="Garamond"/>
                <a:cs typeface="Garamond"/>
              </a:rPr>
              <a:t>отчетности</a:t>
            </a:r>
            <a:endParaRPr sz="2400" b="1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72038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54254" y="1214627"/>
            <a:ext cx="9678924" cy="4410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06068" y="1266444"/>
            <a:ext cx="9577579" cy="43091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47800" y="1411224"/>
            <a:ext cx="9296400" cy="4036060"/>
          </a:xfrm>
          <a:custGeom>
            <a:avLst/>
            <a:gdLst/>
            <a:ahLst/>
            <a:cxnLst/>
            <a:rect l="l" t="t" r="r" b="b"/>
            <a:pathLst>
              <a:path w="9296400" h="4036060">
                <a:moveTo>
                  <a:pt x="0" y="4035552"/>
                </a:moveTo>
                <a:lnTo>
                  <a:pt x="9296400" y="4035552"/>
                </a:lnTo>
                <a:lnTo>
                  <a:pt x="9296400" y="0"/>
                </a:lnTo>
                <a:lnTo>
                  <a:pt x="0" y="0"/>
                </a:lnTo>
                <a:lnTo>
                  <a:pt x="0" y="4035552"/>
                </a:lnTo>
                <a:close/>
              </a:path>
            </a:pathLst>
          </a:custGeom>
          <a:ln w="6096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35882" y="1267967"/>
            <a:ext cx="1920239" cy="731520"/>
          </a:xfrm>
          <a:custGeom>
            <a:avLst/>
            <a:gdLst/>
            <a:ahLst/>
            <a:cxnLst/>
            <a:rect l="l" t="t" r="r" b="b"/>
            <a:pathLst>
              <a:path w="1920240" h="731519">
                <a:moveTo>
                  <a:pt x="0" y="731520"/>
                </a:moveTo>
                <a:lnTo>
                  <a:pt x="1920239" y="731520"/>
                </a:lnTo>
                <a:lnTo>
                  <a:pt x="1920239" y="0"/>
                </a:lnTo>
                <a:lnTo>
                  <a:pt x="0" y="0"/>
                </a:lnTo>
                <a:lnTo>
                  <a:pt x="0" y="731520"/>
                </a:lnTo>
                <a:close/>
              </a:path>
            </a:pathLst>
          </a:custGeom>
          <a:solidFill>
            <a:srgbClr val="7E8A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50179" y="1267971"/>
            <a:ext cx="0" cy="612775"/>
          </a:xfrm>
          <a:custGeom>
            <a:avLst/>
            <a:gdLst/>
            <a:ahLst/>
            <a:cxnLst/>
            <a:rect l="l" t="t" r="r" b="b"/>
            <a:pathLst>
              <a:path h="612775">
                <a:moveTo>
                  <a:pt x="0" y="0"/>
                </a:moveTo>
                <a:lnTo>
                  <a:pt x="0" y="612648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41819" y="1267971"/>
            <a:ext cx="0" cy="612775"/>
          </a:xfrm>
          <a:custGeom>
            <a:avLst/>
            <a:gdLst/>
            <a:ahLst/>
            <a:cxnLst/>
            <a:rect l="l" t="t" r="r" b="b"/>
            <a:pathLst>
              <a:path h="612775">
                <a:moveTo>
                  <a:pt x="0" y="0"/>
                </a:moveTo>
                <a:lnTo>
                  <a:pt x="0" y="612648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50182" y="1883664"/>
            <a:ext cx="1691639" cy="0"/>
          </a:xfrm>
          <a:custGeom>
            <a:avLst/>
            <a:gdLst/>
            <a:ahLst/>
            <a:cxnLst/>
            <a:rect l="l" t="t" r="r" b="b"/>
            <a:pathLst>
              <a:path w="1691640">
                <a:moveTo>
                  <a:pt x="0" y="0"/>
                </a:moveTo>
                <a:lnTo>
                  <a:pt x="1691640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67967" y="2440636"/>
            <a:ext cx="8669020" cy="214430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443865" marR="434975" algn="ctr">
              <a:lnSpc>
                <a:spcPct val="83000"/>
              </a:lnSpc>
              <a:spcBef>
                <a:spcPts val="760"/>
              </a:spcBef>
            </a:pPr>
            <a:r>
              <a:rPr sz="3200" spc="-80" dirty="0">
                <a:solidFill>
                  <a:srgbClr val="C00000"/>
                </a:solidFill>
                <a:latin typeface="Garamond"/>
                <a:cs typeface="Garamond"/>
              </a:rPr>
              <a:t>Новые</a:t>
            </a:r>
            <a:r>
              <a:rPr sz="3200" spc="-204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200" spc="-85" dirty="0">
                <a:solidFill>
                  <a:srgbClr val="C00000"/>
                </a:solidFill>
                <a:latin typeface="Garamond"/>
                <a:cs typeface="Garamond"/>
              </a:rPr>
              <a:t>гранты</a:t>
            </a:r>
            <a:r>
              <a:rPr sz="3200" spc="-21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200" spc="-90" dirty="0">
                <a:solidFill>
                  <a:srgbClr val="C00000"/>
                </a:solidFill>
                <a:latin typeface="Garamond"/>
                <a:cs typeface="Garamond"/>
              </a:rPr>
              <a:t>появляются</a:t>
            </a:r>
            <a:r>
              <a:rPr sz="3200" spc="-24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200" spc="-90" dirty="0">
                <a:solidFill>
                  <a:srgbClr val="C00000"/>
                </a:solidFill>
                <a:latin typeface="Garamond"/>
                <a:cs typeface="Garamond"/>
              </a:rPr>
              <a:t>постоянно</a:t>
            </a:r>
            <a:r>
              <a:rPr sz="3200" spc="-229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200" spc="-50" dirty="0">
                <a:solidFill>
                  <a:srgbClr val="252525"/>
                </a:solidFill>
                <a:latin typeface="Garamond"/>
                <a:cs typeface="Garamond"/>
              </a:rPr>
              <a:t>и,</a:t>
            </a:r>
            <a:r>
              <a:rPr sz="3200" spc="-204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90" dirty="0">
                <a:solidFill>
                  <a:srgbClr val="252525"/>
                </a:solidFill>
                <a:latin typeface="Garamond"/>
                <a:cs typeface="Garamond"/>
              </a:rPr>
              <a:t>конечно,  </a:t>
            </a:r>
            <a:r>
              <a:rPr sz="3200" spc="-85" dirty="0">
                <a:solidFill>
                  <a:srgbClr val="252525"/>
                </a:solidFill>
                <a:latin typeface="Garamond"/>
                <a:cs typeface="Garamond"/>
              </a:rPr>
              <a:t>хочется</a:t>
            </a:r>
            <a:r>
              <a:rPr sz="3200" spc="-229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90" dirty="0">
                <a:solidFill>
                  <a:srgbClr val="252525"/>
                </a:solidFill>
                <a:latin typeface="Garamond"/>
                <a:cs typeface="Garamond"/>
              </a:rPr>
              <a:t>«набрать»</a:t>
            </a:r>
            <a:r>
              <a:rPr sz="3200" spc="-235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90" dirty="0">
                <a:solidFill>
                  <a:srgbClr val="252525"/>
                </a:solidFill>
                <a:latin typeface="Garamond"/>
                <a:cs typeface="Garamond"/>
              </a:rPr>
              <a:t>побольше</a:t>
            </a:r>
            <a:r>
              <a:rPr sz="3200" spc="-220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dirty="0">
                <a:solidFill>
                  <a:srgbClr val="252525"/>
                </a:solidFill>
                <a:latin typeface="Garamond"/>
                <a:cs typeface="Garamond"/>
              </a:rPr>
              <a:t>-</a:t>
            </a:r>
            <a:r>
              <a:rPr sz="3200" spc="-215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80" dirty="0">
                <a:solidFill>
                  <a:srgbClr val="252525"/>
                </a:solidFill>
                <a:latin typeface="Garamond"/>
                <a:cs typeface="Garamond"/>
              </a:rPr>
              <a:t>вдруг</a:t>
            </a:r>
            <a:r>
              <a:rPr sz="3200" spc="-210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85" dirty="0">
                <a:solidFill>
                  <a:srgbClr val="252525"/>
                </a:solidFill>
                <a:latin typeface="Garamond"/>
                <a:cs typeface="Garamond"/>
              </a:rPr>
              <a:t>прошлые</a:t>
            </a:r>
            <a:r>
              <a:rPr sz="3200" spc="-245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50" dirty="0">
                <a:solidFill>
                  <a:srgbClr val="252525"/>
                </a:solidFill>
                <a:latin typeface="Garamond"/>
                <a:cs typeface="Garamond"/>
              </a:rPr>
              <a:t>не  </a:t>
            </a:r>
            <a:r>
              <a:rPr sz="3200" spc="-85" dirty="0">
                <a:solidFill>
                  <a:srgbClr val="252525"/>
                </a:solidFill>
                <a:latin typeface="Garamond"/>
                <a:cs typeface="Garamond"/>
              </a:rPr>
              <a:t>удастся</a:t>
            </a:r>
            <a:r>
              <a:rPr sz="3200" spc="-229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90" dirty="0">
                <a:solidFill>
                  <a:srgbClr val="252525"/>
                </a:solidFill>
                <a:latin typeface="Garamond"/>
                <a:cs typeface="Garamond"/>
              </a:rPr>
              <a:t>выиграть.</a:t>
            </a:r>
            <a:endParaRPr sz="3200" dirty="0">
              <a:latin typeface="Garamond"/>
              <a:cs typeface="Garamond"/>
            </a:endParaRPr>
          </a:p>
          <a:p>
            <a:pPr algn="ctr">
              <a:lnSpc>
                <a:spcPts val="2870"/>
              </a:lnSpc>
            </a:pPr>
            <a:r>
              <a:rPr sz="3200" spc="-50" dirty="0">
                <a:solidFill>
                  <a:srgbClr val="252525"/>
                </a:solidFill>
                <a:latin typeface="Garamond"/>
                <a:cs typeface="Garamond"/>
              </a:rPr>
              <a:t>Но</a:t>
            </a:r>
            <a:r>
              <a:rPr sz="3200" spc="-210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50" dirty="0">
                <a:solidFill>
                  <a:srgbClr val="252525"/>
                </a:solidFill>
                <a:latin typeface="Garamond"/>
                <a:cs typeface="Garamond"/>
              </a:rPr>
              <a:t>не</a:t>
            </a:r>
            <a:r>
              <a:rPr sz="3200" spc="-215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80" dirty="0">
                <a:solidFill>
                  <a:srgbClr val="252525"/>
                </a:solidFill>
                <a:latin typeface="Garamond"/>
                <a:cs typeface="Garamond"/>
              </a:rPr>
              <a:t>стоит</a:t>
            </a:r>
            <a:r>
              <a:rPr sz="3200" spc="-220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95" dirty="0">
                <a:solidFill>
                  <a:srgbClr val="252525"/>
                </a:solidFill>
                <a:latin typeface="Garamond"/>
                <a:cs typeface="Garamond"/>
              </a:rPr>
              <a:t>переусердствовать</a:t>
            </a:r>
            <a:r>
              <a:rPr sz="3200" spc="-210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dirty="0">
                <a:solidFill>
                  <a:srgbClr val="252525"/>
                </a:solidFill>
                <a:latin typeface="Garamond"/>
                <a:cs typeface="Garamond"/>
              </a:rPr>
              <a:t>–</a:t>
            </a:r>
            <a:r>
              <a:rPr sz="3200" spc="-215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75" dirty="0">
                <a:solidFill>
                  <a:srgbClr val="C00000"/>
                </a:solidFill>
                <a:latin typeface="Garamond"/>
                <a:cs typeface="Garamond"/>
              </a:rPr>
              <a:t>есть</a:t>
            </a:r>
            <a:r>
              <a:rPr sz="3200" spc="-21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200" spc="-75" dirty="0">
                <a:solidFill>
                  <a:srgbClr val="C00000"/>
                </a:solidFill>
                <a:latin typeface="Garamond"/>
                <a:cs typeface="Garamond"/>
              </a:rPr>
              <a:t>риск</a:t>
            </a:r>
            <a:r>
              <a:rPr sz="3200" spc="-220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200" spc="-90" dirty="0">
                <a:solidFill>
                  <a:srgbClr val="C00000"/>
                </a:solidFill>
                <a:latin typeface="Garamond"/>
                <a:cs typeface="Garamond"/>
              </a:rPr>
              <a:t>перебрать</a:t>
            </a:r>
            <a:r>
              <a:rPr sz="3200" spc="-220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200" dirty="0">
                <a:solidFill>
                  <a:srgbClr val="252525"/>
                </a:solidFill>
                <a:latin typeface="Garamond"/>
                <a:cs typeface="Garamond"/>
              </a:rPr>
              <a:t>и</a:t>
            </a:r>
            <a:endParaRPr sz="3200" dirty="0">
              <a:latin typeface="Garamond"/>
              <a:cs typeface="Garamond"/>
            </a:endParaRPr>
          </a:p>
          <a:p>
            <a:pPr algn="ctr">
              <a:lnSpc>
                <a:spcPts val="3520"/>
              </a:lnSpc>
            </a:pPr>
            <a:r>
              <a:rPr sz="3200" spc="-80" dirty="0">
                <a:solidFill>
                  <a:srgbClr val="252525"/>
                </a:solidFill>
                <a:latin typeface="Garamond"/>
                <a:cs typeface="Garamond"/>
              </a:rPr>
              <a:t>потом</a:t>
            </a:r>
            <a:r>
              <a:rPr sz="3200" spc="-220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50" dirty="0">
                <a:solidFill>
                  <a:srgbClr val="252525"/>
                </a:solidFill>
                <a:latin typeface="Garamond"/>
                <a:cs typeface="Garamond"/>
              </a:rPr>
              <a:t>не</a:t>
            </a:r>
            <a:r>
              <a:rPr sz="3200" spc="-204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90" dirty="0">
                <a:solidFill>
                  <a:srgbClr val="252525"/>
                </a:solidFill>
                <a:latin typeface="Garamond"/>
                <a:cs typeface="Garamond"/>
              </a:rPr>
              <a:t>потянуть</a:t>
            </a:r>
            <a:r>
              <a:rPr sz="3200" spc="-235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90" dirty="0">
                <a:solidFill>
                  <a:srgbClr val="252525"/>
                </a:solidFill>
                <a:latin typeface="Garamond"/>
                <a:cs typeface="Garamond"/>
              </a:rPr>
              <a:t>набранный</a:t>
            </a:r>
            <a:r>
              <a:rPr sz="3200" spc="-229" dirty="0">
                <a:solidFill>
                  <a:srgbClr val="252525"/>
                </a:solidFill>
                <a:latin typeface="Garamond"/>
                <a:cs typeface="Garamond"/>
              </a:rPr>
              <a:t> </a:t>
            </a:r>
            <a:r>
              <a:rPr sz="3200" spc="-85" dirty="0">
                <a:solidFill>
                  <a:srgbClr val="252525"/>
                </a:solidFill>
                <a:latin typeface="Garamond"/>
                <a:cs typeface="Garamond"/>
              </a:rPr>
              <a:t>объем.</a:t>
            </a:r>
            <a:endParaRPr sz="32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3703" y="1868004"/>
            <a:ext cx="5808980" cy="28091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ts val="7470"/>
              </a:lnSpc>
              <a:spcBef>
                <a:spcPts val="105"/>
              </a:spcBef>
            </a:pPr>
            <a:r>
              <a:rPr sz="6000" b="1" spc="-100" dirty="0">
                <a:solidFill>
                  <a:srgbClr val="C00000"/>
                </a:solidFill>
              </a:rPr>
              <a:t>СОС</a:t>
            </a:r>
            <a:r>
              <a:rPr sz="6000" b="1" spc="-95" dirty="0">
                <a:solidFill>
                  <a:srgbClr val="C00000"/>
                </a:solidFill>
              </a:rPr>
              <a:t>Т</a:t>
            </a:r>
            <a:r>
              <a:rPr sz="6000" b="1" spc="-100" dirty="0">
                <a:solidFill>
                  <a:srgbClr val="C00000"/>
                </a:solidFill>
              </a:rPr>
              <a:t>А</a:t>
            </a:r>
            <a:r>
              <a:rPr sz="6000" b="1" spc="-110" dirty="0">
                <a:solidFill>
                  <a:srgbClr val="C00000"/>
                </a:solidFill>
              </a:rPr>
              <a:t>В</a:t>
            </a:r>
            <a:r>
              <a:rPr sz="6000" b="1" spc="-114" dirty="0">
                <a:solidFill>
                  <a:srgbClr val="C00000"/>
                </a:solidFill>
              </a:rPr>
              <a:t>Л</a:t>
            </a:r>
            <a:r>
              <a:rPr sz="6000" b="1" spc="-105" dirty="0">
                <a:solidFill>
                  <a:srgbClr val="C00000"/>
                </a:solidFill>
              </a:rPr>
              <a:t>Я</a:t>
            </a:r>
            <a:r>
              <a:rPr sz="6000" b="1" spc="-114" dirty="0">
                <a:solidFill>
                  <a:srgbClr val="C00000"/>
                </a:solidFill>
              </a:rPr>
              <a:t>Е</a:t>
            </a:r>
            <a:r>
              <a:rPr sz="6000" b="1" spc="5" dirty="0">
                <a:solidFill>
                  <a:srgbClr val="C00000"/>
                </a:solidFill>
              </a:rPr>
              <a:t>М</a:t>
            </a:r>
            <a:endParaRPr sz="6000" b="1" dirty="0">
              <a:solidFill>
                <a:srgbClr val="C00000"/>
              </a:solidFill>
            </a:endParaRPr>
          </a:p>
          <a:p>
            <a:pPr marL="12700" marR="5080" indent="3342640" algn="r">
              <a:lnSpc>
                <a:spcPts val="6770"/>
              </a:lnSpc>
              <a:spcBef>
                <a:spcPts val="695"/>
              </a:spcBef>
            </a:pPr>
            <a:r>
              <a:rPr sz="6000" b="1" spc="-95" dirty="0">
                <a:solidFill>
                  <a:srgbClr val="C00000"/>
                </a:solidFill>
              </a:rPr>
              <a:t>ПЛАН  </a:t>
            </a:r>
            <a:r>
              <a:rPr sz="6000" b="1" spc="-100" dirty="0">
                <a:solidFill>
                  <a:srgbClr val="C00000"/>
                </a:solidFill>
              </a:rPr>
              <a:t>РЕАЛИЗ</a:t>
            </a:r>
            <a:r>
              <a:rPr sz="6000" b="1" spc="-114" dirty="0">
                <a:solidFill>
                  <a:srgbClr val="C00000"/>
                </a:solidFill>
              </a:rPr>
              <a:t>А</a:t>
            </a:r>
            <a:r>
              <a:rPr sz="6000" b="1" spc="-100" dirty="0">
                <a:solidFill>
                  <a:srgbClr val="C00000"/>
                </a:solidFill>
              </a:rPr>
              <a:t>Ц</a:t>
            </a:r>
            <a:r>
              <a:rPr sz="6000" b="1" spc="-114" dirty="0">
                <a:solidFill>
                  <a:srgbClr val="C00000"/>
                </a:solidFill>
              </a:rPr>
              <a:t>И</a:t>
            </a:r>
            <a:r>
              <a:rPr sz="6000" b="1" dirty="0">
                <a:solidFill>
                  <a:srgbClr val="C00000"/>
                </a:solidFill>
              </a:rPr>
              <a:t>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3452" y="1719202"/>
            <a:ext cx="2295525" cy="40145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2075">
              <a:lnSpc>
                <a:spcPct val="100000"/>
              </a:lnSpc>
              <a:spcBef>
                <a:spcPts val="105"/>
              </a:spcBef>
            </a:pP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Составляем  таблицу, </a:t>
            </a:r>
            <a:r>
              <a:rPr sz="2000" b="1" dirty="0">
                <a:solidFill>
                  <a:srgbClr val="002060"/>
                </a:solidFill>
                <a:latin typeface="Garamond"/>
                <a:cs typeface="Garamond"/>
              </a:rPr>
              <a:t>в </a:t>
            </a:r>
            <a:r>
              <a:rPr sz="2000" b="1" spc="65" dirty="0">
                <a:solidFill>
                  <a:srgbClr val="002060"/>
                </a:solidFill>
                <a:latin typeface="Garamond"/>
                <a:cs typeface="Garamond"/>
              </a:rPr>
              <a:t>которой  </a:t>
            </a: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отмечаем </a:t>
            </a:r>
            <a:r>
              <a:rPr sz="2000" b="1" spc="60" dirty="0">
                <a:solidFill>
                  <a:srgbClr val="002060"/>
                </a:solidFill>
                <a:latin typeface="Garamond"/>
                <a:cs typeface="Garamond"/>
              </a:rPr>
              <a:t>план  </a:t>
            </a: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реализации  выигранных  </a:t>
            </a:r>
            <a:r>
              <a:rPr sz="2000" b="1" spc="65" dirty="0">
                <a:solidFill>
                  <a:srgbClr val="002060"/>
                </a:solidFill>
                <a:latin typeface="Garamond"/>
                <a:cs typeface="Garamond"/>
              </a:rPr>
              <a:t>грантов </a:t>
            </a:r>
            <a:r>
              <a:rPr sz="2000" b="1" spc="40" dirty="0">
                <a:solidFill>
                  <a:srgbClr val="002060"/>
                </a:solidFill>
                <a:latin typeface="Garamond"/>
                <a:cs typeface="Garamond"/>
              </a:rPr>
              <a:t>по </a:t>
            </a:r>
            <a:r>
              <a:rPr sz="2000" b="1" spc="65" dirty="0">
                <a:solidFill>
                  <a:srgbClr val="002060"/>
                </a:solidFill>
                <a:latin typeface="Garamond"/>
                <a:cs typeface="Garamond"/>
              </a:rPr>
              <a:t>срокам,  </a:t>
            </a:r>
            <a:r>
              <a:rPr sz="2000" b="1" dirty="0">
                <a:solidFill>
                  <a:srgbClr val="002060"/>
                </a:solidFill>
                <a:latin typeface="Garamond"/>
                <a:cs typeface="Garamond"/>
              </a:rPr>
              <a:t>а </a:t>
            </a:r>
            <a:r>
              <a:rPr sz="2000" b="1" spc="65" dirty="0">
                <a:solidFill>
                  <a:srgbClr val="002060"/>
                </a:solidFill>
                <a:latin typeface="Garamond"/>
                <a:cs typeface="Garamond"/>
              </a:rPr>
              <a:t>также </a:t>
            </a:r>
            <a:r>
              <a:rPr sz="2000" b="1" spc="75" dirty="0">
                <a:solidFill>
                  <a:srgbClr val="002060"/>
                </a:solidFill>
                <a:latin typeface="Garamond"/>
                <a:cs typeface="Garamond"/>
              </a:rPr>
              <a:t>чек-лист,  </a:t>
            </a: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содержащий</a:t>
            </a:r>
            <a:r>
              <a:rPr sz="2000" b="1" spc="105" dirty="0">
                <a:solidFill>
                  <a:srgbClr val="002060"/>
                </a:solidFill>
                <a:latin typeface="Garamond"/>
                <a:cs typeface="Garamond"/>
              </a:rPr>
              <a:t> </a:t>
            </a:r>
            <a:r>
              <a:rPr sz="2000" b="1" spc="55" dirty="0">
                <a:solidFill>
                  <a:srgbClr val="002060"/>
                </a:solidFill>
                <a:latin typeface="Garamond"/>
                <a:cs typeface="Garamond"/>
              </a:rPr>
              <a:t>все</a:t>
            </a:r>
            <a:endParaRPr sz="2000" b="1" dirty="0">
              <a:solidFill>
                <a:srgbClr val="002060"/>
              </a:solidFill>
              <a:latin typeface="Garamond"/>
              <a:cs typeface="Garamond"/>
            </a:endParaRPr>
          </a:p>
          <a:p>
            <a:pPr marL="12700" marR="5080">
              <a:lnSpc>
                <a:spcPct val="100000"/>
              </a:lnSpc>
            </a:pP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основные </a:t>
            </a:r>
            <a:r>
              <a:rPr sz="2000" b="1" spc="65" dirty="0">
                <a:solidFill>
                  <a:srgbClr val="002060"/>
                </a:solidFill>
                <a:latin typeface="Garamond"/>
                <a:cs typeface="Garamond"/>
              </a:rPr>
              <a:t>этапы </a:t>
            </a:r>
            <a:r>
              <a:rPr sz="2000" b="1" spc="50" dirty="0">
                <a:solidFill>
                  <a:srgbClr val="002060"/>
                </a:solidFill>
                <a:latin typeface="Garamond"/>
                <a:cs typeface="Garamond"/>
              </a:rPr>
              <a:t>для  </a:t>
            </a: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реализации </a:t>
            </a:r>
            <a:r>
              <a:rPr sz="2000" b="1" dirty="0">
                <a:solidFill>
                  <a:srgbClr val="002060"/>
                </a:solidFill>
                <a:latin typeface="Garamond"/>
                <a:cs typeface="Garamond"/>
              </a:rPr>
              <a:t>и  </a:t>
            </a: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отчета</a:t>
            </a:r>
            <a:endParaRPr sz="2000" b="1" dirty="0">
              <a:solidFill>
                <a:srgbClr val="002060"/>
              </a:solidFill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30540" y="2057400"/>
            <a:ext cx="0" cy="2743200"/>
          </a:xfrm>
          <a:custGeom>
            <a:avLst/>
            <a:gdLst/>
            <a:ahLst/>
            <a:cxnLst/>
            <a:rect l="l" t="t" r="r" b="b"/>
            <a:pathLst>
              <a:path h="2743200">
                <a:moveTo>
                  <a:pt x="0" y="0"/>
                </a:moveTo>
                <a:lnTo>
                  <a:pt x="0" y="2743200"/>
                </a:lnTo>
              </a:path>
            </a:pathLst>
          </a:custGeom>
          <a:ln w="1219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173" y="236220"/>
            <a:ext cx="11723371" cy="6383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1859" y="374904"/>
            <a:ext cx="11448415" cy="6108700"/>
          </a:xfrm>
          <a:custGeom>
            <a:avLst/>
            <a:gdLst/>
            <a:ahLst/>
            <a:cxnLst/>
            <a:rect l="l" t="t" r="r" b="b"/>
            <a:pathLst>
              <a:path w="11448415" h="6108700">
                <a:moveTo>
                  <a:pt x="0" y="6108192"/>
                </a:moveTo>
                <a:lnTo>
                  <a:pt x="11448288" y="6108192"/>
                </a:lnTo>
                <a:lnTo>
                  <a:pt x="11448288" y="0"/>
                </a:lnTo>
                <a:lnTo>
                  <a:pt x="0" y="0"/>
                </a:lnTo>
                <a:lnTo>
                  <a:pt x="0" y="6108192"/>
                </a:lnTo>
                <a:close/>
              </a:path>
            </a:pathLst>
          </a:custGeom>
          <a:ln w="6096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5846" y="867917"/>
            <a:ext cx="1020795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C00000"/>
                </a:solidFill>
              </a:rPr>
              <a:t>Таблица </a:t>
            </a:r>
            <a:r>
              <a:rPr sz="4800" b="1" spc="-5" dirty="0">
                <a:solidFill>
                  <a:srgbClr val="C00000"/>
                </a:solidFill>
              </a:rPr>
              <a:t>реализации</a:t>
            </a:r>
            <a:r>
              <a:rPr sz="4800" b="1" spc="-40" dirty="0">
                <a:solidFill>
                  <a:srgbClr val="C00000"/>
                </a:solidFill>
              </a:rPr>
              <a:t> </a:t>
            </a:r>
            <a:r>
              <a:rPr sz="4800" b="1" dirty="0">
                <a:solidFill>
                  <a:srgbClr val="C00000"/>
                </a:solidFill>
              </a:rPr>
              <a:t>проектов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60451" y="2007870"/>
          <a:ext cx="10059670" cy="3678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7100"/>
                <a:gridCol w="762000"/>
                <a:gridCol w="812800"/>
                <a:gridCol w="774700"/>
                <a:gridCol w="850900"/>
                <a:gridCol w="609600"/>
                <a:gridCol w="678815"/>
                <a:gridCol w="705485"/>
                <a:gridCol w="800100"/>
                <a:gridCol w="815975"/>
                <a:gridCol w="774065"/>
                <a:gridCol w="774065"/>
                <a:gridCol w="774065"/>
              </a:tblGrid>
              <a:tr h="957579">
                <a:tc>
                  <a:txBody>
                    <a:bodyPr/>
                    <a:lstStyle/>
                    <a:p>
                      <a:pPr marL="91440" marR="9144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Г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р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ан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/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месяц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612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Январ  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62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Ф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ев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р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ал  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Март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Апрель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Май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Июнь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Июль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Август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54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Сен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тяб  рь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46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Ок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т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яб  рь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460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Ноя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б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р  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816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Дек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а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б  рь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Грант</a:t>
                      </a:r>
                      <a:r>
                        <a:rPr sz="1400" spc="-4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1400" dirty="0">
                          <a:latin typeface="Garamond"/>
                          <a:cs typeface="Garamond"/>
                        </a:rPr>
                        <a:t>1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Грант</a:t>
                      </a:r>
                      <a:r>
                        <a:rPr sz="1400" spc="-4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1400" dirty="0">
                          <a:latin typeface="Garamond"/>
                          <a:cs typeface="Garamond"/>
                        </a:rPr>
                        <a:t>2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</a:tr>
              <a:tr h="71424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Субсидия</a:t>
                      </a:r>
                      <a:endParaRPr sz="1400">
                        <a:latin typeface="Garamond"/>
                        <a:cs typeface="Garamond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1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</a:tr>
              <a:tr h="69843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Субсидия</a:t>
                      </a:r>
                      <a:endParaRPr sz="1400">
                        <a:latin typeface="Garamond"/>
                        <a:cs typeface="Garamond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2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820400" cy="556259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-9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Успешное написание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 </a:t>
            </a:r>
            <a:r>
              <a:rPr lang="ru-RU" b="1" spc="-9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реализация</a:t>
            </a:r>
            <a:r>
              <a:rPr lang="ru-RU" b="1" spc="-235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spc="-75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всех</a:t>
            </a:r>
            <a:r>
              <a:rPr lang="ru-RU" b="1" spc="-21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spc="-9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грантов</a:t>
            </a:r>
            <a:r>
              <a:rPr lang="ru-RU" spc="-9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pc="-215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pc="-9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субсидий</a:t>
            </a:r>
            <a:r>
              <a:rPr lang="ru-RU" spc="-215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pc="-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pc="-85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прочих</a:t>
            </a:r>
            <a:r>
              <a:rPr lang="ru-RU" spc="-22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pc="-85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заявок</a:t>
            </a:r>
            <a:r>
              <a:rPr lang="ru-RU" spc="-21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pc="-5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  </a:t>
            </a:r>
            <a:r>
              <a:rPr lang="ru-RU" spc="-75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год </a:t>
            </a:r>
            <a:r>
              <a:rPr lang="ru-RU" b="1" spc="-75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зависит от </a:t>
            </a:r>
            <a:r>
              <a:rPr lang="ru-RU" spc="-75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ряда последовательно </a:t>
            </a:r>
            <a:r>
              <a:rPr lang="ru-RU" b="1" spc="-75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реализуемых задач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685800"/>
            <a:ext cx="4743829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400" b="1" spc="-110" dirty="0">
                <a:solidFill>
                  <a:srgbClr val="C00000"/>
                </a:solidFill>
              </a:rPr>
              <a:t>Ч</a:t>
            </a:r>
            <a:r>
              <a:rPr sz="5400" b="1" spc="-100" dirty="0">
                <a:solidFill>
                  <a:srgbClr val="C00000"/>
                </a:solidFill>
              </a:rPr>
              <a:t>е</a:t>
            </a:r>
            <a:r>
              <a:rPr sz="5400" b="1" spc="-105" dirty="0">
                <a:solidFill>
                  <a:srgbClr val="C00000"/>
                </a:solidFill>
              </a:rPr>
              <a:t>к</a:t>
            </a:r>
            <a:r>
              <a:rPr sz="5400" b="1" spc="-100" dirty="0">
                <a:solidFill>
                  <a:srgbClr val="C00000"/>
                </a:solidFill>
              </a:rPr>
              <a:t>-</a:t>
            </a:r>
            <a:r>
              <a:rPr sz="5400" b="1" spc="-110" dirty="0">
                <a:solidFill>
                  <a:srgbClr val="C00000"/>
                </a:solidFill>
              </a:rPr>
              <a:t>л</a:t>
            </a:r>
            <a:r>
              <a:rPr sz="5400" b="1" spc="-105" dirty="0">
                <a:solidFill>
                  <a:srgbClr val="C00000"/>
                </a:solidFill>
              </a:rPr>
              <a:t>и</a:t>
            </a:r>
            <a:r>
              <a:rPr sz="5400" b="1" spc="-100" dirty="0">
                <a:solidFill>
                  <a:srgbClr val="C00000"/>
                </a:solidFill>
              </a:rPr>
              <a:t>с</a:t>
            </a:r>
            <a:r>
              <a:rPr sz="5400" b="1" spc="-5" dirty="0">
                <a:solidFill>
                  <a:srgbClr val="C00000"/>
                </a:solidFill>
              </a:rPr>
              <a:t>т</a:t>
            </a:r>
            <a:endParaRPr sz="5400" b="1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2667002"/>
            <a:ext cx="10515600" cy="2436564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308100" indent="-457834">
              <a:lnSpc>
                <a:spcPct val="100000"/>
              </a:lnSpc>
              <a:spcBef>
                <a:spcPts val="1000"/>
              </a:spcBef>
              <a:buClr>
                <a:srgbClr val="252525"/>
              </a:buClr>
              <a:buAutoNum type="arabicPeriod"/>
              <a:tabLst>
                <a:tab pos="1308100" algn="l"/>
                <a:tab pos="1308735" algn="l"/>
              </a:tabLst>
            </a:pPr>
            <a:r>
              <a:rPr sz="2400" b="1" spc="-5" dirty="0">
                <a:solidFill>
                  <a:srgbClr val="002060"/>
                </a:solidFill>
                <a:latin typeface="Garamond"/>
                <a:cs typeface="Garamond"/>
              </a:rPr>
              <a:t>Ключевые </a:t>
            </a: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показатели, которыми </a:t>
            </a:r>
            <a:r>
              <a:rPr sz="2400" b="1" spc="-5" dirty="0">
                <a:solidFill>
                  <a:srgbClr val="002060"/>
                </a:solidFill>
                <a:latin typeface="Garamond"/>
                <a:cs typeface="Garamond"/>
              </a:rPr>
              <a:t>предстоит</a:t>
            </a:r>
            <a:r>
              <a:rPr sz="2400" b="1" spc="15" dirty="0">
                <a:solidFill>
                  <a:srgbClr val="002060"/>
                </a:solidFill>
                <a:latin typeface="Garamond"/>
                <a:cs typeface="Garamond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Garamond"/>
                <a:cs typeface="Garamond"/>
              </a:rPr>
              <a:t>отчитаться</a:t>
            </a:r>
            <a:endParaRPr sz="2400" b="1" dirty="0">
              <a:solidFill>
                <a:srgbClr val="002060"/>
              </a:solidFill>
              <a:latin typeface="Garamond"/>
              <a:cs typeface="Garamond"/>
            </a:endParaRPr>
          </a:p>
          <a:p>
            <a:pPr marL="1910080" indent="-457834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/>
              <a:tabLst>
                <a:tab pos="1910080" algn="l"/>
                <a:tab pos="1910714" algn="l"/>
              </a:tabLst>
            </a:pP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Статьи </a:t>
            </a:r>
            <a:r>
              <a:rPr sz="2400" b="1" spc="-5" dirty="0">
                <a:solidFill>
                  <a:srgbClr val="002060"/>
                </a:solidFill>
                <a:latin typeface="Garamond"/>
                <a:cs typeface="Garamond"/>
              </a:rPr>
              <a:t>бюджета </a:t>
            </a: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с наименованием и</a:t>
            </a:r>
            <a:r>
              <a:rPr sz="2400" b="1" spc="-50" dirty="0">
                <a:solidFill>
                  <a:srgbClr val="002060"/>
                </a:solidFill>
                <a:latin typeface="Garamond"/>
                <a:cs typeface="Garamond"/>
              </a:rPr>
              <a:t> </a:t>
            </a: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суммой</a:t>
            </a:r>
          </a:p>
          <a:p>
            <a:pPr marL="469900" indent="-457834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Ответственные исполнители по </a:t>
            </a:r>
            <a:r>
              <a:rPr sz="2400" b="1" spc="-5" dirty="0">
                <a:solidFill>
                  <a:srgbClr val="002060"/>
                </a:solidFill>
                <a:latin typeface="Garamond"/>
                <a:cs typeface="Garamond"/>
              </a:rPr>
              <a:t>каждому направлению </a:t>
            </a: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и этапу</a:t>
            </a:r>
            <a:r>
              <a:rPr sz="2400" b="1" spc="-20" dirty="0">
                <a:solidFill>
                  <a:srgbClr val="002060"/>
                </a:solidFill>
                <a:latin typeface="Garamond"/>
                <a:cs typeface="Garamond"/>
              </a:rPr>
              <a:t> </a:t>
            </a: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проекта</a:t>
            </a:r>
          </a:p>
          <a:p>
            <a:pPr marL="1177290" indent="-457834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/>
              <a:tabLst>
                <a:tab pos="1177290" algn="l"/>
                <a:tab pos="1177925" algn="l"/>
              </a:tabLst>
            </a:pPr>
            <a:r>
              <a:rPr sz="2400" b="1" spc="-5" dirty="0">
                <a:solidFill>
                  <a:srgbClr val="002060"/>
                </a:solidFill>
                <a:latin typeface="Garamond"/>
                <a:cs typeface="Garamond"/>
              </a:rPr>
              <a:t>Сроки </a:t>
            </a: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промежуточной (если есть) и </a:t>
            </a:r>
            <a:r>
              <a:rPr sz="2400" b="1" spc="-5" dirty="0">
                <a:solidFill>
                  <a:srgbClr val="002060"/>
                </a:solidFill>
                <a:latin typeface="Garamond"/>
                <a:cs typeface="Garamond"/>
              </a:rPr>
              <a:t>итоговой</a:t>
            </a:r>
            <a:r>
              <a:rPr sz="2400" b="1" spc="10" dirty="0">
                <a:solidFill>
                  <a:srgbClr val="002060"/>
                </a:solidFill>
                <a:latin typeface="Garamond"/>
                <a:cs typeface="Garamond"/>
              </a:rPr>
              <a:t> </a:t>
            </a: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отчетности</a:t>
            </a:r>
          </a:p>
          <a:p>
            <a:pPr marL="1282065" indent="-457834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AutoNum type="arabicPeriod"/>
              <a:tabLst>
                <a:tab pos="1282065" algn="l"/>
                <a:tab pos="1282700" algn="l"/>
              </a:tabLst>
            </a:pP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Раздел </a:t>
            </a:r>
            <a:r>
              <a:rPr sz="2400" b="1" spc="-5" dirty="0">
                <a:solidFill>
                  <a:srgbClr val="002060"/>
                </a:solidFill>
                <a:latin typeface="Garamond"/>
                <a:cs typeface="Garamond"/>
              </a:rPr>
              <a:t>для </a:t>
            </a: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документов, которыми предстоит</a:t>
            </a:r>
            <a:r>
              <a:rPr sz="2400" b="1" spc="-15" dirty="0">
                <a:solidFill>
                  <a:srgbClr val="002060"/>
                </a:solidFill>
                <a:latin typeface="Garamond"/>
                <a:cs typeface="Garamond"/>
              </a:rPr>
              <a:t> </a:t>
            </a:r>
            <a:r>
              <a:rPr sz="2400" b="1" dirty="0">
                <a:solidFill>
                  <a:srgbClr val="002060"/>
                </a:solidFill>
                <a:latin typeface="Garamond"/>
                <a:cs typeface="Garamond"/>
              </a:rPr>
              <a:t>отчитаться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533400" y="2514600"/>
            <a:ext cx="11506200" cy="30899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5766" indent="-342900">
              <a:lnSpc>
                <a:spcPts val="2055"/>
              </a:lnSpc>
              <a:spcBef>
                <a:spcPts val="95"/>
              </a:spcBef>
              <a:buClr>
                <a:srgbClr val="252525"/>
              </a:buClr>
              <a:buFont typeface="Wingdings" pitchFamily="2" charset="2"/>
              <a:buChar char="Ø"/>
              <a:tabLst>
                <a:tab pos="520700" algn="l"/>
                <a:tab pos="521334" algn="l"/>
              </a:tabLst>
            </a:pPr>
            <a:r>
              <a:rPr b="1" u="none" spc="-5" dirty="0">
                <a:solidFill>
                  <a:srgbClr val="0D0D0D"/>
                </a:solidFill>
              </a:rPr>
              <a:t>Все </a:t>
            </a:r>
            <a:r>
              <a:rPr b="1" u="none" dirty="0">
                <a:solidFill>
                  <a:srgbClr val="0D0D0D"/>
                </a:solidFill>
              </a:rPr>
              <a:t>ссылки </a:t>
            </a:r>
            <a:r>
              <a:rPr b="1" u="none" spc="-5" dirty="0">
                <a:solidFill>
                  <a:srgbClr val="0D0D0D"/>
                </a:solidFill>
              </a:rPr>
              <a:t>которые нужны для отчетности (статьи, публикации в соц. сетях,</a:t>
            </a:r>
            <a:r>
              <a:rPr b="1" u="none" spc="185" dirty="0">
                <a:solidFill>
                  <a:srgbClr val="0D0D0D"/>
                </a:solidFill>
              </a:rPr>
              <a:t> </a:t>
            </a:r>
            <a:r>
              <a:rPr b="1" u="none" spc="-5" dirty="0" err="1" smtClean="0">
                <a:solidFill>
                  <a:srgbClr val="0D0D0D"/>
                </a:solidFill>
              </a:rPr>
              <a:t>итд</a:t>
            </a:r>
            <a:r>
              <a:rPr b="1" u="none" spc="-5" dirty="0" smtClean="0">
                <a:solidFill>
                  <a:srgbClr val="0D0D0D"/>
                </a:solidFill>
              </a:rPr>
              <a:t>)</a:t>
            </a:r>
            <a:r>
              <a:rPr lang="ru-RU" b="1" dirty="0"/>
              <a:t> </a:t>
            </a:r>
            <a:r>
              <a:rPr b="1" u="none" spc="-5" dirty="0" err="1" smtClean="0">
                <a:solidFill>
                  <a:srgbClr val="0D0D0D"/>
                </a:solidFill>
              </a:rPr>
              <a:t>сразу</a:t>
            </a:r>
            <a:r>
              <a:rPr b="1" u="none" spc="-5" dirty="0" smtClean="0">
                <a:solidFill>
                  <a:srgbClr val="0D0D0D"/>
                </a:solidFill>
              </a:rPr>
              <a:t> </a:t>
            </a:r>
            <a:r>
              <a:rPr b="1" u="none" spc="-5" dirty="0">
                <a:solidFill>
                  <a:srgbClr val="0D0D0D"/>
                </a:solidFill>
              </a:rPr>
              <a:t>вносим в</a:t>
            </a:r>
            <a:r>
              <a:rPr b="1" u="none" spc="10" dirty="0">
                <a:solidFill>
                  <a:srgbClr val="0D0D0D"/>
                </a:solidFill>
              </a:rPr>
              <a:t> </a:t>
            </a:r>
            <a:r>
              <a:rPr b="1" u="none" dirty="0" err="1" smtClean="0">
                <a:solidFill>
                  <a:srgbClr val="0D0D0D"/>
                </a:solidFill>
              </a:rPr>
              <a:t>чек-лист</a:t>
            </a:r>
            <a:endParaRPr lang="ru-RU" b="1" u="none" dirty="0" smtClean="0">
              <a:solidFill>
                <a:srgbClr val="0D0D0D"/>
              </a:solidFill>
            </a:endParaRPr>
          </a:p>
          <a:p>
            <a:pPr marL="405766" indent="-342900">
              <a:lnSpc>
                <a:spcPts val="2055"/>
              </a:lnSpc>
              <a:spcBef>
                <a:spcPts val="95"/>
              </a:spcBef>
              <a:buClr>
                <a:srgbClr val="252525"/>
              </a:buClr>
              <a:buFont typeface="Wingdings" pitchFamily="2" charset="2"/>
              <a:buChar char="Ø"/>
              <a:tabLst>
                <a:tab pos="520700" algn="l"/>
                <a:tab pos="521334" algn="l"/>
              </a:tabLst>
            </a:pPr>
            <a:endParaRPr lang="ru-RU" b="1" dirty="0"/>
          </a:p>
          <a:p>
            <a:pPr marL="405766" indent="-342900">
              <a:lnSpc>
                <a:spcPts val="2055"/>
              </a:lnSpc>
              <a:spcBef>
                <a:spcPts val="95"/>
              </a:spcBef>
              <a:buClr>
                <a:srgbClr val="252525"/>
              </a:buClr>
              <a:buFont typeface="Wingdings" pitchFamily="2" charset="2"/>
              <a:buChar char="Ø"/>
              <a:tabLst>
                <a:tab pos="520700" algn="l"/>
                <a:tab pos="521334" algn="l"/>
              </a:tabLst>
            </a:pPr>
            <a:r>
              <a:rPr b="1" u="none" spc="-5" dirty="0" err="1" smtClean="0">
                <a:solidFill>
                  <a:srgbClr val="0D0D0D"/>
                </a:solidFill>
              </a:rPr>
              <a:t>Все</a:t>
            </a:r>
            <a:r>
              <a:rPr b="1" u="none" spc="-5" dirty="0" smtClean="0">
                <a:solidFill>
                  <a:srgbClr val="0D0D0D"/>
                </a:solidFill>
              </a:rPr>
              <a:t> </a:t>
            </a:r>
            <a:r>
              <a:rPr b="1" u="none" spc="-5" dirty="0">
                <a:solidFill>
                  <a:srgbClr val="0D0D0D"/>
                </a:solidFill>
              </a:rPr>
              <a:t>документы оформляем во время совершения сделки: не тянем и не </a:t>
            </a:r>
            <a:r>
              <a:rPr b="1" u="none" spc="-5" dirty="0" err="1">
                <a:solidFill>
                  <a:srgbClr val="0D0D0D"/>
                </a:solidFill>
              </a:rPr>
              <a:t>идем</a:t>
            </a:r>
            <a:r>
              <a:rPr b="1" u="none" spc="120" dirty="0">
                <a:solidFill>
                  <a:srgbClr val="0D0D0D"/>
                </a:solidFill>
              </a:rPr>
              <a:t> </a:t>
            </a:r>
            <a:r>
              <a:rPr b="1" u="none" spc="-5" dirty="0" err="1" smtClean="0">
                <a:solidFill>
                  <a:srgbClr val="0D0D0D"/>
                </a:solidFill>
              </a:rPr>
              <a:t>наповоду</a:t>
            </a:r>
            <a:r>
              <a:rPr b="1" u="none" spc="-5" dirty="0" smtClean="0">
                <a:solidFill>
                  <a:srgbClr val="0D0D0D"/>
                </a:solidFill>
              </a:rPr>
              <a:t> </a:t>
            </a:r>
            <a:r>
              <a:rPr b="1" u="none" spc="-5" dirty="0">
                <a:solidFill>
                  <a:srgbClr val="0D0D0D"/>
                </a:solidFill>
              </a:rPr>
              <a:t>у</a:t>
            </a:r>
            <a:r>
              <a:rPr b="1" u="none" dirty="0">
                <a:solidFill>
                  <a:srgbClr val="0D0D0D"/>
                </a:solidFill>
              </a:rPr>
              <a:t> </a:t>
            </a:r>
            <a:r>
              <a:rPr b="1" u="none" spc="-5" dirty="0" err="1" smtClean="0">
                <a:solidFill>
                  <a:srgbClr val="0D0D0D"/>
                </a:solidFill>
              </a:rPr>
              <a:t>поставщиков</a:t>
            </a:r>
            <a:endParaRPr lang="ru-RU" b="1" u="none" spc="-5" dirty="0" smtClean="0">
              <a:solidFill>
                <a:srgbClr val="0D0D0D"/>
              </a:solidFill>
            </a:endParaRPr>
          </a:p>
          <a:p>
            <a:pPr marL="405766" indent="-342900">
              <a:lnSpc>
                <a:spcPts val="2055"/>
              </a:lnSpc>
              <a:spcBef>
                <a:spcPts val="95"/>
              </a:spcBef>
              <a:buClr>
                <a:srgbClr val="252525"/>
              </a:buClr>
              <a:buFont typeface="Wingdings" pitchFamily="2" charset="2"/>
              <a:buChar char="Ø"/>
              <a:tabLst>
                <a:tab pos="520700" algn="l"/>
                <a:tab pos="521334" algn="l"/>
              </a:tabLst>
            </a:pPr>
            <a:endParaRPr lang="ru-RU" b="1" dirty="0"/>
          </a:p>
          <a:p>
            <a:pPr marL="405766" indent="-342900">
              <a:lnSpc>
                <a:spcPts val="2055"/>
              </a:lnSpc>
              <a:spcBef>
                <a:spcPts val="95"/>
              </a:spcBef>
              <a:buClr>
                <a:srgbClr val="252525"/>
              </a:buClr>
              <a:buFont typeface="Wingdings" pitchFamily="2" charset="2"/>
              <a:buChar char="Ø"/>
              <a:tabLst>
                <a:tab pos="520700" algn="l"/>
                <a:tab pos="521334" algn="l"/>
              </a:tabLst>
            </a:pPr>
            <a:r>
              <a:rPr b="1" u="none" spc="-5" dirty="0" err="1" smtClean="0">
                <a:solidFill>
                  <a:srgbClr val="0D0D0D"/>
                </a:solidFill>
              </a:rPr>
              <a:t>Все</a:t>
            </a:r>
            <a:r>
              <a:rPr b="1" u="none" spc="-5" dirty="0" smtClean="0">
                <a:solidFill>
                  <a:srgbClr val="0D0D0D"/>
                </a:solidFill>
              </a:rPr>
              <a:t> </a:t>
            </a:r>
            <a:r>
              <a:rPr b="1" u="none" spc="-5" dirty="0">
                <a:solidFill>
                  <a:srgbClr val="0D0D0D"/>
                </a:solidFill>
              </a:rPr>
              <a:t>подтверждающие документы (договора, счета, акты) сразу как </a:t>
            </a:r>
            <a:r>
              <a:rPr b="1" u="none" spc="-5" dirty="0" err="1">
                <a:solidFill>
                  <a:srgbClr val="0D0D0D"/>
                </a:solidFill>
              </a:rPr>
              <a:t>они</a:t>
            </a:r>
            <a:r>
              <a:rPr b="1" u="none" spc="90" dirty="0">
                <a:solidFill>
                  <a:srgbClr val="0D0D0D"/>
                </a:solidFill>
              </a:rPr>
              <a:t> </a:t>
            </a:r>
            <a:r>
              <a:rPr b="1" u="none" spc="-5" dirty="0" err="1" smtClean="0">
                <a:solidFill>
                  <a:srgbClr val="0D0D0D"/>
                </a:solidFill>
              </a:rPr>
              <a:t>готовы</a:t>
            </a:r>
            <a:r>
              <a:rPr lang="ru-RU" b="1" dirty="0"/>
              <a:t> </a:t>
            </a:r>
            <a:r>
              <a:rPr b="1" u="none" spc="-10" dirty="0" err="1" smtClean="0">
                <a:solidFill>
                  <a:srgbClr val="0D0D0D"/>
                </a:solidFill>
              </a:rPr>
              <a:t>заливаем</a:t>
            </a:r>
            <a:r>
              <a:rPr b="1" u="none" spc="-10" dirty="0" smtClean="0">
                <a:solidFill>
                  <a:srgbClr val="0D0D0D"/>
                </a:solidFill>
              </a:rPr>
              <a:t> </a:t>
            </a:r>
            <a:r>
              <a:rPr b="1" u="none" spc="-5" dirty="0" err="1" smtClean="0">
                <a:solidFill>
                  <a:srgbClr val="0D0D0D"/>
                </a:solidFill>
              </a:rPr>
              <a:t>на</a:t>
            </a:r>
            <a:r>
              <a:rPr b="1" u="none" spc="-5" dirty="0" smtClean="0">
                <a:solidFill>
                  <a:srgbClr val="0D0D0D"/>
                </a:solidFill>
              </a:rPr>
              <a:t> </a:t>
            </a:r>
            <a:r>
              <a:rPr b="1" u="none" spc="-5" dirty="0" err="1" smtClean="0">
                <a:solidFill>
                  <a:srgbClr val="0D0D0D"/>
                </a:solidFill>
              </a:rPr>
              <a:t>диск</a:t>
            </a:r>
            <a:r>
              <a:rPr b="1" u="none" spc="-5" dirty="0" smtClean="0">
                <a:solidFill>
                  <a:srgbClr val="0D0D0D"/>
                </a:solidFill>
              </a:rPr>
              <a:t> и </a:t>
            </a:r>
            <a:r>
              <a:rPr b="1" u="none" spc="-5" dirty="0" err="1" smtClean="0">
                <a:solidFill>
                  <a:srgbClr val="0D0D0D"/>
                </a:solidFill>
              </a:rPr>
              <a:t>указываем</a:t>
            </a:r>
            <a:r>
              <a:rPr b="1" u="none" spc="-5" dirty="0" smtClean="0">
                <a:solidFill>
                  <a:srgbClr val="0D0D0D"/>
                </a:solidFill>
              </a:rPr>
              <a:t> </a:t>
            </a:r>
            <a:r>
              <a:rPr b="1" u="none" dirty="0" err="1" smtClean="0">
                <a:solidFill>
                  <a:srgbClr val="0D0D0D"/>
                </a:solidFill>
              </a:rPr>
              <a:t>ссылку</a:t>
            </a:r>
            <a:r>
              <a:rPr b="1" u="none" dirty="0" smtClean="0">
                <a:solidFill>
                  <a:srgbClr val="0D0D0D"/>
                </a:solidFill>
              </a:rPr>
              <a:t> </a:t>
            </a:r>
            <a:r>
              <a:rPr b="1" u="none" spc="-5" dirty="0" err="1" smtClean="0">
                <a:solidFill>
                  <a:srgbClr val="0D0D0D"/>
                </a:solidFill>
              </a:rPr>
              <a:t>на</a:t>
            </a:r>
            <a:r>
              <a:rPr b="1" u="none" spc="-5" dirty="0" smtClean="0">
                <a:solidFill>
                  <a:srgbClr val="0D0D0D"/>
                </a:solidFill>
              </a:rPr>
              <a:t> </a:t>
            </a:r>
            <a:r>
              <a:rPr b="1" u="none" dirty="0" err="1" smtClean="0">
                <a:solidFill>
                  <a:srgbClr val="0D0D0D"/>
                </a:solidFill>
              </a:rPr>
              <a:t>папку</a:t>
            </a:r>
            <a:r>
              <a:rPr b="1" u="none" dirty="0" smtClean="0">
                <a:solidFill>
                  <a:srgbClr val="0D0D0D"/>
                </a:solidFill>
              </a:rPr>
              <a:t> </a:t>
            </a:r>
            <a:r>
              <a:rPr b="1" u="none" spc="-5" dirty="0" smtClean="0">
                <a:solidFill>
                  <a:srgbClr val="0D0D0D"/>
                </a:solidFill>
              </a:rPr>
              <a:t>в</a:t>
            </a:r>
            <a:r>
              <a:rPr b="1" u="none" spc="45" dirty="0" smtClean="0">
                <a:solidFill>
                  <a:srgbClr val="0D0D0D"/>
                </a:solidFill>
              </a:rPr>
              <a:t> </a:t>
            </a:r>
            <a:r>
              <a:rPr b="1" u="none" dirty="0" err="1" smtClean="0">
                <a:solidFill>
                  <a:srgbClr val="0D0D0D"/>
                </a:solidFill>
              </a:rPr>
              <a:t>чек-листе</a:t>
            </a:r>
            <a:endParaRPr lang="ru-RU" b="1" u="none" dirty="0" smtClean="0">
              <a:solidFill>
                <a:srgbClr val="0D0D0D"/>
              </a:solidFill>
            </a:endParaRPr>
          </a:p>
          <a:p>
            <a:pPr marL="62866" indent="0">
              <a:lnSpc>
                <a:spcPts val="2055"/>
              </a:lnSpc>
              <a:spcBef>
                <a:spcPts val="95"/>
              </a:spcBef>
              <a:buClr>
                <a:srgbClr val="252525"/>
              </a:buClr>
              <a:buNone/>
              <a:tabLst>
                <a:tab pos="520700" algn="l"/>
                <a:tab pos="521334" algn="l"/>
              </a:tabLst>
            </a:pPr>
            <a:endParaRPr b="1" dirty="0" smtClean="0"/>
          </a:p>
          <a:p>
            <a:pPr marL="359409" indent="-342900">
              <a:lnSpc>
                <a:spcPts val="2050"/>
              </a:lnSpc>
              <a:spcBef>
                <a:spcPts val="445"/>
              </a:spcBef>
              <a:buClr>
                <a:srgbClr val="252525"/>
              </a:buClr>
              <a:buFont typeface="Wingdings" pitchFamily="2" charset="2"/>
              <a:buChar char="Ø"/>
              <a:tabLst>
                <a:tab pos="473075" algn="l"/>
                <a:tab pos="473709" algn="l"/>
              </a:tabLst>
            </a:pPr>
            <a:r>
              <a:rPr b="1" u="none" spc="-5" dirty="0" err="1" smtClean="0">
                <a:solidFill>
                  <a:srgbClr val="0D0D0D"/>
                </a:solidFill>
              </a:rPr>
              <a:t>Если</a:t>
            </a:r>
            <a:r>
              <a:rPr b="1" u="none" spc="-5" dirty="0" smtClean="0">
                <a:solidFill>
                  <a:srgbClr val="0D0D0D"/>
                </a:solidFill>
              </a:rPr>
              <a:t> </a:t>
            </a:r>
            <a:r>
              <a:rPr b="1" u="none" spc="-5" dirty="0">
                <a:solidFill>
                  <a:srgbClr val="0D0D0D"/>
                </a:solidFill>
              </a:rPr>
              <a:t>отчет должен предоставляться на </a:t>
            </a:r>
            <a:r>
              <a:rPr b="1" u="none" spc="-10" dirty="0">
                <a:solidFill>
                  <a:srgbClr val="0D0D0D"/>
                </a:solidFill>
              </a:rPr>
              <a:t>бумаге </a:t>
            </a:r>
            <a:r>
              <a:rPr b="1" u="none" spc="-5" dirty="0">
                <a:solidFill>
                  <a:srgbClr val="0D0D0D"/>
                </a:solidFill>
              </a:rPr>
              <a:t>- сразу создаем папку </a:t>
            </a:r>
            <a:r>
              <a:rPr b="1" u="none" spc="-5" dirty="0" err="1">
                <a:solidFill>
                  <a:srgbClr val="0D0D0D"/>
                </a:solidFill>
              </a:rPr>
              <a:t>для</a:t>
            </a:r>
            <a:r>
              <a:rPr b="1" u="none" spc="190" dirty="0">
                <a:solidFill>
                  <a:srgbClr val="0D0D0D"/>
                </a:solidFill>
              </a:rPr>
              <a:t> </a:t>
            </a:r>
            <a:r>
              <a:rPr b="1" u="none" spc="-5" dirty="0" err="1" smtClean="0">
                <a:solidFill>
                  <a:srgbClr val="0D0D0D"/>
                </a:solidFill>
              </a:rPr>
              <a:t>бумажной</a:t>
            </a:r>
            <a:r>
              <a:rPr lang="ru-RU" b="1" dirty="0"/>
              <a:t> </a:t>
            </a:r>
            <a:r>
              <a:rPr b="1" u="none" spc="-5" dirty="0" err="1" smtClean="0">
                <a:solidFill>
                  <a:srgbClr val="0D0D0D"/>
                </a:solidFill>
              </a:rPr>
              <a:t>версии</a:t>
            </a:r>
            <a:r>
              <a:rPr b="1" u="none" dirty="0" smtClean="0">
                <a:solidFill>
                  <a:srgbClr val="0D0D0D"/>
                </a:solidFill>
              </a:rPr>
              <a:t> </a:t>
            </a:r>
            <a:r>
              <a:rPr b="1" u="none" spc="-5" dirty="0">
                <a:solidFill>
                  <a:srgbClr val="0D0D0D"/>
                </a:solidFill>
              </a:rPr>
              <a:t>проекта</a:t>
            </a:r>
            <a:endParaRPr b="1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228600"/>
            <a:ext cx="717867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80" dirty="0">
                <a:solidFill>
                  <a:srgbClr val="C00000"/>
                </a:solidFill>
              </a:rPr>
              <a:t>Чтобы потом </a:t>
            </a:r>
            <a:r>
              <a:rPr sz="4400" spc="-55" dirty="0">
                <a:solidFill>
                  <a:srgbClr val="C00000"/>
                </a:solidFill>
              </a:rPr>
              <a:t>не </a:t>
            </a:r>
            <a:r>
              <a:rPr sz="4400" spc="-85" dirty="0">
                <a:solidFill>
                  <a:srgbClr val="C00000"/>
                </a:solidFill>
              </a:rPr>
              <a:t>искать </a:t>
            </a:r>
            <a:r>
              <a:rPr sz="4400" dirty="0">
                <a:solidFill>
                  <a:srgbClr val="C00000"/>
                </a:solidFill>
              </a:rPr>
              <a:t>в</a:t>
            </a:r>
            <a:r>
              <a:rPr sz="4400" spc="-775" dirty="0">
                <a:solidFill>
                  <a:srgbClr val="C00000"/>
                </a:solidFill>
              </a:rPr>
              <a:t> </a:t>
            </a:r>
            <a:r>
              <a:rPr sz="4400" spc="-85" dirty="0">
                <a:solidFill>
                  <a:srgbClr val="C00000"/>
                </a:solidFill>
              </a:rPr>
              <a:t>панике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685800"/>
            <a:ext cx="7117463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85" dirty="0">
                <a:solidFill>
                  <a:srgbClr val="C00000"/>
                </a:solidFill>
              </a:rPr>
              <a:t>Действуем</a:t>
            </a:r>
            <a:r>
              <a:rPr sz="4400" b="1" spc="-305" dirty="0">
                <a:solidFill>
                  <a:srgbClr val="C00000"/>
                </a:solidFill>
              </a:rPr>
              <a:t> </a:t>
            </a:r>
            <a:r>
              <a:rPr sz="4400" b="1" spc="-90" dirty="0">
                <a:solidFill>
                  <a:srgbClr val="C00000"/>
                </a:solidFill>
              </a:rPr>
              <a:t>своевременно</a:t>
            </a:r>
            <a:endParaRPr sz="4400" b="1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7427" y="2362200"/>
            <a:ext cx="10439399" cy="3953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25095" algn="just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Почти во всех проектах 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бывает отклонение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факта 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от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плана и это нормально. 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Но  об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этом нужно 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своевременно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уведомлять грантодателя. 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Возможно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потребуется  уведомительное письмо или 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заключение доп.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соглашения – </a:t>
            </a:r>
            <a:r>
              <a:rPr sz="3200" dirty="0" err="1">
                <a:solidFill>
                  <a:srgbClr val="0D0D0D"/>
                </a:solidFill>
                <a:latin typeface="Garamond"/>
                <a:cs typeface="Garamond"/>
              </a:rPr>
              <a:t>выясняйте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3200" dirty="0" err="1" smtClean="0">
                <a:solidFill>
                  <a:srgbClr val="0D0D0D"/>
                </a:solidFill>
                <a:latin typeface="Garamond"/>
                <a:cs typeface="Garamond"/>
              </a:rPr>
              <a:t>условия</a:t>
            </a:r>
            <a:r>
              <a:rPr lang="ru-RU" sz="3200" dirty="0">
                <a:latin typeface="Garamond"/>
                <a:cs typeface="Garamond"/>
              </a:rPr>
              <a:t> </a:t>
            </a:r>
            <a:r>
              <a:rPr sz="3200" spc="-5" dirty="0" err="1" smtClean="0">
                <a:solidFill>
                  <a:srgbClr val="0D0D0D"/>
                </a:solidFill>
                <a:latin typeface="Garamond"/>
                <a:cs typeface="Garamond"/>
              </a:rPr>
              <a:t>оформления</a:t>
            </a:r>
            <a:r>
              <a:rPr sz="3200" spc="-5" dirty="0" smtClean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изменений 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заблаговременно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и уведомляйте о </a:t>
            </a:r>
            <a:r>
              <a:rPr sz="3200" spc="5" dirty="0">
                <a:solidFill>
                  <a:srgbClr val="0D0D0D"/>
                </a:solidFill>
                <a:latin typeface="Garamond"/>
                <a:cs typeface="Garamond"/>
              </a:rPr>
              <a:t>них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сразу, 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как </a:t>
            </a:r>
            <a:r>
              <a:rPr sz="3200" dirty="0" err="1">
                <a:solidFill>
                  <a:srgbClr val="0D0D0D"/>
                </a:solidFill>
                <a:latin typeface="Garamond"/>
                <a:cs typeface="Garamond"/>
              </a:rPr>
              <a:t>это</a:t>
            </a:r>
            <a:r>
              <a:rPr sz="3200" spc="35" dirty="0">
                <a:solidFill>
                  <a:srgbClr val="0D0D0D"/>
                </a:solidFill>
                <a:latin typeface="Garamond"/>
                <a:cs typeface="Garamond"/>
              </a:rPr>
              <a:t> </a:t>
            </a:r>
            <a:r>
              <a:rPr sz="3200" dirty="0" err="1" smtClean="0">
                <a:solidFill>
                  <a:srgbClr val="0D0D0D"/>
                </a:solidFill>
                <a:latin typeface="Garamond"/>
                <a:cs typeface="Garamond"/>
              </a:rPr>
              <a:t>стало</a:t>
            </a:r>
            <a:r>
              <a:rPr lang="ru-RU" sz="3200" dirty="0">
                <a:latin typeface="Garamond"/>
                <a:cs typeface="Garamond"/>
              </a:rPr>
              <a:t> </a:t>
            </a:r>
            <a:r>
              <a:rPr sz="3200" dirty="0" err="1" smtClean="0">
                <a:solidFill>
                  <a:srgbClr val="0D0D0D"/>
                </a:solidFill>
                <a:latin typeface="Garamond"/>
                <a:cs typeface="Garamond"/>
              </a:rPr>
              <a:t>известно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. 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Это избавит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всех 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от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лишней </a:t>
            </a:r>
            <a:r>
              <a:rPr sz="3200" spc="-5" dirty="0">
                <a:solidFill>
                  <a:srgbClr val="0D0D0D"/>
                </a:solidFill>
                <a:latin typeface="Garamond"/>
                <a:cs typeface="Garamond"/>
              </a:rPr>
              <a:t>нервотрепки </a:t>
            </a:r>
            <a:r>
              <a:rPr sz="3200" dirty="0">
                <a:solidFill>
                  <a:srgbClr val="0D0D0D"/>
                </a:solidFill>
                <a:latin typeface="Garamond"/>
                <a:cs typeface="Garamond"/>
              </a:rPr>
              <a:t>под конец реализации  проекта.</a:t>
            </a:r>
            <a:endParaRPr sz="32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2514600"/>
            <a:ext cx="11338560" cy="2973300"/>
          </a:xfrm>
          <a:prstGeom prst="rect">
            <a:avLst/>
          </a:prstGeom>
        </p:spPr>
        <p:txBody>
          <a:bodyPr vert="horz" wrap="square" lIns="0" tIns="448233" rIns="0" bIns="0" rtlCol="0">
            <a:spAutoFit/>
          </a:bodyPr>
          <a:lstStyle/>
          <a:p>
            <a:pPr marL="13335" marR="5080" algn="ctr">
              <a:lnSpc>
                <a:spcPct val="100000"/>
              </a:lnSpc>
              <a:spcBef>
                <a:spcPts val="105"/>
              </a:spcBef>
            </a:pPr>
            <a:r>
              <a:rPr u="none" spc="-5" dirty="0">
                <a:solidFill>
                  <a:srgbClr val="0D0D0D"/>
                </a:solidFill>
              </a:rPr>
              <a:t>Отчет </a:t>
            </a:r>
            <a:r>
              <a:rPr u="none" dirty="0">
                <a:solidFill>
                  <a:srgbClr val="0D0D0D"/>
                </a:solidFill>
              </a:rPr>
              <a:t>не </a:t>
            </a:r>
            <a:r>
              <a:rPr u="none" spc="-5" dirty="0">
                <a:solidFill>
                  <a:srgbClr val="0D0D0D"/>
                </a:solidFill>
              </a:rPr>
              <a:t>обязательно </a:t>
            </a:r>
            <a:r>
              <a:rPr u="none" dirty="0">
                <a:solidFill>
                  <a:srgbClr val="0D0D0D"/>
                </a:solidFill>
              </a:rPr>
              <a:t>начинать готовить </a:t>
            </a:r>
            <a:r>
              <a:rPr u="none" spc="-5" dirty="0">
                <a:solidFill>
                  <a:srgbClr val="0D0D0D"/>
                </a:solidFill>
              </a:rPr>
              <a:t>только </a:t>
            </a:r>
            <a:r>
              <a:rPr u="none" dirty="0">
                <a:solidFill>
                  <a:srgbClr val="0D0D0D"/>
                </a:solidFill>
              </a:rPr>
              <a:t>после </a:t>
            </a:r>
            <a:r>
              <a:rPr u="none" spc="-5" dirty="0">
                <a:solidFill>
                  <a:srgbClr val="0D0D0D"/>
                </a:solidFill>
              </a:rPr>
              <a:t>завершения </a:t>
            </a:r>
            <a:r>
              <a:rPr u="none" dirty="0">
                <a:solidFill>
                  <a:srgbClr val="0D0D0D"/>
                </a:solidFill>
              </a:rPr>
              <a:t>проекта. Все  предыдущие действия уже </a:t>
            </a:r>
            <a:r>
              <a:rPr u="none" spc="-5" dirty="0">
                <a:solidFill>
                  <a:srgbClr val="0D0D0D"/>
                </a:solidFill>
              </a:rPr>
              <a:t>помогают </a:t>
            </a:r>
            <a:r>
              <a:rPr u="none" dirty="0">
                <a:solidFill>
                  <a:srgbClr val="0D0D0D"/>
                </a:solidFill>
              </a:rPr>
              <a:t>начинать готовить его</a:t>
            </a:r>
            <a:r>
              <a:rPr u="none" spc="-40" dirty="0">
                <a:solidFill>
                  <a:srgbClr val="0D0D0D"/>
                </a:solidFill>
              </a:rPr>
              <a:t> </a:t>
            </a:r>
            <a:r>
              <a:rPr u="none" spc="-5" dirty="0">
                <a:solidFill>
                  <a:srgbClr val="0D0D0D"/>
                </a:solidFill>
              </a:rPr>
              <a:t>заранее.</a:t>
            </a:r>
            <a:endParaRPr dirty="0"/>
          </a:p>
          <a:p>
            <a:pPr marL="1905" algn="ctr">
              <a:lnSpc>
                <a:spcPct val="100000"/>
              </a:lnSpc>
              <a:spcBef>
                <a:spcPts val="900"/>
              </a:spcBef>
            </a:pPr>
            <a:r>
              <a:rPr u="none" spc="-5" dirty="0">
                <a:solidFill>
                  <a:srgbClr val="0D0D0D"/>
                </a:solidFill>
              </a:rPr>
              <a:t>Описывать ход </a:t>
            </a:r>
            <a:r>
              <a:rPr u="none" dirty="0">
                <a:solidFill>
                  <a:srgbClr val="0D0D0D"/>
                </a:solidFill>
              </a:rPr>
              <a:t>проекта тоже стоит в процессе </a:t>
            </a:r>
            <a:r>
              <a:rPr u="none" spc="-5" dirty="0">
                <a:solidFill>
                  <a:srgbClr val="0D0D0D"/>
                </a:solidFill>
              </a:rPr>
              <a:t>реализации. </a:t>
            </a:r>
            <a:r>
              <a:rPr u="none" dirty="0">
                <a:solidFill>
                  <a:srgbClr val="0D0D0D"/>
                </a:solidFill>
              </a:rPr>
              <a:t>А под </a:t>
            </a:r>
            <a:r>
              <a:rPr u="none" spc="-5" dirty="0">
                <a:solidFill>
                  <a:srgbClr val="0D0D0D"/>
                </a:solidFill>
              </a:rPr>
              <a:t>конец</a:t>
            </a:r>
            <a:r>
              <a:rPr u="none" spc="15" dirty="0">
                <a:solidFill>
                  <a:srgbClr val="0D0D0D"/>
                </a:solidFill>
              </a:rPr>
              <a:t> </a:t>
            </a:r>
            <a:r>
              <a:rPr u="none" dirty="0">
                <a:solidFill>
                  <a:srgbClr val="0D0D0D"/>
                </a:solidFill>
              </a:rPr>
              <a:t>внести</a:t>
            </a:r>
            <a:endParaRPr dirty="0"/>
          </a:p>
          <a:p>
            <a:pPr marL="5080" algn="ctr">
              <a:lnSpc>
                <a:spcPct val="100000"/>
              </a:lnSpc>
            </a:pPr>
            <a:r>
              <a:rPr u="none" spc="-5" dirty="0">
                <a:solidFill>
                  <a:srgbClr val="0D0D0D"/>
                </a:solidFill>
              </a:rPr>
              <a:t>корректировки </a:t>
            </a:r>
            <a:r>
              <a:rPr u="none" dirty="0">
                <a:solidFill>
                  <a:srgbClr val="0D0D0D"/>
                </a:solidFill>
              </a:rPr>
              <a:t>и отшлифовать</a:t>
            </a:r>
            <a:r>
              <a:rPr u="none" spc="-20" dirty="0">
                <a:solidFill>
                  <a:srgbClr val="0D0D0D"/>
                </a:solidFill>
              </a:rPr>
              <a:t> </a:t>
            </a:r>
            <a:r>
              <a:rPr u="none" dirty="0">
                <a:solidFill>
                  <a:srgbClr val="0D0D0D"/>
                </a:solidFill>
              </a:rPr>
              <a:t>отчет.</a:t>
            </a:r>
            <a:endParaRPr dirty="0"/>
          </a:p>
          <a:p>
            <a:pPr marL="5080" algn="ctr">
              <a:lnSpc>
                <a:spcPct val="100000"/>
              </a:lnSpc>
              <a:spcBef>
                <a:spcPts val="900"/>
              </a:spcBef>
            </a:pPr>
            <a:r>
              <a:rPr u="none" spc="-5" dirty="0">
                <a:solidFill>
                  <a:srgbClr val="0D0D0D"/>
                </a:solidFill>
              </a:rPr>
              <a:t>Не </a:t>
            </a:r>
            <a:r>
              <a:rPr u="none" dirty="0">
                <a:solidFill>
                  <a:srgbClr val="0D0D0D"/>
                </a:solidFill>
              </a:rPr>
              <a:t>оттягиваем подачу отчета на последний</a:t>
            </a:r>
            <a:r>
              <a:rPr u="none" spc="-40" dirty="0">
                <a:solidFill>
                  <a:srgbClr val="0D0D0D"/>
                </a:solidFill>
              </a:rPr>
              <a:t> </a:t>
            </a:r>
            <a:r>
              <a:rPr u="none" dirty="0">
                <a:solidFill>
                  <a:srgbClr val="0D0D0D"/>
                </a:solidFill>
              </a:rPr>
              <a:t>день</a:t>
            </a:r>
            <a:r>
              <a:rPr sz="2000" u="none" dirty="0">
                <a:solidFill>
                  <a:srgbClr val="0D0D0D"/>
                </a:solidFill>
              </a:rPr>
              <a:t>.</a:t>
            </a:r>
            <a:endParaRPr sz="200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609600"/>
            <a:ext cx="605637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95" dirty="0">
                <a:solidFill>
                  <a:srgbClr val="C00000"/>
                </a:solidFill>
              </a:rPr>
              <a:t>СВОЕВРЕМЕННОСТЬ</a:t>
            </a:r>
            <a:endParaRPr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57200" y="2743200"/>
            <a:ext cx="11338560" cy="3368217"/>
          </a:xfrm>
          <a:prstGeom prst="rect">
            <a:avLst/>
          </a:prstGeom>
        </p:spPr>
        <p:txBody>
          <a:bodyPr vert="horz" wrap="square" lIns="0" tIns="448233" rIns="0" bIns="0" rtlCol="0">
            <a:spAutoFit/>
          </a:bodyPr>
          <a:lstStyle/>
          <a:p>
            <a:pPr marL="13335" marR="5080" algn="ctr">
              <a:lnSpc>
                <a:spcPct val="100000"/>
              </a:lnSpc>
              <a:spcBef>
                <a:spcPts val="105"/>
              </a:spcBef>
            </a:pPr>
            <a:r>
              <a:rPr sz="2800" u="none" spc="-5" dirty="0">
                <a:solidFill>
                  <a:srgbClr val="0D0D0D"/>
                </a:solidFill>
              </a:rPr>
              <a:t>При </a:t>
            </a:r>
            <a:r>
              <a:rPr sz="2800" u="none" dirty="0">
                <a:solidFill>
                  <a:srgbClr val="0D0D0D"/>
                </a:solidFill>
              </a:rPr>
              <a:t>подаче </a:t>
            </a:r>
            <a:r>
              <a:rPr sz="2800" u="none" spc="-5" dirty="0">
                <a:solidFill>
                  <a:srgbClr val="0D0D0D"/>
                </a:solidFill>
              </a:rPr>
              <a:t>отчета </a:t>
            </a:r>
            <a:r>
              <a:rPr sz="2800" u="none" dirty="0">
                <a:solidFill>
                  <a:srgbClr val="0D0D0D"/>
                </a:solidFill>
              </a:rPr>
              <a:t>уточните </a:t>
            </a:r>
            <a:r>
              <a:rPr sz="2800" u="none" spc="-5" dirty="0">
                <a:solidFill>
                  <a:srgbClr val="0D0D0D"/>
                </a:solidFill>
              </a:rPr>
              <a:t>сколько он </a:t>
            </a:r>
            <a:r>
              <a:rPr sz="2800" u="none" dirty="0">
                <a:solidFill>
                  <a:srgbClr val="0D0D0D"/>
                </a:solidFill>
              </a:rPr>
              <a:t>будет </a:t>
            </a:r>
            <a:r>
              <a:rPr sz="2800" u="none" spc="-5" dirty="0">
                <a:solidFill>
                  <a:srgbClr val="0D0D0D"/>
                </a:solidFill>
              </a:rPr>
              <a:t>рассматриваться. </a:t>
            </a:r>
            <a:r>
              <a:rPr sz="2800" u="none" dirty="0">
                <a:solidFill>
                  <a:srgbClr val="0D0D0D"/>
                </a:solidFill>
              </a:rPr>
              <a:t>Если вам не  сообщают о ходе проверки, </a:t>
            </a:r>
            <a:r>
              <a:rPr sz="2800" u="none" spc="-5" dirty="0">
                <a:solidFill>
                  <a:srgbClr val="0D0D0D"/>
                </a:solidFill>
              </a:rPr>
              <a:t>позвоните </a:t>
            </a:r>
            <a:r>
              <a:rPr sz="2800" u="none" dirty="0">
                <a:solidFill>
                  <a:srgbClr val="0D0D0D"/>
                </a:solidFill>
              </a:rPr>
              <a:t>и поинтересуйтесь</a:t>
            </a:r>
            <a:r>
              <a:rPr sz="2800" u="none" spc="-25" dirty="0">
                <a:solidFill>
                  <a:srgbClr val="0D0D0D"/>
                </a:solidFill>
              </a:rPr>
              <a:t> </a:t>
            </a:r>
            <a:r>
              <a:rPr sz="2800" u="none" spc="-5" dirty="0">
                <a:solidFill>
                  <a:srgbClr val="0D0D0D"/>
                </a:solidFill>
              </a:rPr>
              <a:t>сами.</a:t>
            </a:r>
            <a:endParaRPr sz="2800" dirty="0"/>
          </a:p>
          <a:p>
            <a:pPr marL="3175" algn="ctr">
              <a:lnSpc>
                <a:spcPct val="100000"/>
              </a:lnSpc>
              <a:spcBef>
                <a:spcPts val="900"/>
              </a:spcBef>
            </a:pPr>
            <a:r>
              <a:rPr sz="2800" u="none" dirty="0">
                <a:solidFill>
                  <a:srgbClr val="0D0D0D"/>
                </a:solidFill>
              </a:rPr>
              <a:t>Чем </a:t>
            </a:r>
            <a:r>
              <a:rPr sz="2800" u="none" spc="-5" dirty="0">
                <a:solidFill>
                  <a:srgbClr val="0D0D0D"/>
                </a:solidFill>
              </a:rPr>
              <a:t>быстрее вы </a:t>
            </a:r>
            <a:r>
              <a:rPr sz="2800" u="none" dirty="0">
                <a:solidFill>
                  <a:srgbClr val="0D0D0D"/>
                </a:solidFill>
              </a:rPr>
              <a:t>благополучно сдадите </a:t>
            </a:r>
            <a:r>
              <a:rPr sz="2800" u="none" spc="-5" dirty="0">
                <a:solidFill>
                  <a:srgbClr val="0D0D0D"/>
                </a:solidFill>
              </a:rPr>
              <a:t>отчет </a:t>
            </a:r>
            <a:r>
              <a:rPr sz="2800" u="none" dirty="0">
                <a:solidFill>
                  <a:srgbClr val="0D0D0D"/>
                </a:solidFill>
              </a:rPr>
              <a:t>и подпишите</a:t>
            </a:r>
            <a:r>
              <a:rPr sz="2800" u="none" spc="5" dirty="0">
                <a:solidFill>
                  <a:srgbClr val="0D0D0D"/>
                </a:solidFill>
              </a:rPr>
              <a:t> </a:t>
            </a:r>
            <a:r>
              <a:rPr sz="2800" u="none" spc="-5" dirty="0">
                <a:solidFill>
                  <a:srgbClr val="0D0D0D"/>
                </a:solidFill>
              </a:rPr>
              <a:t>закрывающие</a:t>
            </a:r>
            <a:endParaRPr sz="2800" dirty="0"/>
          </a:p>
          <a:p>
            <a:pPr marL="33655" marR="19685" algn="ctr">
              <a:lnSpc>
                <a:spcPts val="2420"/>
              </a:lnSpc>
              <a:spcBef>
                <a:spcPts val="65"/>
              </a:spcBef>
            </a:pPr>
            <a:r>
              <a:rPr sz="2800" u="none" dirty="0">
                <a:solidFill>
                  <a:srgbClr val="0D0D0D"/>
                </a:solidFill>
              </a:rPr>
              <a:t>документы, тем скорее сможете приступить к </a:t>
            </a:r>
            <a:r>
              <a:rPr sz="2800" u="none" spc="-5" dirty="0">
                <a:solidFill>
                  <a:srgbClr val="0D0D0D"/>
                </a:solidFill>
              </a:rPr>
              <a:t>новой работе </a:t>
            </a:r>
            <a:r>
              <a:rPr sz="2800" u="none" dirty="0">
                <a:solidFill>
                  <a:srgbClr val="0D0D0D"/>
                </a:solidFill>
              </a:rPr>
              <a:t>(и даже немного  </a:t>
            </a:r>
            <a:r>
              <a:rPr sz="2800" u="none" spc="-5" dirty="0">
                <a:solidFill>
                  <a:srgbClr val="0D0D0D"/>
                </a:solidFill>
              </a:rPr>
              <a:t>отдохнуть</a:t>
            </a:r>
            <a:r>
              <a:rPr sz="2800" u="none" spc="-25" dirty="0">
                <a:solidFill>
                  <a:srgbClr val="0D0D0D"/>
                </a:solidFill>
              </a:rPr>
              <a:t> </a:t>
            </a:r>
            <a:r>
              <a:rPr sz="2800" u="none" dirty="0">
                <a:solidFill>
                  <a:srgbClr val="0D0D0D"/>
                </a:solidFill>
                <a:latin typeface="Wingdings"/>
                <a:cs typeface="Wingdings"/>
              </a:rPr>
              <a:t></a:t>
            </a:r>
            <a:r>
              <a:rPr sz="2800" u="none" dirty="0">
                <a:solidFill>
                  <a:srgbClr val="0D0D0D"/>
                </a:solidFill>
              </a:rPr>
              <a:t>).</a:t>
            </a:r>
            <a:endParaRPr sz="2800" dirty="0">
              <a:latin typeface="Wingdings"/>
              <a:cs typeface="Wingding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914400"/>
            <a:ext cx="878268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95" dirty="0">
                <a:solidFill>
                  <a:srgbClr val="C00000"/>
                </a:solidFill>
              </a:rPr>
              <a:t>ОТСЛЕЖИВАЙТЕ</a:t>
            </a:r>
            <a:r>
              <a:rPr sz="4400" b="1" spc="-295" dirty="0">
                <a:solidFill>
                  <a:srgbClr val="C00000"/>
                </a:solidFill>
              </a:rPr>
              <a:t> </a:t>
            </a:r>
            <a:r>
              <a:rPr sz="4400" b="1" spc="-85" dirty="0">
                <a:solidFill>
                  <a:srgbClr val="C00000"/>
                </a:solidFill>
              </a:rPr>
              <a:t>СИТУАЦИЮ</a:t>
            </a:r>
            <a:endParaRPr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2438400"/>
            <a:ext cx="11338560" cy="2249384"/>
          </a:xfrm>
          <a:prstGeom prst="rect">
            <a:avLst/>
          </a:prstGeom>
        </p:spPr>
        <p:txBody>
          <a:bodyPr vert="horz" wrap="square" lIns="0" tIns="55930" rIns="0" bIns="0" rtlCol="0">
            <a:spAutoFit/>
          </a:bodyPr>
          <a:lstStyle/>
          <a:p>
            <a:pPr marL="17780" marR="5080" algn="ctr">
              <a:lnSpc>
                <a:spcPct val="100000"/>
              </a:lnSpc>
              <a:spcBef>
                <a:spcPts val="100"/>
              </a:spcBef>
            </a:pPr>
            <a:r>
              <a:rPr sz="2400" u="none" spc="-5" dirty="0">
                <a:solidFill>
                  <a:srgbClr val="0D0D0D"/>
                </a:solidFill>
              </a:rPr>
              <a:t>Начинается </a:t>
            </a:r>
            <a:r>
              <a:rPr sz="2400" u="none" dirty="0">
                <a:solidFill>
                  <a:srgbClr val="0D0D0D"/>
                </a:solidFill>
              </a:rPr>
              <a:t>новый виток – </a:t>
            </a:r>
            <a:r>
              <a:rPr sz="2400" u="none" spc="-5" dirty="0">
                <a:solidFill>
                  <a:srgbClr val="0D0D0D"/>
                </a:solidFill>
              </a:rPr>
              <a:t>актуализируем </a:t>
            </a:r>
            <a:r>
              <a:rPr sz="2400" u="none" dirty="0">
                <a:solidFill>
                  <a:srgbClr val="0D0D0D"/>
                </a:solidFill>
              </a:rPr>
              <a:t>нашу грантовую</a:t>
            </a:r>
            <a:r>
              <a:rPr sz="2400" u="none" spc="-114" dirty="0">
                <a:solidFill>
                  <a:srgbClr val="0D0D0D"/>
                </a:solidFill>
              </a:rPr>
              <a:t> </a:t>
            </a:r>
            <a:r>
              <a:rPr sz="2400" u="none" dirty="0">
                <a:solidFill>
                  <a:srgbClr val="0D0D0D"/>
                </a:solidFill>
              </a:rPr>
              <a:t>таблицу,  </a:t>
            </a:r>
            <a:r>
              <a:rPr sz="2400" u="none" spc="-5" dirty="0">
                <a:solidFill>
                  <a:srgbClr val="0D0D0D"/>
                </a:solidFill>
              </a:rPr>
              <a:t>мониторим </a:t>
            </a:r>
            <a:r>
              <a:rPr sz="2400" u="none" dirty="0">
                <a:solidFill>
                  <a:srgbClr val="0D0D0D"/>
                </a:solidFill>
              </a:rPr>
              <a:t>гранты, которые </a:t>
            </a:r>
            <a:r>
              <a:rPr sz="2400" u="none" spc="-5" dirty="0">
                <a:solidFill>
                  <a:srgbClr val="0D0D0D"/>
                </a:solidFill>
              </a:rPr>
              <a:t>объявляются </a:t>
            </a:r>
            <a:r>
              <a:rPr sz="2400" u="none" dirty="0">
                <a:solidFill>
                  <a:srgbClr val="0D0D0D"/>
                </a:solidFill>
              </a:rPr>
              <a:t>под конец</a:t>
            </a:r>
            <a:r>
              <a:rPr sz="2400" u="none" spc="-55" dirty="0">
                <a:solidFill>
                  <a:srgbClr val="0D0D0D"/>
                </a:solidFill>
              </a:rPr>
              <a:t> </a:t>
            </a:r>
            <a:r>
              <a:rPr sz="2400" u="none" dirty="0">
                <a:solidFill>
                  <a:srgbClr val="0D0D0D"/>
                </a:solidFill>
              </a:rPr>
              <a:t>года.</a:t>
            </a:r>
            <a:endParaRPr sz="2400" dirty="0"/>
          </a:p>
          <a:p>
            <a:pPr marL="5715" algn="ctr">
              <a:lnSpc>
                <a:spcPct val="100000"/>
              </a:lnSpc>
              <a:spcBef>
                <a:spcPts val="900"/>
              </a:spcBef>
            </a:pPr>
            <a:r>
              <a:rPr sz="2400" u="none" dirty="0">
                <a:solidFill>
                  <a:srgbClr val="0D0D0D"/>
                </a:solidFill>
              </a:rPr>
              <a:t>Закрывая </a:t>
            </a:r>
            <a:r>
              <a:rPr sz="2400" u="none" spc="-5" dirty="0">
                <a:solidFill>
                  <a:srgbClr val="0D0D0D"/>
                </a:solidFill>
              </a:rPr>
              <a:t>старый </a:t>
            </a:r>
            <a:r>
              <a:rPr sz="2400" u="none" dirty="0">
                <a:solidFill>
                  <a:srgbClr val="0D0D0D"/>
                </a:solidFill>
              </a:rPr>
              <a:t>год, </a:t>
            </a:r>
            <a:r>
              <a:rPr sz="2400" u="none" spc="-5" dirty="0">
                <a:solidFill>
                  <a:srgbClr val="0D0D0D"/>
                </a:solidFill>
              </a:rPr>
              <a:t>сразу начинаем открывать</a:t>
            </a:r>
            <a:r>
              <a:rPr sz="2400" u="none" spc="-70" dirty="0">
                <a:solidFill>
                  <a:srgbClr val="0D0D0D"/>
                </a:solidFill>
              </a:rPr>
              <a:t> </a:t>
            </a:r>
            <a:r>
              <a:rPr sz="2400" u="none" spc="-5" dirty="0">
                <a:solidFill>
                  <a:srgbClr val="0D0D0D"/>
                </a:solidFill>
              </a:rPr>
              <a:t>новый.</a:t>
            </a:r>
            <a:endParaRPr sz="2400" dirty="0"/>
          </a:p>
          <a:p>
            <a:pPr marL="5715" algn="ctr">
              <a:lnSpc>
                <a:spcPct val="100000"/>
              </a:lnSpc>
              <a:spcBef>
                <a:spcPts val="900"/>
              </a:spcBef>
            </a:pPr>
            <a:r>
              <a:rPr sz="2400" u="none" spc="-5" dirty="0">
                <a:solidFill>
                  <a:srgbClr val="0D0D0D"/>
                </a:solidFill>
              </a:rPr>
              <a:t>Даем себе возможность нормально отдохнуть </a:t>
            </a:r>
            <a:r>
              <a:rPr sz="2400" u="none" dirty="0">
                <a:solidFill>
                  <a:srgbClr val="0D0D0D"/>
                </a:solidFill>
              </a:rPr>
              <a:t>на</a:t>
            </a:r>
            <a:r>
              <a:rPr sz="2400" u="none" spc="-10" dirty="0">
                <a:solidFill>
                  <a:srgbClr val="0D0D0D"/>
                </a:solidFill>
              </a:rPr>
              <a:t> </a:t>
            </a:r>
            <a:r>
              <a:rPr sz="2400" u="none" spc="-5" dirty="0">
                <a:solidFill>
                  <a:srgbClr val="0D0D0D"/>
                </a:solidFill>
              </a:rPr>
              <a:t>праздники.</a:t>
            </a:r>
            <a:endParaRPr sz="2400" dirty="0"/>
          </a:p>
          <a:p>
            <a:pPr marL="5080" algn="ctr">
              <a:lnSpc>
                <a:spcPct val="100000"/>
              </a:lnSpc>
              <a:spcBef>
                <a:spcPts val="900"/>
              </a:spcBef>
            </a:pPr>
            <a:r>
              <a:rPr sz="2400" u="none" spc="-5" dirty="0">
                <a:solidFill>
                  <a:srgbClr val="0D0D0D"/>
                </a:solidFill>
              </a:rPr>
              <a:t>Удачи!)</a:t>
            </a:r>
            <a:endParaRPr sz="240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000" y="685800"/>
            <a:ext cx="542988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>
                <a:solidFill>
                  <a:srgbClr val="C00000"/>
                </a:solidFill>
              </a:rPr>
              <a:t>Не </a:t>
            </a:r>
            <a:r>
              <a:rPr sz="4400" b="1" spc="-90" dirty="0">
                <a:solidFill>
                  <a:srgbClr val="C00000"/>
                </a:solidFill>
              </a:rPr>
              <a:t>расслабляемся!</a:t>
            </a:r>
            <a:r>
              <a:rPr sz="4400" b="1" spc="-495" dirty="0">
                <a:solidFill>
                  <a:srgbClr val="C00000"/>
                </a:solidFill>
              </a:rPr>
              <a:t> </a:t>
            </a:r>
            <a:r>
              <a:rPr sz="4400" b="1" dirty="0">
                <a:solidFill>
                  <a:srgbClr val="C00000"/>
                </a:solidFill>
                <a:latin typeface="Wingdings"/>
                <a:cs typeface="Wingdings"/>
              </a:rPr>
              <a:t>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2133600"/>
            <a:ext cx="11582399" cy="4038926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7188" indent="-357188">
              <a:lnSpc>
                <a:spcPct val="100000"/>
              </a:lnSpc>
              <a:spcBef>
                <a:spcPts val="775"/>
              </a:spcBef>
              <a:buClr>
                <a:srgbClr val="252525"/>
              </a:buClr>
              <a:buAutoNum type="arabicPeriod"/>
              <a:tabLst>
                <a:tab pos="1202690" algn="l"/>
                <a:tab pos="1203325" algn="l"/>
              </a:tabLst>
            </a:pPr>
            <a:r>
              <a:rPr sz="2000" b="1" spc="-10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Составить </a:t>
            </a:r>
            <a:r>
              <a:rPr sz="2000" b="1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список </a:t>
            </a:r>
            <a:r>
              <a:rPr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грантов, на которые будем</a:t>
            </a:r>
            <a:r>
              <a:rPr sz="2000" b="1" spc="5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подаваться</a:t>
            </a:r>
            <a:endParaRPr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7188" indent="-357188">
              <a:lnSpc>
                <a:spcPct val="100000"/>
              </a:lnSpc>
              <a:spcBef>
                <a:spcPts val="675"/>
              </a:spcBef>
              <a:buClr>
                <a:srgbClr val="252525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Изучить положения интересующих грантов и отобрать</a:t>
            </a:r>
            <a:r>
              <a:rPr sz="2000" b="1" spc="130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приоритетные</a:t>
            </a:r>
            <a:endParaRPr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7188" indent="-357188">
              <a:lnSpc>
                <a:spcPct val="100000"/>
              </a:lnSpc>
              <a:spcBef>
                <a:spcPts val="670"/>
              </a:spcBef>
              <a:buClr>
                <a:srgbClr val="252525"/>
              </a:buClr>
              <a:buAutoNum type="arabicPeriod"/>
              <a:tabLst>
                <a:tab pos="3288029" algn="l"/>
                <a:tab pos="3288665" algn="l"/>
              </a:tabLst>
            </a:pPr>
            <a:r>
              <a:rPr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Подача заявок</a:t>
            </a:r>
            <a:endParaRPr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7188" indent="-357188">
              <a:lnSpc>
                <a:spcPct val="100000"/>
              </a:lnSpc>
              <a:spcBef>
                <a:spcPts val="675"/>
              </a:spcBef>
              <a:buClr>
                <a:srgbClr val="252525"/>
              </a:buClr>
              <a:buAutoNum type="arabicPeriod"/>
              <a:tabLst>
                <a:tab pos="2743835" algn="l"/>
                <a:tab pos="2744470" algn="l"/>
              </a:tabLst>
            </a:pPr>
            <a:r>
              <a:rPr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Мониторинг</a:t>
            </a:r>
            <a:r>
              <a:rPr sz="2000" b="1" spc="20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результатов</a:t>
            </a:r>
            <a:endParaRPr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7188" indent="-357188">
              <a:lnSpc>
                <a:spcPct val="100000"/>
              </a:lnSpc>
              <a:spcBef>
                <a:spcPts val="675"/>
              </a:spcBef>
              <a:buClr>
                <a:srgbClr val="252525"/>
              </a:buClr>
              <a:buAutoNum type="arabicPeriod"/>
              <a:tabLst>
                <a:tab pos="1951355" algn="l"/>
                <a:tab pos="1951989" algn="l"/>
              </a:tabLst>
            </a:pPr>
            <a:r>
              <a:rPr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Составление плана реализации</a:t>
            </a:r>
            <a:r>
              <a:rPr sz="2000" b="1" spc="80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b="1" spc="-5" dirty="0" smtClean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проектов</a:t>
            </a:r>
            <a:endParaRPr lang="ru-RU" sz="2000" b="1" spc="-5" dirty="0" smtClean="0">
              <a:solidFill>
                <a:srgbClr val="0D0D0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49238" indent="-238125">
              <a:lnSpc>
                <a:spcPct val="100000"/>
              </a:lnSpc>
              <a:spcBef>
                <a:spcPts val="1005"/>
              </a:spcBef>
              <a:buAutoNum type="arabicPeriod" startAt="6"/>
              <a:tabLst>
                <a:tab pos="250825" algn="l"/>
              </a:tabLst>
            </a:pPr>
            <a:r>
              <a:rPr lang="ru-RU" sz="2000" b="1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Реализация проектов с параллельной </a:t>
            </a:r>
            <a:r>
              <a:rPr lang="ru-RU"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подготовкой отчетной</a:t>
            </a:r>
            <a:r>
              <a:rPr lang="ru-RU" sz="2000" b="1" spc="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информации</a:t>
            </a:r>
            <a:endParaRPr lang="ru-RU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49238" indent="-238125">
              <a:lnSpc>
                <a:spcPct val="100000"/>
              </a:lnSpc>
              <a:spcBef>
                <a:spcPts val="900"/>
              </a:spcBef>
              <a:buAutoNum type="arabicPeriod" startAt="6"/>
              <a:tabLst>
                <a:tab pos="1402080" algn="l"/>
              </a:tabLst>
            </a:pPr>
            <a:r>
              <a:rPr lang="ru-RU" sz="2000" b="1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Параллельный </a:t>
            </a:r>
            <a:r>
              <a:rPr lang="ru-RU"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мониторинг </a:t>
            </a:r>
            <a:r>
              <a:rPr lang="ru-RU" sz="2000" b="1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других грантовых</a:t>
            </a:r>
            <a:r>
              <a:rPr lang="ru-RU" sz="2000" b="1" spc="-20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заявок</a:t>
            </a:r>
            <a:endParaRPr lang="ru-RU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49238" indent="-238125">
              <a:lnSpc>
                <a:spcPct val="100000"/>
              </a:lnSpc>
              <a:spcBef>
                <a:spcPts val="900"/>
              </a:spcBef>
              <a:buAutoNum type="arabicPeriod" startAt="6"/>
              <a:tabLst>
                <a:tab pos="2663825" algn="l"/>
              </a:tabLst>
            </a:pPr>
            <a:r>
              <a:rPr lang="ru-RU" sz="2000" b="1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их подача и</a:t>
            </a:r>
            <a:r>
              <a:rPr lang="ru-RU" sz="2000" b="1" spc="-30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реализация…</a:t>
            </a:r>
            <a:endParaRPr lang="ru-RU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49238" indent="-238125">
              <a:lnSpc>
                <a:spcPct val="100000"/>
              </a:lnSpc>
              <a:spcBef>
                <a:spcPts val="900"/>
              </a:spcBef>
              <a:buAutoNum type="arabicPeriod" startAt="6"/>
              <a:tabLst>
                <a:tab pos="2623820" algn="l"/>
              </a:tabLst>
            </a:pPr>
            <a:r>
              <a:rPr lang="ru-RU"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</a:t>
            </a:r>
            <a:r>
              <a:rPr lang="ru-RU" sz="2000" b="1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подача </a:t>
            </a:r>
            <a:r>
              <a:rPr lang="ru-RU" sz="2000" b="1" spc="-5" dirty="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отчетов</a:t>
            </a:r>
            <a:endParaRPr lang="ru-RU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7188" indent="-357188">
              <a:lnSpc>
                <a:spcPct val="100000"/>
              </a:lnSpc>
              <a:spcBef>
                <a:spcPts val="675"/>
              </a:spcBef>
              <a:buClr>
                <a:srgbClr val="252525"/>
              </a:buClr>
              <a:buAutoNum type="arabicPeriod"/>
              <a:tabLst>
                <a:tab pos="1951355" algn="l"/>
                <a:tab pos="1951989" algn="l"/>
              </a:tabLst>
            </a:pPr>
            <a:endParaRPr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7712" y="1868004"/>
            <a:ext cx="5744845" cy="28091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ts val="7470"/>
              </a:lnSpc>
              <a:spcBef>
                <a:spcPts val="105"/>
              </a:spcBef>
            </a:pPr>
            <a:r>
              <a:rPr sz="6800" spc="-100" dirty="0">
                <a:solidFill>
                  <a:srgbClr val="C00000"/>
                </a:solidFill>
              </a:rPr>
              <a:t>СОС</a:t>
            </a:r>
            <a:r>
              <a:rPr sz="6800" spc="-95" dirty="0">
                <a:solidFill>
                  <a:srgbClr val="C00000"/>
                </a:solidFill>
              </a:rPr>
              <a:t>Т</a:t>
            </a:r>
            <a:r>
              <a:rPr sz="6800" spc="-100" dirty="0">
                <a:solidFill>
                  <a:srgbClr val="C00000"/>
                </a:solidFill>
              </a:rPr>
              <a:t>А</a:t>
            </a:r>
            <a:r>
              <a:rPr sz="6800" spc="-110" dirty="0">
                <a:solidFill>
                  <a:srgbClr val="C00000"/>
                </a:solidFill>
              </a:rPr>
              <a:t>В</a:t>
            </a:r>
            <a:r>
              <a:rPr sz="6800" spc="-114" dirty="0">
                <a:solidFill>
                  <a:srgbClr val="C00000"/>
                </a:solidFill>
              </a:rPr>
              <a:t>Л</a:t>
            </a:r>
            <a:r>
              <a:rPr sz="6800" spc="-105" dirty="0">
                <a:solidFill>
                  <a:srgbClr val="C00000"/>
                </a:solidFill>
              </a:rPr>
              <a:t>Я</a:t>
            </a:r>
            <a:r>
              <a:rPr sz="6800" spc="-114" dirty="0">
                <a:solidFill>
                  <a:srgbClr val="C00000"/>
                </a:solidFill>
              </a:rPr>
              <a:t>Е</a:t>
            </a:r>
            <a:r>
              <a:rPr sz="6800" spc="5" dirty="0">
                <a:solidFill>
                  <a:srgbClr val="C00000"/>
                </a:solidFill>
              </a:rPr>
              <a:t>М</a:t>
            </a:r>
            <a:endParaRPr sz="6800" dirty="0">
              <a:solidFill>
                <a:srgbClr val="C00000"/>
              </a:solidFill>
            </a:endParaRPr>
          </a:p>
          <a:p>
            <a:pPr marL="1873885" marR="5080" indent="269240" algn="r">
              <a:lnSpc>
                <a:spcPts val="6770"/>
              </a:lnSpc>
              <a:spcBef>
                <a:spcPts val="695"/>
              </a:spcBef>
            </a:pPr>
            <a:r>
              <a:rPr sz="6800" spc="-100" dirty="0">
                <a:solidFill>
                  <a:srgbClr val="C00000"/>
                </a:solidFill>
              </a:rPr>
              <a:t>СПИСО</a:t>
            </a:r>
            <a:r>
              <a:rPr sz="6800" dirty="0">
                <a:solidFill>
                  <a:srgbClr val="C00000"/>
                </a:solidFill>
              </a:rPr>
              <a:t>К  </a:t>
            </a:r>
            <a:r>
              <a:rPr sz="6800" spc="-100" dirty="0">
                <a:solidFill>
                  <a:srgbClr val="C00000"/>
                </a:solidFill>
              </a:rPr>
              <a:t>ГРАН</a:t>
            </a:r>
            <a:r>
              <a:rPr sz="6800" spc="-95" dirty="0">
                <a:solidFill>
                  <a:srgbClr val="C00000"/>
                </a:solidFill>
              </a:rPr>
              <a:t>Т</a:t>
            </a:r>
            <a:r>
              <a:rPr sz="6800" spc="-110" dirty="0">
                <a:solidFill>
                  <a:srgbClr val="C00000"/>
                </a:solidFill>
              </a:rPr>
              <a:t>О</a:t>
            </a:r>
            <a:r>
              <a:rPr sz="6800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3451" y="1871602"/>
            <a:ext cx="2647951" cy="30912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Составляем  таблицу, </a:t>
            </a:r>
            <a:r>
              <a:rPr sz="2000" b="1" dirty="0">
                <a:solidFill>
                  <a:srgbClr val="002060"/>
                </a:solidFill>
                <a:latin typeface="Garamond"/>
                <a:cs typeface="Garamond"/>
              </a:rPr>
              <a:t>в </a:t>
            </a:r>
            <a:r>
              <a:rPr sz="2000" b="1" spc="65" dirty="0">
                <a:solidFill>
                  <a:srgbClr val="002060"/>
                </a:solidFill>
                <a:latin typeface="Garamond"/>
                <a:cs typeface="Garamond"/>
              </a:rPr>
              <a:t>которой  </a:t>
            </a: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учитываем </a:t>
            </a:r>
            <a:r>
              <a:rPr sz="2000" b="1" spc="55" dirty="0">
                <a:solidFill>
                  <a:srgbClr val="002060"/>
                </a:solidFill>
                <a:latin typeface="Garamond"/>
                <a:cs typeface="Garamond"/>
              </a:rPr>
              <a:t>все  </a:t>
            </a: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гранты, конкурсы </a:t>
            </a:r>
            <a:r>
              <a:rPr sz="2000" b="1" dirty="0">
                <a:solidFill>
                  <a:srgbClr val="002060"/>
                </a:solidFill>
                <a:latin typeface="Garamond"/>
                <a:cs typeface="Garamond"/>
              </a:rPr>
              <a:t>и  </a:t>
            </a:r>
            <a:r>
              <a:rPr sz="2000" b="1" spc="75" dirty="0">
                <a:solidFill>
                  <a:srgbClr val="002060"/>
                </a:solidFill>
                <a:latin typeface="Garamond"/>
                <a:cs typeface="Garamond"/>
              </a:rPr>
              <a:t>субсидии, </a:t>
            </a:r>
            <a:r>
              <a:rPr sz="2000" b="1" spc="85" dirty="0">
                <a:solidFill>
                  <a:srgbClr val="002060"/>
                </a:solidFill>
                <a:latin typeface="Garamond"/>
                <a:cs typeface="Garamond"/>
              </a:rPr>
              <a:t>на  </a:t>
            </a:r>
            <a:r>
              <a:rPr sz="2000" b="1" spc="65" dirty="0">
                <a:solidFill>
                  <a:srgbClr val="002060"/>
                </a:solidFill>
                <a:latin typeface="Garamond"/>
                <a:cs typeface="Garamond"/>
              </a:rPr>
              <a:t>которые будем  </a:t>
            </a: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подаваться. </a:t>
            </a:r>
            <a:r>
              <a:rPr sz="2000" b="1" spc="80" dirty="0">
                <a:solidFill>
                  <a:srgbClr val="002060"/>
                </a:solidFill>
                <a:latin typeface="Garamond"/>
                <a:cs typeface="Garamond"/>
              </a:rPr>
              <a:t>Не  </a:t>
            </a: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забываем </a:t>
            </a:r>
            <a:r>
              <a:rPr sz="2000" b="1" dirty="0">
                <a:solidFill>
                  <a:srgbClr val="002060"/>
                </a:solidFill>
                <a:latin typeface="Garamond"/>
                <a:cs typeface="Garamond"/>
              </a:rPr>
              <a:t>о </a:t>
            </a:r>
            <a:r>
              <a:rPr sz="2000" b="1" spc="65" dirty="0">
                <a:solidFill>
                  <a:srgbClr val="002060"/>
                </a:solidFill>
                <a:latin typeface="Garamond"/>
                <a:cs typeface="Garamond"/>
              </a:rPr>
              <a:t>других  </a:t>
            </a:r>
            <a:r>
              <a:rPr sz="2000" b="1" spc="70" dirty="0">
                <a:solidFill>
                  <a:srgbClr val="002060"/>
                </a:solidFill>
                <a:latin typeface="Garamond"/>
                <a:cs typeface="Garamond"/>
              </a:rPr>
              <a:t>направлениях  работы!</a:t>
            </a:r>
            <a:endParaRPr sz="2000" b="1" dirty="0">
              <a:solidFill>
                <a:srgbClr val="002060"/>
              </a:solidFill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30540" y="2057400"/>
            <a:ext cx="0" cy="2743200"/>
          </a:xfrm>
          <a:custGeom>
            <a:avLst/>
            <a:gdLst/>
            <a:ahLst/>
            <a:cxnLst/>
            <a:rect l="l" t="t" r="r" b="b"/>
            <a:pathLst>
              <a:path h="2743200">
                <a:moveTo>
                  <a:pt x="0" y="0"/>
                </a:moveTo>
                <a:lnTo>
                  <a:pt x="0" y="2743200"/>
                </a:lnTo>
              </a:path>
            </a:pathLst>
          </a:custGeom>
          <a:ln w="1219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762000"/>
            <a:ext cx="11963400" cy="579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2"/>
          <p:cNvSpPr txBox="1"/>
          <p:nvPr/>
        </p:nvSpPr>
        <p:spPr>
          <a:xfrm>
            <a:off x="1156654" y="2583"/>
            <a:ext cx="9755443" cy="891911"/>
          </a:xfrm>
          <a:prstGeom prst="rect">
            <a:avLst/>
          </a:prstGeom>
          <a:solidFill>
            <a:schemeClr val="bg1">
              <a:alpha val="59999"/>
            </a:schemeClr>
          </a:solidFill>
          <a:ln w="6096">
            <a:solidFill>
              <a:schemeClr val="bg1"/>
            </a:solidFill>
          </a:ln>
        </p:spPr>
        <p:txBody>
          <a:bodyPr vert="horz" wrap="square" lIns="0" tIns="273685" rIns="0" bIns="0" rtlCol="0">
            <a:spAutoFit/>
          </a:bodyPr>
          <a:lstStyle/>
          <a:p>
            <a:pPr marL="296545" marR="1337945">
              <a:lnSpc>
                <a:spcPct val="100000"/>
              </a:lnSpc>
              <a:spcBef>
                <a:spcPts val="2155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Garamond"/>
                <a:cs typeface="Garamond"/>
              </a:rPr>
              <a:t>П</a:t>
            </a:r>
            <a:r>
              <a:rPr sz="4000" b="1" dirty="0" err="1" smtClean="0">
                <a:solidFill>
                  <a:srgbClr val="C00000"/>
                </a:solidFill>
                <a:latin typeface="Garamond"/>
                <a:cs typeface="Garamond"/>
              </a:rPr>
              <a:t>ример</a:t>
            </a:r>
            <a:r>
              <a:rPr lang="ru-RU" sz="4000" b="1" dirty="0" smtClean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4000" b="1" dirty="0" err="1" smtClean="0">
                <a:solidFill>
                  <a:srgbClr val="C00000"/>
                </a:solidFill>
                <a:latin typeface="Garamond"/>
                <a:cs typeface="Garamond"/>
              </a:rPr>
              <a:t>дет</a:t>
            </a:r>
            <a:r>
              <a:rPr sz="4000" b="1" spc="-15" dirty="0" err="1" smtClean="0">
                <a:solidFill>
                  <a:srgbClr val="C00000"/>
                </a:solidFill>
                <a:latin typeface="Garamond"/>
                <a:cs typeface="Garamond"/>
              </a:rPr>
              <a:t>а</a:t>
            </a:r>
            <a:r>
              <a:rPr sz="4000" b="1" dirty="0" err="1" smtClean="0">
                <a:solidFill>
                  <a:srgbClr val="C00000"/>
                </a:solidFill>
                <a:latin typeface="Garamond"/>
                <a:cs typeface="Garamond"/>
              </a:rPr>
              <a:t>льной</a:t>
            </a:r>
            <a:r>
              <a:rPr sz="4000" b="1" dirty="0" smtClean="0">
                <a:solidFill>
                  <a:srgbClr val="C00000"/>
                </a:solidFill>
                <a:latin typeface="Garamond"/>
                <a:cs typeface="Garamond"/>
              </a:rPr>
              <a:t>  </a:t>
            </a:r>
            <a:r>
              <a:rPr sz="4000" b="1" dirty="0" err="1" smtClean="0">
                <a:solidFill>
                  <a:srgbClr val="C00000"/>
                </a:solidFill>
                <a:latin typeface="Garamond"/>
                <a:cs typeface="Garamond"/>
              </a:rPr>
              <a:t>таблицы</a:t>
            </a:r>
            <a:endParaRPr sz="4000" b="1" dirty="0">
              <a:solidFill>
                <a:srgbClr val="C00000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748411" y="2861897"/>
            <a:ext cx="8695181" cy="2428792"/>
          </a:xfrm>
          <a:prstGeom prst="rect">
            <a:avLst/>
          </a:prstGeom>
        </p:spPr>
        <p:txBody>
          <a:bodyPr vert="horz" wrap="square" lIns="0" tIns="201599" rIns="0" bIns="0" rtlCol="0">
            <a:spAutoFit/>
          </a:bodyPr>
          <a:lstStyle/>
          <a:p>
            <a:pPr marR="5080" algn="l">
              <a:lnSpc>
                <a:spcPct val="100000"/>
              </a:lnSpc>
              <a:spcBef>
                <a:spcPts val="100"/>
              </a:spcBef>
            </a:pPr>
            <a:r>
              <a:rPr sz="1800" u="none" spc="-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Капитан Грантов: </a:t>
            </a:r>
            <a:r>
              <a:rPr sz="1800" u="sng" spc="-5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8E8255"/>
                  </a:solidFill>
                </a:u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https://cptgrants.org/</a:t>
            </a:r>
            <a:r>
              <a:rPr sz="1800" u="none" spc="-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 </a:t>
            </a:r>
            <a:r>
              <a:rPr sz="1800" u="none" spc="-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(рекомендую </a:t>
            </a:r>
            <a:r>
              <a:rPr sz="1800" u="none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также </a:t>
            </a:r>
            <a:r>
              <a:rPr sz="1800" u="none" spc="-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его телеграмм-канал </a:t>
            </a:r>
            <a:r>
              <a:rPr sz="1800" u="none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sz="1800" u="none" spc="-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будете </a:t>
            </a:r>
            <a:r>
              <a:rPr sz="1800" u="none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 </a:t>
            </a:r>
            <a:r>
              <a:rPr sz="1800" u="none" spc="-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курсе всех новинок </a:t>
            </a:r>
            <a:r>
              <a:rPr sz="1800" u="none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  <a:r>
              <a:rPr sz="1800" u="none" spc="-1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u="none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грантам)</a:t>
            </a:r>
            <a:endParaRPr sz="1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ct val="100000"/>
              </a:lnSpc>
              <a:spcBef>
                <a:spcPts val="900"/>
              </a:spcBef>
            </a:pPr>
            <a:r>
              <a:rPr sz="1800" u="none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Подборки </a:t>
            </a:r>
            <a:r>
              <a:rPr sz="1800" u="none" spc="-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Филантропа </a:t>
            </a:r>
            <a:r>
              <a:rPr sz="1800" u="none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(вот </a:t>
            </a:r>
            <a:r>
              <a:rPr sz="1800" u="none" spc="-1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  <a:r>
              <a:rPr sz="1800" u="none" spc="-8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u="none" spc="-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подборок</a:t>
            </a:r>
            <a:endParaRPr sz="1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sz="1800" u="sng" spc="-5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8E8255"/>
                  </a:solidFill>
                </a:uFill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https://philanthropy.ru/cases/2019/10/29/82020/</a:t>
            </a:r>
            <a:r>
              <a:rPr sz="1800" u="none" spc="-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sz="1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288290">
              <a:spcBef>
                <a:spcPts val="900"/>
              </a:spcBef>
            </a:pPr>
            <a:r>
              <a:rPr sz="1800" u="none" spc="-5" dirty="0" err="1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Список</a:t>
            </a:r>
            <a:r>
              <a:rPr sz="1800" u="none" spc="-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u="none" spc="-5" dirty="0" err="1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грантдающих</a:t>
            </a:r>
            <a:r>
              <a:rPr lang="ru-RU" sz="1800" u="none" spc="-5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организаций и </a:t>
            </a:r>
            <a:r>
              <a:rPr lang="ru-RU" sz="1800" u="none" spc="-5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фондов в РФ </a:t>
            </a:r>
            <a:r>
              <a:rPr lang="ru-RU" sz="1800" u="none" spc="-5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(прилагается</a:t>
            </a:r>
            <a:r>
              <a:rPr lang="ru-RU" sz="1800" u="none" spc="-5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1800" spc="-5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spc="-5" dirty="0">
                <a:solidFill>
                  <a:srgbClr val="CC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http://www.finnougoria.ru/community/project/project.php?SECTION_ID=409&amp;ELEMENT_ID=60458</a:t>
            </a:r>
            <a:endParaRPr sz="1800" dirty="0">
              <a:solidFill>
                <a:srgbClr val="CC99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1371600"/>
            <a:ext cx="7708647" cy="9509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100" b="1" spc="-95" dirty="0">
                <a:solidFill>
                  <a:srgbClr val="C00000"/>
                </a:solidFill>
              </a:rPr>
              <a:t>Мониторинг</a:t>
            </a:r>
            <a:r>
              <a:rPr sz="6100" b="1" spc="-270" dirty="0">
                <a:solidFill>
                  <a:srgbClr val="C00000"/>
                </a:solidFill>
              </a:rPr>
              <a:t> </a:t>
            </a:r>
            <a:r>
              <a:rPr sz="6100" b="1" spc="-85" dirty="0">
                <a:solidFill>
                  <a:srgbClr val="C00000"/>
                </a:solidFill>
              </a:rPr>
              <a:t>грантов</a:t>
            </a:r>
            <a:endParaRPr sz="61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173" y="236220"/>
            <a:ext cx="11723371" cy="6383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1859" y="374904"/>
            <a:ext cx="11448415" cy="6108700"/>
          </a:xfrm>
          <a:custGeom>
            <a:avLst/>
            <a:gdLst/>
            <a:ahLst/>
            <a:cxnLst/>
            <a:rect l="l" t="t" r="r" b="b"/>
            <a:pathLst>
              <a:path w="11448415" h="6108700">
                <a:moveTo>
                  <a:pt x="0" y="6108192"/>
                </a:moveTo>
                <a:lnTo>
                  <a:pt x="11448288" y="6108192"/>
                </a:lnTo>
                <a:lnTo>
                  <a:pt x="11448288" y="0"/>
                </a:lnTo>
                <a:lnTo>
                  <a:pt x="0" y="0"/>
                </a:lnTo>
                <a:lnTo>
                  <a:pt x="0" y="6108192"/>
                </a:lnTo>
                <a:close/>
              </a:path>
            </a:pathLst>
          </a:custGeom>
          <a:ln w="6096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5844" y="415498"/>
            <a:ext cx="944595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C00000"/>
                </a:solidFill>
              </a:rPr>
              <a:t>Таблица подачи</a:t>
            </a:r>
            <a:r>
              <a:rPr sz="4800" spc="-85" dirty="0">
                <a:solidFill>
                  <a:srgbClr val="C00000"/>
                </a:solidFill>
              </a:rPr>
              <a:t> </a:t>
            </a:r>
            <a:r>
              <a:rPr sz="4800" dirty="0">
                <a:solidFill>
                  <a:srgbClr val="C00000"/>
                </a:solidFill>
              </a:rPr>
              <a:t>заявок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60452" y="2007870"/>
          <a:ext cx="10059670" cy="3678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7100"/>
                <a:gridCol w="762000"/>
                <a:gridCol w="812800"/>
                <a:gridCol w="774700"/>
                <a:gridCol w="850900"/>
                <a:gridCol w="609600"/>
                <a:gridCol w="678815"/>
                <a:gridCol w="705485"/>
                <a:gridCol w="800100"/>
                <a:gridCol w="815975"/>
                <a:gridCol w="774065"/>
                <a:gridCol w="774065"/>
                <a:gridCol w="774065"/>
              </a:tblGrid>
              <a:tr h="957579">
                <a:tc>
                  <a:txBody>
                    <a:bodyPr/>
                    <a:lstStyle/>
                    <a:p>
                      <a:pPr marL="91440" marR="9144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Г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р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ан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/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месяц</a:t>
                      </a:r>
                      <a:endParaRPr sz="1800" dirty="0">
                        <a:latin typeface="Garamond"/>
                        <a:cs typeface="Garamond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612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Январ  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62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Ф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ев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р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ал  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Март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Апрель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Май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Июнь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Июль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Август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54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Сен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тяб  рь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46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Ок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т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яб  рь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460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Ноя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б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р  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816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Дек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а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б  рь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5A8BD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Грант</a:t>
                      </a:r>
                      <a:r>
                        <a:rPr sz="1400" spc="-4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1400" dirty="0">
                          <a:latin typeface="Garamond"/>
                          <a:cs typeface="Garamond"/>
                        </a:rPr>
                        <a:t>1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Грант</a:t>
                      </a:r>
                      <a:r>
                        <a:rPr sz="1400" spc="-4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1400" dirty="0">
                          <a:latin typeface="Garamond"/>
                          <a:cs typeface="Garamond"/>
                        </a:rPr>
                        <a:t>2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</a:tr>
              <a:tr h="71424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Субсидия</a:t>
                      </a:r>
                      <a:endParaRPr sz="1400">
                        <a:latin typeface="Garamond"/>
                        <a:cs typeface="Garamond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1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8"/>
                    </a:solidFill>
                  </a:tcPr>
                </a:tc>
              </a:tr>
              <a:tr h="69843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Субсидия</a:t>
                      </a:r>
                      <a:endParaRPr sz="1400">
                        <a:latin typeface="Garamond"/>
                        <a:cs typeface="Garamond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Garamond"/>
                          <a:cs typeface="Garamond"/>
                        </a:rPr>
                        <a:t>2</a:t>
                      </a:r>
                      <a:endParaRPr sz="1400">
                        <a:latin typeface="Garamond"/>
                        <a:cs typeface="Garamond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F0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828800" y="2514600"/>
            <a:ext cx="8695181" cy="1790156"/>
          </a:xfrm>
          <a:prstGeom prst="rect">
            <a:avLst/>
          </a:prstGeom>
        </p:spPr>
        <p:txBody>
          <a:bodyPr vert="horz" wrap="square" lIns="0" tIns="195503" rIns="0" bIns="0" rtlCol="0">
            <a:spAutoFit/>
          </a:bodyPr>
          <a:lstStyle/>
          <a:p>
            <a:pPr marL="1968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u="none" spc="-5" dirty="0">
                <a:solidFill>
                  <a:srgbClr val="002060"/>
                </a:solidFill>
              </a:rPr>
              <a:t>Распечатайте такую </a:t>
            </a:r>
            <a:r>
              <a:rPr sz="2400" b="1" u="none" dirty="0">
                <a:solidFill>
                  <a:srgbClr val="002060"/>
                </a:solidFill>
              </a:rPr>
              <a:t>табличку и </a:t>
            </a:r>
            <a:r>
              <a:rPr sz="2400" b="1" u="none" spc="-5" dirty="0">
                <a:solidFill>
                  <a:srgbClr val="002060"/>
                </a:solidFill>
              </a:rPr>
              <a:t>повесьте ее </a:t>
            </a:r>
            <a:r>
              <a:rPr sz="2400" b="1" u="none" dirty="0">
                <a:solidFill>
                  <a:srgbClr val="002060"/>
                </a:solidFill>
              </a:rPr>
              <a:t>в </a:t>
            </a:r>
            <a:r>
              <a:rPr sz="2400" b="1" u="none" spc="-5" dirty="0">
                <a:solidFill>
                  <a:srgbClr val="002060"/>
                </a:solidFill>
              </a:rPr>
              <a:t>кабинете, </a:t>
            </a:r>
            <a:r>
              <a:rPr sz="2400" b="1" u="none" dirty="0">
                <a:solidFill>
                  <a:srgbClr val="002060"/>
                </a:solidFill>
              </a:rPr>
              <a:t>чтобы  </a:t>
            </a:r>
            <a:r>
              <a:rPr sz="2400" b="1" u="none" spc="-5" dirty="0">
                <a:solidFill>
                  <a:srgbClr val="002060"/>
                </a:solidFill>
              </a:rPr>
              <a:t>загруженность была </a:t>
            </a:r>
            <a:r>
              <a:rPr sz="2400" b="1" u="none" dirty="0">
                <a:solidFill>
                  <a:srgbClr val="002060"/>
                </a:solidFill>
              </a:rPr>
              <a:t>видна</a:t>
            </a:r>
            <a:r>
              <a:rPr sz="2400" b="1" u="none" spc="-30" dirty="0">
                <a:solidFill>
                  <a:srgbClr val="002060"/>
                </a:solidFill>
              </a:rPr>
              <a:t> </a:t>
            </a:r>
            <a:r>
              <a:rPr sz="2400" b="1" u="none" spc="-5" dirty="0">
                <a:solidFill>
                  <a:srgbClr val="002060"/>
                </a:solidFill>
              </a:rPr>
              <a:t>наглядно.</a:t>
            </a:r>
            <a:endParaRPr sz="2400" b="1" dirty="0">
              <a:solidFill>
                <a:srgbClr val="002060"/>
              </a:solidFill>
            </a:endParaRPr>
          </a:p>
          <a:p>
            <a:pPr marL="41910" marR="33020" algn="ctr">
              <a:lnSpc>
                <a:spcPct val="100000"/>
              </a:lnSpc>
              <a:spcBef>
                <a:spcPts val="900"/>
              </a:spcBef>
            </a:pPr>
            <a:r>
              <a:rPr sz="2400" b="1" u="none" spc="-5" dirty="0">
                <a:solidFill>
                  <a:srgbClr val="002060"/>
                </a:solidFill>
              </a:rPr>
              <a:t>Еще можно отмечать </a:t>
            </a:r>
            <a:r>
              <a:rPr sz="2400" b="1" u="none" dirty="0">
                <a:solidFill>
                  <a:srgbClr val="002060"/>
                </a:solidFill>
              </a:rPr>
              <a:t>сроки </a:t>
            </a:r>
            <a:r>
              <a:rPr sz="2400" b="1" u="none" spc="-5" dirty="0">
                <a:solidFill>
                  <a:srgbClr val="002060"/>
                </a:solidFill>
              </a:rPr>
              <a:t>подачи заявок </a:t>
            </a:r>
            <a:r>
              <a:rPr sz="2400" b="1" u="none" dirty="0">
                <a:solidFill>
                  <a:srgbClr val="002060"/>
                </a:solidFill>
              </a:rPr>
              <a:t>и их </a:t>
            </a:r>
            <a:r>
              <a:rPr sz="2400" b="1" u="none" spc="-5" dirty="0">
                <a:solidFill>
                  <a:srgbClr val="002060"/>
                </a:solidFill>
              </a:rPr>
              <a:t>реализации </a:t>
            </a:r>
            <a:r>
              <a:rPr sz="2400" b="1" u="none" dirty="0">
                <a:solidFill>
                  <a:srgbClr val="002060"/>
                </a:solidFill>
              </a:rPr>
              <a:t>в  </a:t>
            </a:r>
            <a:r>
              <a:rPr sz="2400" b="1" u="none" spc="-5" dirty="0">
                <a:solidFill>
                  <a:srgbClr val="002060"/>
                </a:solidFill>
              </a:rPr>
              <a:t>обычном настенном</a:t>
            </a:r>
            <a:r>
              <a:rPr sz="2400" b="1" u="none" spc="-20" dirty="0">
                <a:solidFill>
                  <a:srgbClr val="002060"/>
                </a:solidFill>
              </a:rPr>
              <a:t> </a:t>
            </a:r>
            <a:r>
              <a:rPr sz="2400" b="1" u="none" spc="-5" dirty="0">
                <a:solidFill>
                  <a:srgbClr val="002060"/>
                </a:solidFill>
              </a:rPr>
              <a:t>календаре.</a:t>
            </a:r>
            <a:endParaRPr sz="2400" b="1" dirty="0">
              <a:solidFill>
                <a:srgbClr val="002060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533400"/>
            <a:ext cx="6705600" cy="9509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6100" b="1" spc="-100" dirty="0">
                <a:solidFill>
                  <a:srgbClr val="C00000"/>
                </a:solidFill>
              </a:rPr>
              <a:t>С</a:t>
            </a:r>
            <a:r>
              <a:rPr sz="6100" b="1" spc="-105" dirty="0">
                <a:solidFill>
                  <a:srgbClr val="C00000"/>
                </a:solidFill>
              </a:rPr>
              <a:t>о</a:t>
            </a:r>
            <a:r>
              <a:rPr sz="6100" b="1" spc="-110" dirty="0">
                <a:solidFill>
                  <a:srgbClr val="C00000"/>
                </a:solidFill>
              </a:rPr>
              <a:t>в</a:t>
            </a:r>
            <a:r>
              <a:rPr sz="6100" b="1" spc="-100" dirty="0">
                <a:solidFill>
                  <a:srgbClr val="C00000"/>
                </a:solidFill>
              </a:rPr>
              <a:t>е</a:t>
            </a:r>
            <a:r>
              <a:rPr sz="6100" b="1" spc="-5" dirty="0">
                <a:solidFill>
                  <a:srgbClr val="C00000"/>
                </a:solidFill>
              </a:rPr>
              <a:t>т</a:t>
            </a:r>
            <a:endParaRPr sz="61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3100" y="1487852"/>
            <a:ext cx="6069965" cy="2490169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L="12700" marR="5080" indent="2590800" algn="r">
              <a:lnSpc>
                <a:spcPct val="83000"/>
              </a:lnSpc>
              <a:spcBef>
                <a:spcPts val="1490"/>
              </a:spcBef>
            </a:pPr>
            <a:r>
              <a:rPr sz="6000" b="1" spc="-100" dirty="0">
                <a:solidFill>
                  <a:srgbClr val="C00000"/>
                </a:solidFill>
              </a:rPr>
              <a:t>ПИ</a:t>
            </a:r>
            <a:r>
              <a:rPr sz="6000" b="1" spc="-90" dirty="0">
                <a:solidFill>
                  <a:srgbClr val="C00000"/>
                </a:solidFill>
              </a:rPr>
              <a:t>Ш</a:t>
            </a:r>
            <a:r>
              <a:rPr sz="6000" b="1" spc="-100" dirty="0">
                <a:solidFill>
                  <a:srgbClr val="C00000"/>
                </a:solidFill>
              </a:rPr>
              <a:t>Е</a:t>
            </a:r>
            <a:r>
              <a:rPr sz="6000" b="1" dirty="0">
                <a:solidFill>
                  <a:srgbClr val="C00000"/>
                </a:solidFill>
              </a:rPr>
              <a:t>М  </a:t>
            </a:r>
            <a:r>
              <a:rPr sz="6000" b="1" spc="-80" dirty="0">
                <a:solidFill>
                  <a:srgbClr val="C00000"/>
                </a:solidFill>
              </a:rPr>
              <a:t>ЗАЯВКИ</a:t>
            </a:r>
            <a:r>
              <a:rPr sz="6000" b="1" spc="-330" dirty="0">
                <a:solidFill>
                  <a:srgbClr val="C00000"/>
                </a:solidFill>
              </a:rPr>
              <a:t> </a:t>
            </a:r>
            <a:r>
              <a:rPr sz="6000" b="1" spc="-50" dirty="0">
                <a:solidFill>
                  <a:srgbClr val="C00000"/>
                </a:solidFill>
              </a:rPr>
              <a:t>НА </a:t>
            </a:r>
            <a:r>
              <a:rPr sz="6000" b="1" dirty="0">
                <a:solidFill>
                  <a:srgbClr val="C00000"/>
                </a:solidFill>
              </a:rPr>
              <a:t> </a:t>
            </a:r>
            <a:r>
              <a:rPr sz="6000" b="1" spc="-95" dirty="0">
                <a:solidFill>
                  <a:srgbClr val="C00000"/>
                </a:solidFill>
              </a:rPr>
              <a:t>ОТ</a:t>
            </a:r>
            <a:r>
              <a:rPr sz="6000" b="1" spc="-100" dirty="0">
                <a:solidFill>
                  <a:srgbClr val="C00000"/>
                </a:solidFill>
              </a:rPr>
              <a:t>ОБР</a:t>
            </a:r>
            <a:r>
              <a:rPr sz="6000" b="1" spc="-114" dirty="0">
                <a:solidFill>
                  <a:srgbClr val="C00000"/>
                </a:solidFill>
              </a:rPr>
              <a:t>АН</a:t>
            </a:r>
            <a:r>
              <a:rPr sz="6000" b="1" spc="-100" dirty="0">
                <a:solidFill>
                  <a:srgbClr val="C00000"/>
                </a:solidFill>
              </a:rPr>
              <a:t>Н</a:t>
            </a:r>
            <a:r>
              <a:rPr sz="6000" b="1" spc="-90" dirty="0">
                <a:solidFill>
                  <a:srgbClr val="C00000"/>
                </a:solidFill>
              </a:rPr>
              <a:t>Ы</a:t>
            </a:r>
            <a:r>
              <a:rPr sz="6000" b="1" dirty="0">
                <a:solidFill>
                  <a:srgbClr val="C00000"/>
                </a:solidFill>
              </a:rPr>
              <a:t>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67329" y="4045715"/>
            <a:ext cx="3475991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0" b="1" spc="-95" dirty="0">
                <a:solidFill>
                  <a:srgbClr val="C00000"/>
                </a:solidFill>
                <a:latin typeface="Garamond"/>
                <a:cs typeface="Garamond"/>
              </a:rPr>
              <a:t>ГР</a:t>
            </a:r>
            <a:r>
              <a:rPr sz="6000" b="1" spc="-100" dirty="0">
                <a:solidFill>
                  <a:srgbClr val="C00000"/>
                </a:solidFill>
                <a:latin typeface="Garamond"/>
                <a:cs typeface="Garamond"/>
              </a:rPr>
              <a:t>АН</a:t>
            </a:r>
            <a:r>
              <a:rPr sz="6000" b="1" spc="-95" dirty="0">
                <a:solidFill>
                  <a:srgbClr val="C00000"/>
                </a:solidFill>
                <a:latin typeface="Garamond"/>
                <a:cs typeface="Garamond"/>
              </a:rPr>
              <a:t>Т</a:t>
            </a:r>
            <a:r>
              <a:rPr sz="6000" b="1" dirty="0">
                <a:solidFill>
                  <a:srgbClr val="C00000"/>
                </a:solidFill>
                <a:latin typeface="Garamond"/>
                <a:cs typeface="Garamond"/>
              </a:rPr>
              <a:t>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53453" y="2633601"/>
            <a:ext cx="2201545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6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Готовим  </a:t>
            </a:r>
            <a:r>
              <a:rPr sz="2000" b="1" spc="70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конкурсную  документацию,  придерживаясь  следующих</a:t>
            </a:r>
            <a:r>
              <a:rPr sz="2000" b="1" spc="60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 </a:t>
            </a:r>
            <a:r>
              <a:rPr sz="2000" b="1" spc="65" dirty="0">
                <a:solidFill>
                  <a:schemeClr val="tx2">
                    <a:lumMod val="75000"/>
                  </a:schemeClr>
                </a:solidFill>
                <a:latin typeface="Garamond"/>
                <a:cs typeface="Garamond"/>
              </a:rPr>
              <a:t>правил</a:t>
            </a:r>
            <a:endParaRPr sz="2000" b="1" dirty="0">
              <a:solidFill>
                <a:schemeClr val="tx2">
                  <a:lumMod val="75000"/>
                </a:schemeClr>
              </a:solidFill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30540" y="2057400"/>
            <a:ext cx="0" cy="2743200"/>
          </a:xfrm>
          <a:custGeom>
            <a:avLst/>
            <a:gdLst/>
            <a:ahLst/>
            <a:cxnLst/>
            <a:rect l="l" t="t" r="r" b="b"/>
            <a:pathLst>
              <a:path h="2743200">
                <a:moveTo>
                  <a:pt x="0" y="0"/>
                </a:moveTo>
                <a:lnTo>
                  <a:pt x="0" y="2743200"/>
                </a:lnTo>
              </a:path>
            </a:pathLst>
          </a:custGeom>
          <a:ln w="1219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217</TotalTime>
  <Words>869</Words>
  <Application>Microsoft Office PowerPoint</Application>
  <PresentationFormat>Произвольный</PresentationFormat>
  <Paragraphs>135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Твердый переплет</vt:lpstr>
      <vt:lpstr>Памятка  для грантрайтера</vt:lpstr>
      <vt:lpstr>Успешное написание и  реализация всех грантов, субсидий и прочих заявок за  год зависит от ряда последовательно реализуемых задач </vt:lpstr>
      <vt:lpstr>Презентация PowerPoint</vt:lpstr>
      <vt:lpstr>СОСТАВЛЯЕМ СПИСОК  ГРАНТОВ</vt:lpstr>
      <vt:lpstr>Презентация PowerPoint</vt:lpstr>
      <vt:lpstr>Мониторинг грантов</vt:lpstr>
      <vt:lpstr>Таблица подачи заявок</vt:lpstr>
      <vt:lpstr>Совет</vt:lpstr>
      <vt:lpstr>ПИШЕМ  ЗАЯВКИ НА  ОТОБРАННЫЕ</vt:lpstr>
      <vt:lpstr>Этапы подготовки заявки</vt:lpstr>
      <vt:lpstr>Обращаем внимание</vt:lpstr>
      <vt:lpstr>Удобные инструменты</vt:lpstr>
      <vt:lpstr>Работа над заявками</vt:lpstr>
      <vt:lpstr>Бюджет</vt:lpstr>
      <vt:lpstr>Что нужно учесть</vt:lpstr>
      <vt:lpstr>Ура, победа!</vt:lpstr>
      <vt:lpstr>Презентация PowerPoint</vt:lpstr>
      <vt:lpstr>СОСТАВЛЯЕМ ПЛАН  РЕАЛИЗАЦИИ</vt:lpstr>
      <vt:lpstr>Таблица реализации проектов</vt:lpstr>
      <vt:lpstr>Чек-лист</vt:lpstr>
      <vt:lpstr>Чтобы потом не искать в панике</vt:lpstr>
      <vt:lpstr>Действуем своевременно</vt:lpstr>
      <vt:lpstr>СВОЕВРЕМЕННОСТЬ</vt:lpstr>
      <vt:lpstr>ОТСЛЕЖИВАЙТЕ СИТУАЦИЮ</vt:lpstr>
      <vt:lpstr>Не расслабляемся!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Тайм-менеджмент для грантрайтера</dc:title>
  <dc:creator>Вера Чистякова</dc:creator>
  <cp:lastModifiedBy>хозяин</cp:lastModifiedBy>
  <cp:revision>16</cp:revision>
  <dcterms:created xsi:type="dcterms:W3CDTF">2020-02-01T22:14:42Z</dcterms:created>
  <dcterms:modified xsi:type="dcterms:W3CDTF">2020-02-20T21:13:03Z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2020-01-22T00:00:00Z</vt:filetime>
  </property>
  <property fmtid="{D5CDD505-2E9C-101B-9397-08002B2CF9AE}" pid="3" name="Creator">
    <vt:lpwstr>Microsoft® PowerPoint® для Office 365</vt:lpwstr>
  </property>
  <property fmtid="{D5CDD505-2E9C-101B-9397-08002B2CF9AE}" pid="4" name="LastSaved">
    <vt:filetime>2020-02-01T00:00:00Z</vt:filetime>
  </property>
</Properties>
</file>