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2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9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58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4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3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3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4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4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6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9C2D-23DD-46A1-B79A-58847321B029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4D24B-A5C8-472F-B618-71FDD1E76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9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7797" y="1770984"/>
            <a:ext cx="104783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Повышение гражданской ответственности отцов в формировании</a:t>
            </a:r>
          </a:p>
          <a:p>
            <a:pPr algn="ctr"/>
            <a:r>
              <a:rPr lang="ru-RU" sz="2400" b="1" dirty="0"/>
              <a:t>у</a:t>
            </a:r>
            <a:r>
              <a:rPr lang="ru-RU" sz="2400" b="1" dirty="0" smtClean="0"/>
              <a:t> учащихся общественного сознания, нравственной цельности и успешности</a:t>
            </a:r>
          </a:p>
          <a:p>
            <a:pPr algn="ctr"/>
            <a:r>
              <a:rPr lang="ru-RU" sz="2400" b="1" dirty="0"/>
              <a:t>в</a:t>
            </a:r>
            <a:r>
              <a:rPr lang="ru-RU" sz="2400" b="1" dirty="0" smtClean="0"/>
              <a:t> профессиональном развитии в условиях тотальной </a:t>
            </a:r>
            <a:r>
              <a:rPr lang="ru-RU" sz="2400" b="1" dirty="0" err="1" smtClean="0"/>
              <a:t>цифровизации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2400" b="1" dirty="0" smtClean="0"/>
              <a:t>учебно-воспитательного процесса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1" y="4941116"/>
            <a:ext cx="4889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Ректор ННГАСУ</a:t>
            </a:r>
          </a:p>
          <a:p>
            <a:r>
              <a:rPr lang="ru-RU" dirty="0" smtClean="0"/>
              <a:t>Председатель комиссии по развитию</a:t>
            </a:r>
          </a:p>
          <a:p>
            <a:r>
              <a:rPr lang="ru-RU" dirty="0"/>
              <a:t>о</a:t>
            </a:r>
            <a:r>
              <a:rPr lang="ru-RU" dirty="0" smtClean="0"/>
              <a:t>бразования и культуры Общественной палаты</a:t>
            </a:r>
          </a:p>
          <a:p>
            <a:r>
              <a:rPr lang="ru-RU" dirty="0" smtClean="0"/>
              <a:t>Нижегородской области</a:t>
            </a:r>
          </a:p>
          <a:p>
            <a:r>
              <a:rPr lang="ru-RU" dirty="0" smtClean="0"/>
              <a:t>А.А. Лапшин</a:t>
            </a:r>
          </a:p>
        </p:txBody>
      </p:sp>
    </p:spTree>
    <p:extLst>
      <p:ext uri="{BB962C8B-B14F-4D97-AF65-F5344CB8AC3E}">
        <p14:creationId xmlns:p14="http://schemas.microsoft.com/office/powerpoint/2010/main" val="17175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725" t="14395" r="27469" b="43523"/>
          <a:stretch/>
        </p:blipFill>
        <p:spPr bwMode="auto">
          <a:xfrm>
            <a:off x="693019" y="442762"/>
            <a:ext cx="10308657" cy="4668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9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9581" t="14554" r="38058" b="13785"/>
          <a:stretch/>
        </p:blipFill>
        <p:spPr bwMode="auto">
          <a:xfrm>
            <a:off x="2021305" y="211757"/>
            <a:ext cx="7430703" cy="6468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8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9434" t="27841" r="28008" b="13314"/>
          <a:stretch/>
        </p:blipFill>
        <p:spPr bwMode="auto">
          <a:xfrm>
            <a:off x="1443790" y="760397"/>
            <a:ext cx="9480884" cy="5380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19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2216" y="105878"/>
            <a:ext cx="5355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Выводы по результатам исследования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775" y="567543"/>
            <a:ext cx="11418771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0" i="0" u="none" strike="noStrike" baseline="0" dirty="0" smtClean="0"/>
              <a:t>1. Дистанционное обучение детей и подростков в условиях эпидемии новой </a:t>
            </a:r>
            <a:r>
              <a:rPr lang="ru-RU" sz="1900" b="0" i="0" u="none" strike="noStrike" baseline="0" dirty="0" err="1" smtClean="0"/>
              <a:t>коронавирусной</a:t>
            </a:r>
            <a:r>
              <a:rPr lang="ru-RU" sz="1900" b="0" i="0" u="none" strike="noStrike" baseline="0" dirty="0" smtClean="0"/>
              <a:t> инфекции (COVID‑19) показало, что современная цифровая школа не располагает безопасными для здоровья технологиями онлайн-обучения, включая электронные средства доставки учебной информации в зависимости от возраста и состояния здоровья обучающихся. Необходим государственный заказ на проведение широко-масштабных многоцентровых исследований по обоснованию системы гигиенической безопасности цифровой школы с соответствующим финансированием.</a:t>
            </a:r>
          </a:p>
          <a:p>
            <a:r>
              <a:rPr lang="ru-RU" sz="1900" dirty="0" smtClean="0"/>
              <a:t>2. Дистанционно </a:t>
            </a:r>
            <a:r>
              <a:rPr lang="ru-RU" sz="1900" dirty="0"/>
              <a:t>обучающиеся </a:t>
            </a:r>
            <a:r>
              <a:rPr lang="ru-RU" sz="1900" dirty="0" smtClean="0"/>
              <a:t>школьники 5—11‑х </a:t>
            </a:r>
            <a:r>
              <a:rPr lang="ru-RU" sz="1900" dirty="0"/>
              <a:t>классов в период самоизоляции во </a:t>
            </a:r>
            <a:r>
              <a:rPr lang="ru-RU" sz="1900" dirty="0" smtClean="0"/>
              <a:t>время </a:t>
            </a:r>
            <a:r>
              <a:rPr lang="ru-RU" sz="1900" dirty="0"/>
              <a:t>эпидемии новой </a:t>
            </a:r>
            <a:r>
              <a:rPr lang="ru-RU" sz="1900" dirty="0" err="1"/>
              <a:t>коронавирусной</a:t>
            </a:r>
            <a:r>
              <a:rPr lang="ru-RU" sz="1900" dirty="0"/>
              <a:t> </a:t>
            </a:r>
            <a:r>
              <a:rPr lang="ru-RU" sz="1900" dirty="0" smtClean="0"/>
              <a:t>инфекции </a:t>
            </a:r>
            <a:r>
              <a:rPr lang="en-US" sz="1900" dirty="0" smtClean="0"/>
              <a:t>(</a:t>
            </a:r>
            <a:r>
              <a:rPr lang="en-US" sz="1900" dirty="0"/>
              <a:t>COVID‑19) </a:t>
            </a:r>
            <a:r>
              <a:rPr lang="ru-RU" sz="1900" dirty="0"/>
              <a:t>подвергаются таким </a:t>
            </a:r>
            <a:r>
              <a:rPr lang="ru-RU" sz="1900" dirty="0" smtClean="0"/>
              <a:t>неблагоприятным </a:t>
            </a:r>
            <a:r>
              <a:rPr lang="ru-RU" sz="1900" dirty="0"/>
              <a:t>факторам, как школьные учебные </a:t>
            </a:r>
            <a:r>
              <a:rPr lang="ru-RU" sz="1900" dirty="0" smtClean="0"/>
              <a:t>занятия </a:t>
            </a:r>
            <a:r>
              <a:rPr lang="ru-RU" sz="1900" dirty="0"/>
              <a:t>и увеличение продолжительности </a:t>
            </a:r>
            <a:r>
              <a:rPr lang="ru-RU" sz="1900" dirty="0" smtClean="0"/>
              <a:t>выполнения </a:t>
            </a:r>
            <a:r>
              <a:rPr lang="ru-RU" sz="1900" dirty="0"/>
              <a:t>домашних заданий (на это указывают </a:t>
            </a:r>
            <a:r>
              <a:rPr lang="ru-RU" sz="1900" dirty="0" smtClean="0"/>
              <a:t>29,8 и </a:t>
            </a:r>
            <a:r>
              <a:rPr lang="ru-RU" sz="1900" dirty="0"/>
              <a:t>59,7 % опрошенных соответственно), </a:t>
            </a:r>
            <a:r>
              <a:rPr lang="ru-RU" sz="1900" dirty="0" smtClean="0"/>
              <a:t>увеличение </a:t>
            </a:r>
            <a:r>
              <a:rPr lang="ru-RU" sz="1900" dirty="0"/>
              <a:t>времени работы с компьютером и </a:t>
            </a:r>
            <a:r>
              <a:rPr lang="ru-RU" sz="1900" dirty="0" smtClean="0"/>
              <a:t>другими </a:t>
            </a:r>
            <a:r>
              <a:rPr lang="ru-RU" sz="1900" dirty="0"/>
              <a:t>гаджетами (характерно для 46,7 % </a:t>
            </a:r>
            <a:r>
              <a:rPr lang="ru-RU" sz="1900" dirty="0" smtClean="0"/>
              <a:t>опрошенных</a:t>
            </a:r>
            <a:r>
              <a:rPr lang="ru-RU" sz="1900" dirty="0"/>
              <a:t>); время работы с электронными </a:t>
            </a:r>
            <a:r>
              <a:rPr lang="ru-RU" sz="1900" dirty="0" smtClean="0"/>
              <a:t>устройствами</a:t>
            </a:r>
            <a:r>
              <a:rPr lang="ru-RU" sz="1900" dirty="0"/>
              <a:t>, оборудованными экранами, 4 ч и </a:t>
            </a:r>
            <a:r>
              <a:rPr lang="ru-RU" sz="1900" dirty="0" smtClean="0"/>
              <a:t>более </a:t>
            </a:r>
            <a:r>
              <a:rPr lang="ru-RU" sz="1900" dirty="0"/>
              <a:t>отмечается у 77,2 % опрошенных; </a:t>
            </a:r>
            <a:r>
              <a:rPr lang="ru-RU" sz="1900" dirty="0" smtClean="0"/>
              <a:t>снижение продолжительности </a:t>
            </a:r>
            <a:r>
              <a:rPr lang="ru-RU" sz="1900" dirty="0"/>
              <a:t>прогулок — у 68,3 % и </a:t>
            </a:r>
            <a:r>
              <a:rPr lang="ru-RU" sz="1900" dirty="0" smtClean="0"/>
              <a:t>физической </a:t>
            </a:r>
            <a:r>
              <a:rPr lang="ru-RU" sz="1900" dirty="0"/>
              <a:t>активности — у 55,2 % респондентов.</a:t>
            </a:r>
          </a:p>
          <a:p>
            <a:r>
              <a:rPr lang="ru-RU" sz="1900" dirty="0"/>
              <a:t>3. Самоизоляция и дистанционное </a:t>
            </a:r>
            <a:r>
              <a:rPr lang="ru-RU" sz="1900" dirty="0" smtClean="0"/>
              <a:t>обучение детей </a:t>
            </a:r>
            <a:r>
              <a:rPr lang="ru-RU" sz="1900" dirty="0"/>
              <a:t>и подростков в условиях эпидемии </a:t>
            </a:r>
            <a:r>
              <a:rPr lang="ru-RU" sz="1900" dirty="0" smtClean="0"/>
              <a:t>новой </a:t>
            </a:r>
            <a:r>
              <a:rPr lang="ru-RU" sz="1900" dirty="0" err="1"/>
              <a:t>коронавирусной</a:t>
            </a:r>
            <a:r>
              <a:rPr lang="ru-RU" sz="1900" dirty="0"/>
              <a:t> инфекции (COVID‑19) </a:t>
            </a:r>
            <a:r>
              <a:rPr lang="ru-RU" sz="1900" dirty="0" smtClean="0"/>
              <a:t>является </a:t>
            </a:r>
            <a:r>
              <a:rPr lang="ru-RU" sz="1900" dirty="0" err="1"/>
              <a:t>стрессоформирующей</a:t>
            </a:r>
            <a:r>
              <a:rPr lang="ru-RU" sz="1900" dirty="0"/>
              <a:t> ситуацией, </a:t>
            </a:r>
            <a:r>
              <a:rPr lang="ru-RU" sz="1900" dirty="0" smtClean="0"/>
              <a:t>оказывающей </a:t>
            </a:r>
            <a:r>
              <a:rPr lang="ru-RU" sz="1900" dirty="0"/>
              <a:t>неблагоприятное влияние на </a:t>
            </a:r>
            <a:r>
              <a:rPr lang="ru-RU" sz="1900" dirty="0" err="1" smtClean="0"/>
              <a:t>психо</a:t>
            </a:r>
            <a:r>
              <a:rPr lang="ru-RU" sz="1900" dirty="0" smtClean="0"/>
              <a:t>-соматическое </a:t>
            </a:r>
            <a:r>
              <a:rPr lang="ru-RU" sz="1900" dirty="0"/>
              <a:t>состояние школьников: у 83,8 </a:t>
            </a:r>
            <a:r>
              <a:rPr lang="ru-RU" sz="1900" dirty="0" smtClean="0"/>
              <a:t>% обучающихся </a:t>
            </a:r>
            <a:r>
              <a:rPr lang="ru-RU" sz="1900" dirty="0"/>
              <a:t>отмечены неблагополучные </a:t>
            </a:r>
            <a:r>
              <a:rPr lang="ru-RU" sz="1900" dirty="0" smtClean="0"/>
              <a:t>психические </a:t>
            </a:r>
            <a:r>
              <a:rPr lang="ru-RU" sz="1900" dirty="0"/>
              <a:t>реакции пограничного уровня; </a:t>
            </a:r>
            <a:r>
              <a:rPr lang="ru-RU" sz="1900" dirty="0" smtClean="0"/>
              <a:t>наличие </a:t>
            </a:r>
            <a:r>
              <a:rPr lang="ru-RU" sz="1900" dirty="0"/>
              <a:t>депрессивных проявлений можно </a:t>
            </a:r>
            <a:r>
              <a:rPr lang="ru-RU" sz="1900" dirty="0" smtClean="0"/>
              <a:t>предположить </a:t>
            </a:r>
            <a:r>
              <a:rPr lang="ru-RU" sz="1900" dirty="0"/>
              <a:t>у 42,2 % респондентов, астенических </a:t>
            </a:r>
            <a:r>
              <a:rPr lang="ru-RU" sz="1900" dirty="0" smtClean="0"/>
              <a:t>состояний </a:t>
            </a:r>
            <a:r>
              <a:rPr lang="ru-RU" sz="1900" dirty="0"/>
              <a:t>— у 41,6 %, </a:t>
            </a:r>
            <a:r>
              <a:rPr lang="ru-RU" sz="1900" dirty="0" smtClean="0"/>
              <a:t>обсессивно-</a:t>
            </a:r>
            <a:r>
              <a:rPr lang="ru-RU" sz="1900" dirty="0" err="1" smtClean="0"/>
              <a:t>фобические</a:t>
            </a:r>
            <a:r>
              <a:rPr lang="ru-RU" sz="1900" dirty="0" smtClean="0"/>
              <a:t> состояния </a:t>
            </a:r>
            <a:r>
              <a:rPr lang="ru-RU" sz="1900" dirty="0"/>
              <a:t>можно предположить у 37,2 %, </a:t>
            </a:r>
            <a:r>
              <a:rPr lang="ru-RU" sz="1900" dirty="0" err="1" smtClean="0"/>
              <a:t>гиперкинетические</a:t>
            </a:r>
            <a:r>
              <a:rPr lang="ru-RU" sz="1900" dirty="0" smtClean="0"/>
              <a:t> </a:t>
            </a:r>
            <a:r>
              <a:rPr lang="ru-RU" sz="1900" dirty="0"/>
              <a:t>реакции — у 29,2 %, </a:t>
            </a:r>
            <a:r>
              <a:rPr lang="ru-RU" sz="1900" dirty="0" smtClean="0"/>
              <a:t>синдром головных </a:t>
            </a:r>
            <a:r>
              <a:rPr lang="ru-RU" sz="1900" dirty="0"/>
              <a:t>болей — у 26,8 %, нарушения сна </a:t>
            </a:r>
            <a:r>
              <a:rPr lang="ru-RU" sz="1900" dirty="0" smtClean="0"/>
              <a:t>— </a:t>
            </a:r>
            <a:r>
              <a:rPr lang="ru-RU" sz="1900" dirty="0"/>
              <a:t>у 55,8 %. Каждый пятый школьник (21,2 %) </a:t>
            </a:r>
            <a:r>
              <a:rPr lang="ru-RU" sz="1900" dirty="0" smtClean="0"/>
              <a:t>указал</a:t>
            </a:r>
            <a:r>
              <a:rPr lang="ru-RU" sz="1900" dirty="0"/>
              <a:t>, что самоизоляция невыносима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6166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172" y="313940"/>
            <a:ext cx="1164015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/>
              <a:t>4. У 30,7 % опрошенных отмечаются признаки компьютерного зрительного синдрома и у 4,2 % — </a:t>
            </a:r>
            <a:r>
              <a:rPr lang="ru-RU" sz="1900" dirty="0" err="1" smtClean="0"/>
              <a:t>карпально</a:t>
            </a:r>
            <a:r>
              <a:rPr lang="ru-RU" sz="1900" dirty="0" smtClean="0"/>
              <a:t>-туннельного («запястного») синдрома, характерных для профессионалов, связанных с </a:t>
            </a:r>
            <a:r>
              <a:rPr lang="ru-RU" sz="1900" dirty="0" smtClean="0"/>
              <a:t>информационно-коммуникационными </a:t>
            </a:r>
            <a:r>
              <a:rPr lang="ru-RU" sz="1900" dirty="0" smtClean="0"/>
              <a:t>технологиями и средствами их обеспечения.</a:t>
            </a:r>
          </a:p>
          <a:p>
            <a:r>
              <a:rPr lang="ru-RU" sz="1900" dirty="0" smtClean="0"/>
              <a:t>5. В период эпидемии новой </a:t>
            </a:r>
            <a:r>
              <a:rPr lang="ru-RU" sz="1900" dirty="0" err="1" smtClean="0"/>
              <a:t>коронавирусной</a:t>
            </a:r>
            <a:r>
              <a:rPr lang="ru-RU" sz="1900" dirty="0" smtClean="0"/>
              <a:t> инфекции (COVID‑19) отсутствовало должное медико-психолого-педагогическое сопровождение детей и родителей, что требует заблаговременной разработки программы действий в подобных ситуациях с целью первичной </a:t>
            </a:r>
            <a:r>
              <a:rPr lang="ru-RU" sz="1900" dirty="0" err="1" smtClean="0"/>
              <a:t>психопрофилактики</a:t>
            </a:r>
            <a:r>
              <a:rPr lang="ru-RU" sz="1900" dirty="0" smtClean="0"/>
              <a:t> и психогигиены и обучения педагогических работников.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74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340" y="2569945"/>
            <a:ext cx="5311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407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502" y="567890"/>
            <a:ext cx="11697498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связи с эпидемией новой </a:t>
            </a:r>
            <a:r>
              <a:rPr lang="ru-RU" sz="2000" dirty="0" err="1" smtClean="0"/>
              <a:t>коронавирусной</a:t>
            </a:r>
            <a:r>
              <a:rPr lang="ru-RU" sz="2000" dirty="0" smtClean="0"/>
              <a:t> инфекции 1,3 млрд. детей в мире весной 2020 г. находились</a:t>
            </a:r>
          </a:p>
          <a:p>
            <a:r>
              <a:rPr lang="ru-RU" sz="2000" dirty="0" smtClean="0"/>
              <a:t>В самоизоляции и не посещали школы.</a:t>
            </a:r>
          </a:p>
          <a:p>
            <a:endParaRPr lang="ru-RU" sz="2000" dirty="0" smtClean="0"/>
          </a:p>
          <a:p>
            <a:r>
              <a:rPr lang="ru-RU" sz="2000" dirty="0" smtClean="0"/>
              <a:t>Дистанционное обучение детей и подростков в условиях самоизоляции в период эпидемии внесло</a:t>
            </a:r>
          </a:p>
          <a:p>
            <a:r>
              <a:rPr lang="ru-RU" sz="2000" dirty="0"/>
              <a:t>с</a:t>
            </a:r>
            <a:r>
              <a:rPr lang="ru-RU" sz="2000" dirty="0" smtClean="0"/>
              <a:t>ущественные изменения в жизнедеятельность школьников.</a:t>
            </a:r>
          </a:p>
          <a:p>
            <a:endParaRPr lang="ru-RU" sz="2000" dirty="0" smtClean="0"/>
          </a:p>
          <a:p>
            <a:r>
              <a:rPr lang="ru-RU" sz="2000" dirty="0" smtClean="0"/>
              <a:t>Международные исследования показывают, что закрытие школ приводит к тому, что у обучающихся,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е посещавших школу, менялся академический путь, что влияло на их последующую жизнь</a:t>
            </a:r>
          </a:p>
          <a:p>
            <a:endParaRPr lang="ru-RU" sz="2000" dirty="0"/>
          </a:p>
          <a:p>
            <a:r>
              <a:rPr lang="ru-RU" sz="2000" dirty="0" smtClean="0"/>
              <a:t>Спектр факторов, которые влияют на благополучие детей и подростков во время пандемии широк:</a:t>
            </a:r>
          </a:p>
          <a:p>
            <a:r>
              <a:rPr lang="ru-RU" sz="2000" dirty="0" smtClean="0"/>
              <a:t>- стресс родителей;</a:t>
            </a:r>
          </a:p>
          <a:p>
            <a:r>
              <a:rPr lang="ru-RU" sz="2000" dirty="0" smtClean="0"/>
              <a:t>- изменение внутрисемейной динамики и отношений;</a:t>
            </a:r>
            <a:endParaRPr lang="ru-RU" sz="2000" dirty="0"/>
          </a:p>
          <a:p>
            <a:r>
              <a:rPr lang="ru-RU" sz="2000" dirty="0" smtClean="0"/>
              <a:t>- снижение дохода домохозяйств;</a:t>
            </a:r>
          </a:p>
          <a:p>
            <a:r>
              <a:rPr lang="ru-RU" sz="2000" dirty="0" smtClean="0"/>
              <a:t>- отсутствие возможности общения со старшим поколением и сверстниками;</a:t>
            </a:r>
          </a:p>
          <a:p>
            <a:r>
              <a:rPr lang="ru-RU" sz="2000" dirty="0" smtClean="0"/>
              <a:t>- нарушение ритмов повседневной жизни;</a:t>
            </a:r>
          </a:p>
          <a:p>
            <a:r>
              <a:rPr lang="ru-RU" sz="2000" dirty="0" smtClean="0"/>
              <a:t>- закрытие школ.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61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770" y="67379"/>
            <a:ext cx="120802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Опрос, проведенный </a:t>
            </a:r>
            <a:r>
              <a:rPr lang="ru-RU" sz="2000" dirty="0" smtClean="0"/>
              <a:t>организацией </a:t>
            </a:r>
            <a:r>
              <a:rPr lang="ru-RU" sz="2000" dirty="0"/>
              <a:t>«Спасите детей» в США и Европе </a:t>
            </a:r>
            <a:r>
              <a:rPr lang="ru-RU" sz="2000" dirty="0" smtClean="0"/>
              <a:t>во время </a:t>
            </a:r>
            <a:r>
              <a:rPr lang="ru-RU" sz="2000" dirty="0"/>
              <a:t>пандемии COVID‑19, </a:t>
            </a:r>
            <a:r>
              <a:rPr lang="ru-RU" sz="2000" dirty="0" smtClean="0"/>
              <a:t>показал:</a:t>
            </a:r>
          </a:p>
          <a:p>
            <a:r>
              <a:rPr lang="ru-RU" sz="2000" dirty="0" smtClean="0"/>
              <a:t>- 49 % </a:t>
            </a:r>
            <a:r>
              <a:rPr lang="ru-RU" sz="2000" dirty="0"/>
              <a:t>опрошенных в США </a:t>
            </a:r>
            <a:r>
              <a:rPr lang="ru-RU" sz="2000" dirty="0" smtClean="0"/>
              <a:t>детей испытывали </a:t>
            </a:r>
            <a:r>
              <a:rPr lang="ru-RU" sz="2000" dirty="0"/>
              <a:t>чувство </a:t>
            </a:r>
            <a:r>
              <a:rPr lang="ru-RU" sz="2000" dirty="0" smtClean="0"/>
              <a:t>тревоги;</a:t>
            </a:r>
          </a:p>
          <a:p>
            <a:r>
              <a:rPr lang="ru-RU" sz="2000" dirty="0" smtClean="0"/>
              <a:t>- 34 </a:t>
            </a:r>
            <a:r>
              <a:rPr lang="ru-RU" sz="2000" dirty="0"/>
              <a:t>% </a:t>
            </a:r>
            <a:r>
              <a:rPr lang="ru-RU" sz="2000" dirty="0" smtClean="0"/>
              <a:t>- </a:t>
            </a:r>
            <a:r>
              <a:rPr lang="ru-RU" sz="2000" dirty="0"/>
              <a:t>чувство </a:t>
            </a:r>
            <a:r>
              <a:rPr lang="ru-RU" sz="2000" dirty="0" smtClean="0"/>
              <a:t>страха;</a:t>
            </a:r>
          </a:p>
          <a:p>
            <a:r>
              <a:rPr lang="ru-RU" sz="2000" dirty="0" smtClean="0"/>
              <a:t>- 27 </a:t>
            </a:r>
            <a:r>
              <a:rPr lang="ru-RU" sz="2000" dirty="0"/>
              <a:t>% </a:t>
            </a:r>
            <a:r>
              <a:rPr lang="ru-RU" sz="2000" dirty="0" smtClean="0"/>
              <a:t>- </a:t>
            </a:r>
            <a:r>
              <a:rPr lang="ru-RU" sz="2000" dirty="0"/>
              <a:t>чувство </a:t>
            </a:r>
            <a:r>
              <a:rPr lang="ru-RU" sz="2000" dirty="0" smtClean="0"/>
              <a:t>беспокойства.</a:t>
            </a:r>
            <a:endParaRPr lang="ru-RU" sz="2000" dirty="0"/>
          </a:p>
          <a:p>
            <a:r>
              <a:rPr lang="ru-RU" sz="2000" dirty="0"/>
              <a:t>В </a:t>
            </a:r>
            <a:r>
              <a:rPr lang="ru-RU" sz="2000" dirty="0" smtClean="0"/>
              <a:t>Финляндии 70 </a:t>
            </a:r>
            <a:r>
              <a:rPr lang="ru-RU" sz="2000" dirty="0"/>
              <a:t>% участвовавших в опросе детей </a:t>
            </a:r>
            <a:r>
              <a:rPr lang="ru-RU" sz="2000" dirty="0" smtClean="0"/>
              <a:t>сообщили </a:t>
            </a:r>
            <a:r>
              <a:rPr lang="ru-RU" sz="2000" dirty="0"/>
              <a:t>о чувстве тревоги, 55 % — чувстве </a:t>
            </a:r>
            <a:r>
              <a:rPr lang="ru-RU" sz="2000" dirty="0" smtClean="0"/>
              <a:t>усталости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Великобритании 20 % опрошенных </a:t>
            </a:r>
            <a:r>
              <a:rPr lang="ru-RU" sz="2000" dirty="0" smtClean="0"/>
              <a:t>детей </a:t>
            </a:r>
            <a:r>
              <a:rPr lang="ru-RU" sz="2000" dirty="0"/>
              <a:t>беспокоятся о будущем, 60 % </a:t>
            </a:r>
            <a:r>
              <a:rPr lang="ru-RU" sz="2000" dirty="0" smtClean="0"/>
              <a:t>обеспокоены тем</a:t>
            </a:r>
            <a:r>
              <a:rPr lang="ru-RU" sz="2000" dirty="0"/>
              <a:t>, что их </a:t>
            </a:r>
            <a:endParaRPr lang="ru-RU" sz="2000" dirty="0" smtClean="0"/>
          </a:p>
          <a:p>
            <a:r>
              <a:rPr lang="ru-RU" sz="2000" dirty="0" smtClean="0"/>
              <a:t>родственники могут </a:t>
            </a:r>
            <a:r>
              <a:rPr lang="ru-RU" sz="2000" dirty="0"/>
              <a:t>заболеть. </a:t>
            </a:r>
            <a:endParaRPr lang="ru-RU" sz="2000" dirty="0" smtClean="0"/>
          </a:p>
          <a:p>
            <a:r>
              <a:rPr lang="ru-RU" sz="2000" dirty="0" smtClean="0"/>
              <a:t>В Германии </a:t>
            </a:r>
            <a:r>
              <a:rPr lang="ru-RU" sz="2000" dirty="0"/>
              <a:t>33 % детей заявили, что боятся, что </a:t>
            </a:r>
            <a:r>
              <a:rPr lang="ru-RU" sz="2000" dirty="0" smtClean="0"/>
              <a:t>не смогут </a:t>
            </a:r>
            <a:r>
              <a:rPr lang="ru-RU" sz="2000" dirty="0"/>
              <a:t>закончить учебный год.</a:t>
            </a:r>
            <a:endParaRPr lang="ru-RU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57298" y="2621924"/>
            <a:ext cx="9845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Результаты исследований ФГАУ «Национальный медицинский центр здоровья детей»</a:t>
            </a:r>
          </a:p>
          <a:p>
            <a:pPr algn="ctr"/>
            <a:r>
              <a:rPr lang="ru-RU" sz="2000" b="1" dirty="0" smtClean="0"/>
              <a:t>Министерства здравоохранения Российской Федерации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838" y="3213133"/>
            <a:ext cx="122800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/>
              <a:t>Цель: </a:t>
            </a:r>
            <a:r>
              <a:rPr lang="ru-RU" sz="1900" dirty="0"/>
              <a:t>установить особенности </a:t>
            </a:r>
            <a:r>
              <a:rPr lang="ru-RU" sz="1900" dirty="0" smtClean="0"/>
              <a:t>жизнедеятельности </a:t>
            </a:r>
            <a:r>
              <a:rPr lang="ru-RU" sz="1900" dirty="0"/>
              <a:t>и самочувствия детей и подростков</a:t>
            </a:r>
            <a:r>
              <a:rPr lang="ru-RU" sz="1900" dirty="0" smtClean="0"/>
              <a:t>, дистанционно обучающихся</a:t>
            </a:r>
          </a:p>
          <a:p>
            <a:r>
              <a:rPr lang="ru-RU" sz="1900" dirty="0" smtClean="0"/>
              <a:t>во </a:t>
            </a:r>
            <a:r>
              <a:rPr lang="ru-RU" sz="1900" dirty="0"/>
              <a:t>время </a:t>
            </a:r>
            <a:r>
              <a:rPr lang="ru-RU" sz="1900" dirty="0" smtClean="0"/>
              <a:t>эпидемии новой </a:t>
            </a:r>
            <a:r>
              <a:rPr lang="ru-RU" sz="1900" dirty="0" err="1"/>
              <a:t>коронавирусной</a:t>
            </a:r>
            <a:r>
              <a:rPr lang="ru-RU" sz="1900" dirty="0"/>
              <a:t> инфекции (</a:t>
            </a:r>
            <a:r>
              <a:rPr lang="en-US" sz="1900" dirty="0"/>
              <a:t>COVID‑19).</a:t>
            </a:r>
            <a:endParaRPr lang="ru-RU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111770" y="3960751"/>
            <a:ext cx="11955004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 smtClean="0"/>
              <a:t>Анкета </a:t>
            </a:r>
            <a:r>
              <a:rPr lang="ru-RU" sz="1900" dirty="0"/>
              <a:t>рассчитана на обучающихся 5—11‑х </a:t>
            </a:r>
            <a:r>
              <a:rPr lang="ru-RU" sz="1900" dirty="0" smtClean="0"/>
              <a:t>классов и </a:t>
            </a:r>
            <a:r>
              <a:rPr lang="ru-RU" sz="1900" dirty="0"/>
              <a:t>включает 29 вопросов, которые </a:t>
            </a:r>
            <a:r>
              <a:rPr lang="ru-RU" sz="1900" dirty="0" smtClean="0"/>
              <a:t>позволяют изучить:</a:t>
            </a:r>
          </a:p>
          <a:p>
            <a:r>
              <a:rPr lang="ru-RU" sz="1900" dirty="0" smtClean="0"/>
              <a:t>- особенности </a:t>
            </a:r>
            <a:r>
              <a:rPr lang="ru-RU" sz="1900" dirty="0"/>
              <a:t>жизнедеятельности </a:t>
            </a:r>
            <a:r>
              <a:rPr lang="ru-RU" sz="1900" dirty="0" smtClean="0"/>
              <a:t>школьников </a:t>
            </a:r>
            <a:r>
              <a:rPr lang="ru-RU" sz="1900" dirty="0"/>
              <a:t>(продолжительность сна и </a:t>
            </a:r>
            <a:r>
              <a:rPr lang="ru-RU" sz="1900" dirty="0" smtClean="0"/>
              <a:t>пребывания на </a:t>
            </a:r>
            <a:r>
              <a:rPr lang="ru-RU" sz="1900" dirty="0"/>
              <a:t>свежем воздухе, </a:t>
            </a:r>
            <a:endParaRPr lang="ru-RU" sz="1900" dirty="0" smtClean="0"/>
          </a:p>
          <a:p>
            <a:r>
              <a:rPr lang="ru-RU" sz="1900" dirty="0" smtClean="0"/>
              <a:t>физическую </a:t>
            </a:r>
            <a:r>
              <a:rPr lang="ru-RU" sz="1900" dirty="0"/>
              <a:t>активность, </a:t>
            </a:r>
            <a:r>
              <a:rPr lang="ru-RU" sz="1900" dirty="0" smtClean="0"/>
              <a:t>режим </a:t>
            </a:r>
            <a:r>
              <a:rPr lang="ru-RU" sz="1900" dirty="0"/>
              <a:t>питания, затраты времени на учебные </a:t>
            </a:r>
            <a:r>
              <a:rPr lang="ru-RU" sz="1900" dirty="0" smtClean="0"/>
              <a:t>занятия</a:t>
            </a:r>
            <a:r>
              <a:rPr lang="ru-RU" sz="1900" dirty="0"/>
              <a:t>, выполнение домашних заданий, </a:t>
            </a:r>
            <a:endParaRPr lang="ru-RU" sz="1900" dirty="0" smtClean="0"/>
          </a:p>
          <a:p>
            <a:r>
              <a:rPr lang="ru-RU" sz="1900" dirty="0" smtClean="0"/>
              <a:t>подготовку </a:t>
            </a:r>
            <a:r>
              <a:rPr lang="ru-RU" sz="1900" dirty="0"/>
              <a:t>к экзаменам и др.), а также их занятость с </a:t>
            </a:r>
            <a:r>
              <a:rPr lang="ru-RU" sz="1900" dirty="0" smtClean="0"/>
              <a:t>использованием </a:t>
            </a:r>
            <a:r>
              <a:rPr lang="ru-RU" sz="1900" dirty="0"/>
              <a:t>цифровых средств, в том числе</a:t>
            </a:r>
          </a:p>
          <a:p>
            <a:r>
              <a:rPr lang="ru-RU" sz="1900" dirty="0"/>
              <a:t>виды устройств, цель и продолжительность </a:t>
            </a:r>
            <a:r>
              <a:rPr lang="ru-RU" sz="1900" dirty="0" err="1" smtClean="0"/>
              <a:t>ихиспользования</a:t>
            </a:r>
            <a:r>
              <a:rPr lang="ru-RU" sz="1900" dirty="0"/>
              <a:t>;</a:t>
            </a:r>
          </a:p>
          <a:p>
            <a:r>
              <a:rPr lang="ru-RU" sz="1900" dirty="0" smtClean="0"/>
              <a:t>- психоэмоциональное </a:t>
            </a:r>
            <a:r>
              <a:rPr lang="ru-RU" sz="1900" dirty="0"/>
              <a:t>состояние (</a:t>
            </a:r>
            <a:r>
              <a:rPr lang="ru-RU" sz="1900" dirty="0" smtClean="0"/>
              <a:t>отношение </a:t>
            </a:r>
            <a:r>
              <a:rPr lang="ru-RU" sz="1900" dirty="0"/>
              <a:t>к школе и длительному пребыванию дома</a:t>
            </a:r>
            <a:r>
              <a:rPr lang="ru-RU" sz="1900" dirty="0" smtClean="0"/>
              <a:t>, особенности </a:t>
            </a:r>
          </a:p>
          <a:p>
            <a:r>
              <a:rPr lang="ru-RU" sz="1900" dirty="0" smtClean="0"/>
              <a:t>психологического </a:t>
            </a:r>
            <a:r>
              <a:rPr lang="ru-RU" sz="1900" dirty="0"/>
              <a:t>состояния и </a:t>
            </a:r>
            <a:r>
              <a:rPr lang="ru-RU" sz="1900" dirty="0" smtClean="0"/>
              <a:t>характер </a:t>
            </a:r>
            <a:r>
              <a:rPr lang="ru-RU" sz="1900" dirty="0"/>
              <a:t>взаимоотношений с членами семьи</a:t>
            </a:r>
            <a:r>
              <a:rPr lang="ru-RU" sz="1900" dirty="0" smtClean="0"/>
              <a:t>) и </a:t>
            </a:r>
            <a:r>
              <a:rPr lang="ru-RU" sz="1900" dirty="0"/>
              <a:t>жалобы на состояние здоровья </a:t>
            </a:r>
            <a:endParaRPr lang="ru-RU" sz="1900" dirty="0" smtClean="0"/>
          </a:p>
          <a:p>
            <a:r>
              <a:rPr lang="ru-RU" sz="1900" dirty="0" smtClean="0"/>
              <a:t>детей </a:t>
            </a:r>
            <a:r>
              <a:rPr lang="ru-RU" sz="1900" dirty="0"/>
              <a:t>и </a:t>
            </a:r>
            <a:r>
              <a:rPr lang="ru-RU" sz="1900" dirty="0" smtClean="0"/>
              <a:t>подростков </a:t>
            </a:r>
            <a:r>
              <a:rPr lang="ru-RU" sz="1900" dirty="0"/>
              <a:t>в условиях дистанционного </a:t>
            </a:r>
            <a:r>
              <a:rPr lang="ru-RU" sz="1900" dirty="0" smtClean="0"/>
              <a:t>обучения и </a:t>
            </a:r>
            <a:r>
              <a:rPr lang="ru-RU" sz="1900" dirty="0"/>
              <a:t>самоизоляции.</a:t>
            </a:r>
          </a:p>
        </p:txBody>
      </p:sp>
    </p:spTree>
    <p:extLst>
      <p:ext uri="{BB962C8B-B14F-4D97-AF65-F5344CB8AC3E}">
        <p14:creationId xmlns:p14="http://schemas.microsoft.com/office/powerpoint/2010/main" val="17575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489" y="154004"/>
            <a:ext cx="3629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Результаты исследования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377" y="529389"/>
            <a:ext cx="12346393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dirty="0"/>
              <a:t>Дистанционное обучение в различных </a:t>
            </a:r>
            <a:r>
              <a:rPr lang="ru-RU" sz="1900" dirty="0" smtClean="0"/>
              <a:t>регионах страны </a:t>
            </a:r>
            <a:r>
              <a:rPr lang="ru-RU" sz="1900" dirty="0"/>
              <a:t>было организовано с учетом </a:t>
            </a:r>
            <a:r>
              <a:rPr lang="ru-RU" sz="1900" dirty="0" smtClean="0"/>
              <a:t>распространенных цифровых</a:t>
            </a:r>
          </a:p>
          <a:p>
            <a:r>
              <a:rPr lang="ru-RU" sz="1900" dirty="0" smtClean="0"/>
              <a:t>технологий</a:t>
            </a:r>
            <a:r>
              <a:rPr lang="ru-RU" sz="1900" dirty="0"/>
              <a:t>, готовности </a:t>
            </a:r>
            <a:r>
              <a:rPr lang="ru-RU" sz="1900" dirty="0" smtClean="0"/>
              <a:t>учителей </a:t>
            </a:r>
            <a:r>
              <a:rPr lang="ru-RU" sz="1900" dirty="0"/>
              <a:t>использовать их в каждодневном </a:t>
            </a:r>
            <a:r>
              <a:rPr lang="ru-RU" sz="1900" dirty="0" smtClean="0"/>
              <a:t>режиме</a:t>
            </a:r>
            <a:r>
              <a:rPr lang="ru-RU" sz="1900" dirty="0"/>
              <a:t>, возможностей </a:t>
            </a:r>
            <a:r>
              <a:rPr lang="ru-RU" sz="1900" dirty="0" smtClean="0"/>
              <a:t>используемых</a:t>
            </a:r>
          </a:p>
          <a:p>
            <a:r>
              <a:rPr lang="ru-RU" sz="1900" dirty="0" smtClean="0"/>
              <a:t>информационно-коммуникационных </a:t>
            </a:r>
            <a:r>
              <a:rPr lang="ru-RU" sz="1900" dirty="0"/>
              <a:t>технологий. Это </a:t>
            </a:r>
            <a:r>
              <a:rPr lang="ru-RU" sz="1900" dirty="0" smtClean="0"/>
              <a:t>могли быть </a:t>
            </a:r>
            <a:r>
              <a:rPr lang="ru-RU" sz="1900" dirty="0"/>
              <a:t>и дистанционные онлайн-уроки с классом,</a:t>
            </a:r>
          </a:p>
          <a:p>
            <a:r>
              <a:rPr lang="ru-RU" sz="1900" dirty="0"/>
              <a:t>направление школьникам заданий и </a:t>
            </a:r>
            <a:r>
              <a:rPr lang="ru-RU" sz="1900" dirty="0" smtClean="0"/>
              <a:t>получение </a:t>
            </a:r>
            <a:r>
              <a:rPr lang="ru-RU" sz="1900" dirty="0"/>
              <a:t>от них ответов / домашних заданий с </a:t>
            </a:r>
            <a:r>
              <a:rPr lang="ru-RU" sz="1900" dirty="0" smtClean="0"/>
              <a:t>помощью </a:t>
            </a:r>
            <a:r>
              <a:rPr lang="ru-RU" sz="1900" dirty="0"/>
              <a:t>различных </a:t>
            </a:r>
            <a:endParaRPr lang="ru-RU" sz="1900" dirty="0" smtClean="0"/>
          </a:p>
          <a:p>
            <a:r>
              <a:rPr lang="ru-RU" sz="1900" dirty="0" smtClean="0"/>
              <a:t>цифровых </a:t>
            </a:r>
            <a:r>
              <a:rPr lang="ru-RU" sz="1900" dirty="0"/>
              <a:t>устройств. В </a:t>
            </a:r>
            <a:r>
              <a:rPr lang="ru-RU" sz="1900" dirty="0" smtClean="0"/>
              <a:t>любом случае </a:t>
            </a:r>
            <a:r>
              <a:rPr lang="ru-RU" sz="1900" dirty="0"/>
              <a:t>личный контакт учителя и </a:t>
            </a:r>
            <a:r>
              <a:rPr lang="ru-RU" sz="1900" dirty="0" smtClean="0"/>
              <a:t>обучающегося </a:t>
            </a:r>
            <a:r>
              <a:rPr lang="ru-RU" sz="1900" dirty="0"/>
              <a:t>исключался. Непривычная для </a:t>
            </a:r>
            <a:endParaRPr lang="ru-RU" sz="1900" dirty="0" smtClean="0"/>
          </a:p>
          <a:p>
            <a:r>
              <a:rPr lang="ru-RU" sz="1900" dirty="0" smtClean="0"/>
              <a:t>Большинства школьников </a:t>
            </a:r>
            <a:r>
              <a:rPr lang="ru-RU" sz="1900" dirty="0"/>
              <a:t>организация учебных занятий, </a:t>
            </a:r>
            <a:r>
              <a:rPr lang="ru-RU" sz="1900" dirty="0" smtClean="0"/>
              <a:t>отсутствие </a:t>
            </a:r>
            <a:r>
              <a:rPr lang="ru-RU" sz="1900" dirty="0"/>
              <a:t>единой информационной платформы</a:t>
            </a:r>
          </a:p>
          <a:p>
            <a:r>
              <a:rPr lang="ru-RU" sz="1900" dirty="0"/>
              <a:t>для ее развертывания, унифицированных </a:t>
            </a:r>
            <a:r>
              <a:rPr lang="ru-RU" sz="1900" dirty="0" smtClean="0"/>
              <a:t>электронных </a:t>
            </a:r>
            <a:r>
              <a:rPr lang="ru-RU" sz="1900" dirty="0"/>
              <a:t>ресурсов и средств для </a:t>
            </a:r>
            <a:r>
              <a:rPr lang="ru-RU" sz="1900" dirty="0" smtClean="0"/>
              <a:t>визуализации учебной </a:t>
            </a:r>
            <a:r>
              <a:rPr lang="ru-RU" sz="1900" dirty="0"/>
              <a:t>информации, </a:t>
            </a:r>
            <a:endParaRPr lang="ru-RU" sz="1900" dirty="0" smtClean="0"/>
          </a:p>
          <a:p>
            <a:r>
              <a:rPr lang="ru-RU" sz="1900" dirty="0" smtClean="0"/>
              <a:t>нестабильная </a:t>
            </a:r>
            <a:r>
              <a:rPr lang="ru-RU" sz="1900" dirty="0"/>
              <a:t>и </a:t>
            </a:r>
            <a:r>
              <a:rPr lang="ru-RU" sz="1900" dirty="0" smtClean="0"/>
              <a:t>очень тревожная </a:t>
            </a:r>
            <a:r>
              <a:rPr lang="ru-RU" sz="1900" dirty="0"/>
              <a:t>эпидемическая обстановка, </a:t>
            </a:r>
            <a:r>
              <a:rPr lang="ru-RU" sz="1900" dirty="0" smtClean="0"/>
              <a:t>режим самоизоляции </a:t>
            </a:r>
            <a:r>
              <a:rPr lang="ru-RU" sz="1900" dirty="0"/>
              <a:t>и связанные с ним ограничения</a:t>
            </a:r>
          </a:p>
          <a:p>
            <a:r>
              <a:rPr lang="ru-RU" sz="1900" dirty="0"/>
              <a:t>жизнедеятельности и детей, и взрослых </a:t>
            </a:r>
            <a:r>
              <a:rPr lang="ru-RU" sz="1900" dirty="0" smtClean="0"/>
              <a:t>влияли на </a:t>
            </a:r>
            <a:r>
              <a:rPr lang="ru-RU" sz="1900" dirty="0"/>
              <a:t>жизнедеятельность и самочувствие </a:t>
            </a:r>
            <a:r>
              <a:rPr lang="ru-RU" sz="1900" dirty="0" smtClean="0"/>
              <a:t>школьников </a:t>
            </a:r>
            <a:r>
              <a:rPr lang="ru-RU" sz="1900" dirty="0"/>
              <a:t>в этот период.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5163" t="13130" r="22918" b="36092"/>
          <a:stretch/>
        </p:blipFill>
        <p:spPr bwMode="auto">
          <a:xfrm>
            <a:off x="1568918" y="3253211"/>
            <a:ext cx="8874493" cy="34267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12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5608" t="12338" r="23993" b="5077"/>
          <a:stretch/>
        </p:blipFill>
        <p:spPr bwMode="auto">
          <a:xfrm>
            <a:off x="452388" y="413886"/>
            <a:ext cx="10992050" cy="6121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4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1749" t="13762" r="30227" b="6972"/>
          <a:stretch/>
        </p:blipFill>
        <p:spPr bwMode="auto">
          <a:xfrm>
            <a:off x="1155031" y="182879"/>
            <a:ext cx="9615637" cy="659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06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282" t="45083" r="27325" b="4602"/>
          <a:stretch/>
        </p:blipFill>
        <p:spPr bwMode="auto">
          <a:xfrm>
            <a:off x="1097280" y="712272"/>
            <a:ext cx="9702265" cy="5188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21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0499" t="30688" r="29243" b="10780"/>
          <a:stretch/>
        </p:blipFill>
        <p:spPr bwMode="auto">
          <a:xfrm>
            <a:off x="105878" y="404262"/>
            <a:ext cx="3176337" cy="340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82215" y="404262"/>
            <a:ext cx="89097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0" i="0" u="none" strike="noStrike" baseline="0" dirty="0" smtClean="0"/>
              <a:t>Анализ ответов обучающихся на вопрос:</a:t>
            </a:r>
            <a:r>
              <a:rPr lang="en-US" sz="1900" b="0" i="0" u="none" strike="noStrike" baseline="0" dirty="0" smtClean="0"/>
              <a:t> </a:t>
            </a:r>
            <a:r>
              <a:rPr lang="ru-RU" sz="1900" b="0" i="0" u="none" strike="noStrike" baseline="0" dirty="0" smtClean="0"/>
              <a:t>«Для чего в</a:t>
            </a:r>
            <a:r>
              <a:rPr lang="en-US" sz="1900" b="0" i="0" u="none" strike="noStrike" baseline="0" dirty="0" smtClean="0"/>
              <a:t> </a:t>
            </a:r>
            <a:r>
              <a:rPr lang="ru-RU" sz="1900" b="0" i="0" u="none" strike="noStrike" baseline="0" dirty="0" smtClean="0"/>
              <a:t>период самоизоляции Вы чаще</a:t>
            </a:r>
            <a:r>
              <a:rPr lang="en-US" sz="1900" b="0" i="0" u="none" strike="noStrike" baseline="0" dirty="0" smtClean="0"/>
              <a:t> </a:t>
            </a:r>
            <a:r>
              <a:rPr lang="ru-RU" sz="1900" b="0" i="0" u="none" strike="noStrike" baseline="0" dirty="0" smtClean="0"/>
              <a:t>всего используете компьютер и другие гаджеты?» установил, что применение цифровых</a:t>
            </a:r>
            <a:r>
              <a:rPr lang="en-US" sz="1900" b="0" i="0" u="none" strike="noStrike" baseline="0" dirty="0" smtClean="0"/>
              <a:t> </a:t>
            </a:r>
            <a:r>
              <a:rPr lang="ru-RU" sz="1900" b="0" i="0" u="none" strike="noStrike" baseline="0" dirty="0" smtClean="0"/>
              <a:t>устройств в значительной степени связано с задачами дистанционного обучения: участие в онлайн-уроках (50,2 % респондентов), выполнение домашних заданий (79,9 %), поиск информации (62,1 %), чтение (16,4 %)</a:t>
            </a:r>
            <a:endParaRPr lang="en-US" sz="1900" b="0" i="0" u="none" strike="noStrike" baseline="0" dirty="0" smtClean="0"/>
          </a:p>
          <a:p>
            <a:r>
              <a:rPr lang="ru-RU" sz="1900" dirty="0"/>
              <a:t>Ответы респондентов, описывающие </a:t>
            </a:r>
            <a:r>
              <a:rPr lang="ru-RU" sz="1900" dirty="0" smtClean="0"/>
              <a:t>цели</a:t>
            </a:r>
            <a:r>
              <a:rPr lang="en-US" sz="1900" dirty="0" smtClean="0"/>
              <a:t> </a:t>
            </a:r>
            <a:r>
              <a:rPr lang="ru-RU" sz="1900" dirty="0" smtClean="0"/>
              <a:t>использования </a:t>
            </a:r>
            <a:r>
              <a:rPr lang="ru-RU" sz="1900" dirty="0"/>
              <a:t>гаджетов, не связанные с </a:t>
            </a:r>
            <a:endParaRPr lang="en-US" sz="1900" dirty="0" smtClean="0"/>
          </a:p>
          <a:p>
            <a:r>
              <a:rPr lang="ru-RU" sz="1900" dirty="0" smtClean="0"/>
              <a:t>онлайн-обучением</a:t>
            </a:r>
            <a:r>
              <a:rPr lang="ru-RU" sz="1900" dirty="0"/>
              <a:t>, распределились </a:t>
            </a:r>
            <a:r>
              <a:rPr lang="ru-RU" sz="1900" dirty="0" smtClean="0"/>
              <a:t>следующим </a:t>
            </a:r>
            <a:r>
              <a:rPr lang="ru-RU" sz="1900" dirty="0"/>
              <a:t>образом: общение с другими </a:t>
            </a:r>
            <a:r>
              <a:rPr lang="ru-RU" sz="1900" dirty="0" smtClean="0"/>
              <a:t>пользователями </a:t>
            </a:r>
            <a:r>
              <a:rPr lang="ru-RU" sz="1900" dirty="0"/>
              <a:t>в социальных сетях — 46,9 %, </a:t>
            </a:r>
            <a:r>
              <a:rPr lang="ru-RU" sz="1900" dirty="0" smtClean="0"/>
              <a:t>просмотр</a:t>
            </a:r>
            <a:r>
              <a:rPr lang="en-US" sz="1900" dirty="0" smtClean="0"/>
              <a:t> </a:t>
            </a:r>
            <a:r>
              <a:rPr lang="ru-RU" sz="1900" dirty="0" smtClean="0"/>
              <a:t>видео </a:t>
            </a:r>
            <a:r>
              <a:rPr lang="ru-RU" sz="1900" dirty="0"/>
              <a:t>— 45,7 %, прослушивание музыки </a:t>
            </a:r>
            <a:r>
              <a:rPr lang="ru-RU" sz="1900" dirty="0" smtClean="0"/>
              <a:t>—</a:t>
            </a:r>
            <a:r>
              <a:rPr lang="en-US" sz="1900" dirty="0" smtClean="0"/>
              <a:t> </a:t>
            </a:r>
            <a:r>
              <a:rPr lang="ru-RU" sz="1900" dirty="0" smtClean="0"/>
              <a:t>42,4 </a:t>
            </a:r>
            <a:r>
              <a:rPr lang="ru-RU" sz="1900" dirty="0"/>
              <a:t>%, игры — 32,8 % опрошенных.</a:t>
            </a:r>
          </a:p>
          <a:p>
            <a:r>
              <a:rPr lang="ru-RU" sz="1900" dirty="0"/>
              <a:t>У большинства обучающихся ежедневное </a:t>
            </a:r>
            <a:r>
              <a:rPr lang="ru-RU" sz="1900" dirty="0" smtClean="0"/>
              <a:t>общение </a:t>
            </a:r>
            <a:r>
              <a:rPr lang="ru-RU" sz="1900" dirty="0"/>
              <a:t>с гаджетами в период самоизоляции </a:t>
            </a:r>
          </a:p>
          <a:p>
            <a:r>
              <a:rPr lang="ru-RU" sz="1900" dirty="0"/>
              <a:t>неотъемлемая и значительная часть режима дня</a:t>
            </a:r>
            <a:r>
              <a:rPr lang="ru-RU" sz="1900" dirty="0" smtClean="0"/>
              <a:t>.</a:t>
            </a:r>
            <a:r>
              <a:rPr lang="en-US" sz="1900" dirty="0" smtClean="0"/>
              <a:t> </a:t>
            </a:r>
            <a:r>
              <a:rPr lang="ru-RU" sz="1900" dirty="0" smtClean="0"/>
              <a:t>Так</a:t>
            </a:r>
            <a:r>
              <a:rPr lang="ru-RU" sz="1900" dirty="0"/>
              <a:t>, более 77,1 % респондентов проводили </a:t>
            </a:r>
            <a:r>
              <a:rPr lang="ru-RU" sz="1900" dirty="0" smtClean="0"/>
              <a:t>время</a:t>
            </a:r>
            <a:r>
              <a:rPr lang="en-US" sz="1900" dirty="0" smtClean="0"/>
              <a:t> </a:t>
            </a:r>
            <a:r>
              <a:rPr lang="ru-RU" sz="1900" dirty="0" smtClean="0"/>
              <a:t>с </a:t>
            </a:r>
            <a:r>
              <a:rPr lang="ru-RU" sz="1900" dirty="0"/>
              <a:t>гаджетами 4 ч и более, причем 42,7 % из них </a:t>
            </a:r>
            <a:r>
              <a:rPr lang="ru-RU" sz="1900" dirty="0" smtClean="0"/>
              <a:t>—</a:t>
            </a:r>
            <a:r>
              <a:rPr lang="en-US" sz="1900" dirty="0" smtClean="0"/>
              <a:t> </a:t>
            </a:r>
            <a:r>
              <a:rPr lang="ru-RU" sz="1900" dirty="0" smtClean="0"/>
              <a:t>не </a:t>
            </a:r>
            <a:r>
              <a:rPr lang="ru-RU" sz="1900" dirty="0"/>
              <a:t>менее 4—6 ч, а у 34,5 % школьников «</a:t>
            </a:r>
            <a:r>
              <a:rPr lang="ru-RU" sz="1900" dirty="0" smtClean="0"/>
              <a:t>экранное</a:t>
            </a:r>
            <a:r>
              <a:rPr lang="ru-RU" sz="1900" dirty="0"/>
              <a:t>» время составляло 7 ч и более</a:t>
            </a:r>
          </a:p>
        </p:txBody>
      </p:sp>
    </p:spTree>
    <p:extLst>
      <p:ext uri="{BB962C8B-B14F-4D97-AF65-F5344CB8AC3E}">
        <p14:creationId xmlns:p14="http://schemas.microsoft.com/office/powerpoint/2010/main" val="2634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900" t="12655" r="27388" b="9517"/>
          <a:stretch/>
        </p:blipFill>
        <p:spPr bwMode="auto">
          <a:xfrm>
            <a:off x="2040556" y="211755"/>
            <a:ext cx="8402855" cy="6564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3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1023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 Андрей Александрович</dc:creator>
  <cp:lastModifiedBy>Лапшин Андрей Александрович</cp:lastModifiedBy>
  <cp:revision>37</cp:revision>
  <dcterms:created xsi:type="dcterms:W3CDTF">2021-01-22T12:00:16Z</dcterms:created>
  <dcterms:modified xsi:type="dcterms:W3CDTF">2021-01-23T09:11:09Z</dcterms:modified>
</cp:coreProperties>
</file>