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0" r:id="rId5"/>
    <p:sldId id="274" r:id="rId6"/>
    <p:sldId id="266" r:id="rId7"/>
    <p:sldId id="273" r:id="rId8"/>
    <p:sldId id="267" r:id="rId9"/>
    <p:sldId id="276" r:id="rId10"/>
    <p:sldId id="275" r:id="rId11"/>
    <p:sldId id="270" r:id="rId12"/>
    <p:sldId id="264" r:id="rId13"/>
    <p:sldId id="272" r:id="rId14"/>
    <p:sldId id="268" r:id="rId15"/>
    <p:sldId id="277" r:id="rId16"/>
    <p:sldId id="269" r:id="rId17"/>
    <p:sldId id="271" r:id="rId18"/>
    <p:sldId id="278" r:id="rId19"/>
    <p:sldId id="279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Обучаться в вузе</c:v>
                </c:pt>
                <c:pt idx="1">
                  <c:v>Работать</c:v>
                </c:pt>
                <c:pt idx="2">
                  <c:v>Служить в армии</c:v>
                </c:pt>
                <c:pt idx="3">
                  <c:v>Ничем не хочу заниматься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12</c:v>
                </c:pt>
                <c:pt idx="2">
                  <c:v>21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eknikiforov@mail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0284" y="1556792"/>
            <a:ext cx="8915399" cy="22627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anose="030F0702030302020204" pitchFamily="66" charset="0"/>
              </a:rPr>
              <a:t>Система профессионального самоопределения </a:t>
            </a:r>
            <a:r>
              <a:rPr lang="ru-RU" dirty="0" smtClean="0">
                <a:latin typeface="Comic Sans MS" panose="030F0702030302020204" pitchFamily="66" charset="0"/>
              </a:rPr>
              <a:t>детей и подростков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11560" y="4437112"/>
            <a:ext cx="5616624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Городской Совет Отцов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Этап </a:t>
            </a:r>
            <a:r>
              <a:rPr lang="ru-RU" sz="3600" dirty="0" smtClean="0">
                <a:latin typeface="Comic Sans MS" panose="030F0702030302020204" pitchFamily="66" charset="0"/>
              </a:rPr>
              <a:t>3. </a:t>
            </a:r>
            <a:endParaRPr lang="ru-RU" sz="36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Разработка куратором программы обучения наставляемого (февраль 2018)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>
                <a:latin typeface="Comic Sans MS" panose="030F0702030302020204" pitchFamily="66" charset="0"/>
              </a:rPr>
              <a:t>Это совместное </a:t>
            </a:r>
            <a:r>
              <a:rPr lang="ru-RU" sz="2800" dirty="0">
                <a:latin typeface="Comic Sans MS" panose="030F0702030302020204" pitchFamily="66" charset="0"/>
              </a:rPr>
              <a:t>уточнение </a:t>
            </a:r>
            <a:r>
              <a:rPr lang="ru-RU" sz="2800" dirty="0" smtClean="0">
                <a:latin typeface="Comic Sans MS" panose="030F0702030302020204" pitchFamily="66" charset="0"/>
              </a:rPr>
              <a:t>интересов </a:t>
            </a:r>
            <a:r>
              <a:rPr lang="ru-RU" sz="2800" dirty="0" smtClean="0">
                <a:latin typeface="Comic Sans MS" panose="030F0702030302020204" pitchFamily="66" charset="0"/>
              </a:rPr>
              <a:t>школьника, возможно с подключением </a:t>
            </a:r>
            <a:r>
              <a:rPr lang="ru-RU" sz="2800" dirty="0">
                <a:latin typeface="Comic Sans MS" panose="030F0702030302020204" pitchFamily="66" charset="0"/>
              </a:rPr>
              <a:t>психолога, </a:t>
            </a:r>
            <a:r>
              <a:rPr lang="ru-RU" sz="2800" dirty="0" smtClean="0">
                <a:latin typeface="Comic Sans MS" panose="030F0702030302020204" pitchFamily="66" charset="0"/>
              </a:rPr>
              <a:t>чтобы помочь школьнику самому оценить </a:t>
            </a:r>
            <a:r>
              <a:rPr lang="ru-RU" sz="2800" dirty="0" smtClean="0">
                <a:latin typeface="Comic Sans MS" panose="030F0702030302020204" pitchFamily="66" charset="0"/>
              </a:rPr>
              <a:t>свои </a:t>
            </a:r>
            <a:r>
              <a:rPr lang="ru-RU" sz="2800" dirty="0" smtClean="0">
                <a:latin typeface="Comic Sans MS" panose="030F0702030302020204" pitchFamily="66" charset="0"/>
              </a:rPr>
              <a:t>силы: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анкетирование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>
                <a:latin typeface="Comic Sans MS" panose="030F0702030302020204" pitchFamily="66" charset="0"/>
              </a:rPr>
              <a:t>тестирование, </a:t>
            </a:r>
            <a:r>
              <a:rPr lang="ru-RU" sz="2800" dirty="0">
                <a:latin typeface="Comic Sans MS" panose="030F0702030302020204" pitchFamily="66" charset="0"/>
              </a:rPr>
              <a:t>собеседование;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обработка результатов и составление программы наставничества;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набор производственных экскурсий и выбор наставника.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8257542" cy="45991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22" y="4869160"/>
            <a:ext cx="3353091" cy="1871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4522688"/>
            <a:ext cx="30975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 Консультацию по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профориентации провела частный психолог </a:t>
            </a:r>
          </a:p>
          <a:p>
            <a:pPr algn="r"/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Вероника Соколова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Этап </a:t>
            </a:r>
            <a:r>
              <a:rPr lang="ru-RU" sz="3600" dirty="0" smtClean="0">
                <a:latin typeface="Comic Sans MS" panose="030F0702030302020204" pitchFamily="66" charset="0"/>
              </a:rPr>
              <a:t>4. </a:t>
            </a:r>
            <a:endParaRPr lang="ru-RU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Реализация программы наставничества 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(март – апрель 2018</a:t>
            </a:r>
            <a:r>
              <a:rPr lang="ru-RU" sz="2800" dirty="0">
                <a:latin typeface="Comic Sans MS" panose="030F0702030302020204" pitchFamily="66" charset="0"/>
              </a:rPr>
              <a:t>)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проведение  экскурсий на предприятия Нижнего Новгорода и области;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посещение ВУЗов и средне специальных учреждений;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формирование тандемов.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73504"/>
            <a:ext cx="3266324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5247"/>
            <a:ext cx="2415687" cy="1802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929" y="3140968"/>
            <a:ext cx="3528392" cy="2019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3947285"/>
            <a:ext cx="3480965" cy="23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31840" y="980728"/>
            <a:ext cx="55801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Этап 5.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(</a:t>
            </a:r>
            <a:r>
              <a:rPr lang="ru-RU" sz="2800" dirty="0" smtClean="0">
                <a:latin typeface="Comic Sans MS" panose="030F0702030302020204" pitchFamily="66" charset="0"/>
              </a:rPr>
              <a:t>май 2018</a:t>
            </a:r>
            <a:r>
              <a:rPr lang="ru-RU" sz="2800" dirty="0">
                <a:latin typeface="Comic Sans MS" panose="030F0702030302020204" pitchFamily="66" charset="0"/>
              </a:rPr>
              <a:t>)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>
                <a:latin typeface="Comic Sans MS" panose="030F0702030302020204" pitchFamily="66" charset="0"/>
              </a:rPr>
              <a:t>Итоговое анкетирование наставляемых: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достигнута ли цель наставничества;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необходима </a:t>
            </a:r>
            <a:r>
              <a:rPr lang="ru-RU" sz="2800" dirty="0">
                <a:latin typeface="Comic Sans MS" panose="030F0702030302020204" pitchFamily="66" charset="0"/>
              </a:rPr>
              <a:t>ли корректировка </a:t>
            </a:r>
            <a:r>
              <a:rPr lang="ru-RU" sz="2800" dirty="0" smtClean="0">
                <a:latin typeface="Comic Sans MS" panose="030F0702030302020204" pitchFamily="66" charset="0"/>
              </a:rPr>
              <a:t>целей наставничества</a:t>
            </a:r>
            <a:r>
              <a:rPr lang="ru-RU" sz="2800" dirty="0">
                <a:latin typeface="Comic Sans MS" panose="030F0702030302020204" pitchFamily="66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необходима ли корректировка программы наставничества.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5474132"/>
            <a:ext cx="30975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программа наставничества подготовлена Национальным ресурсным центром наставничества МЕНТОРИ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16632"/>
            <a:ext cx="5132124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9773" t="19373" r="12535"/>
          <a:stretch/>
        </p:blipFill>
        <p:spPr>
          <a:xfrm>
            <a:off x="5364088" y="190172"/>
            <a:ext cx="3310831" cy="395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56" t="38209" r="55198" b="32572"/>
          <a:stretch/>
        </p:blipFill>
        <p:spPr>
          <a:xfrm>
            <a:off x="324072" y="3933056"/>
            <a:ext cx="2547393" cy="936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435"/>
          <a:stretch/>
        </p:blipFill>
        <p:spPr>
          <a:xfrm>
            <a:off x="3563888" y="2708920"/>
            <a:ext cx="53106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87352"/>
            <a:ext cx="3968924" cy="2809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124" y="1004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цели: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10376"/>
            <a:ext cx="8593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latin typeface="Comic Sans MS" panose="030F0702030302020204" pitchFamily="66" charset="0"/>
              </a:rPr>
              <a:t>превращение </a:t>
            </a:r>
            <a:r>
              <a:rPr lang="ru-RU" sz="2000" dirty="0" smtClean="0">
                <a:latin typeface="Comic Sans MS" panose="030F0702030302020204" pitchFamily="66" charset="0"/>
              </a:rPr>
              <a:t>из пассивного </a:t>
            </a:r>
            <a:r>
              <a:rPr lang="ru-RU" sz="2000" dirty="0">
                <a:latin typeface="Comic Sans MS" panose="030F0702030302020204" pitchFamily="66" charset="0"/>
              </a:rPr>
              <a:t>подростка в </a:t>
            </a:r>
            <a:r>
              <a:rPr lang="ru-RU" sz="2000" dirty="0" smtClean="0">
                <a:latin typeface="Comic Sans MS" panose="030F0702030302020204" pitchFamily="66" charset="0"/>
              </a:rPr>
              <a:t>активного;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Comic Sans MS" panose="030F0702030302020204" pitchFamily="66" charset="0"/>
              </a:rPr>
              <a:t>развитие интереса </a:t>
            </a:r>
            <a:r>
              <a:rPr lang="ru-RU" sz="2000" dirty="0">
                <a:latin typeface="Comic Sans MS" panose="030F0702030302020204" pitchFamily="66" charset="0"/>
              </a:rPr>
              <a:t>(мотивации</a:t>
            </a:r>
            <a:r>
              <a:rPr lang="ru-RU" sz="2000" dirty="0" smtClean="0">
                <a:latin typeface="Comic Sans MS" panose="030F0702030302020204" pitchFamily="66" charset="0"/>
              </a:rPr>
              <a:t>) и размышлений по </a:t>
            </a:r>
            <a:r>
              <a:rPr lang="ru-RU" sz="2000" dirty="0">
                <a:latin typeface="Comic Sans MS" panose="030F0702030302020204" pitchFamily="66" charset="0"/>
              </a:rPr>
              <a:t>поводу своей предстоящей жизни;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Comic Sans MS" panose="030F0702030302020204" pitchFamily="66" charset="0"/>
              </a:rPr>
              <a:t>организация </a:t>
            </a:r>
            <a:r>
              <a:rPr lang="ru-RU" sz="2000" dirty="0" smtClean="0">
                <a:latin typeface="Comic Sans MS" panose="030F0702030302020204" pitchFamily="66" charset="0"/>
              </a:rPr>
              <a:t>деятельности подростка</a:t>
            </a:r>
            <a:r>
              <a:rPr lang="ru-RU" sz="2000" dirty="0">
                <a:latin typeface="Comic Sans MS" panose="030F0702030302020204" pitchFamily="66" charset="0"/>
              </a:rPr>
              <a:t>, когда из хаотичных </a:t>
            </a:r>
            <a:r>
              <a:rPr lang="ru-RU" sz="2000" dirty="0" smtClean="0">
                <a:latin typeface="Comic Sans MS" panose="030F0702030302020204" pitchFamily="66" charset="0"/>
              </a:rPr>
              <a:t>карьерных </a:t>
            </a:r>
            <a:r>
              <a:rPr lang="ru-RU" sz="2000" dirty="0" smtClean="0">
                <a:latin typeface="Comic Sans MS" panose="030F0702030302020204" pitchFamily="66" charset="0"/>
              </a:rPr>
              <a:t>действий происходит превращение </a:t>
            </a:r>
            <a:r>
              <a:rPr lang="ru-RU" sz="2000" dirty="0">
                <a:latin typeface="Comic Sans MS" panose="030F0702030302020204" pitchFamily="66" charset="0"/>
              </a:rPr>
              <a:t>в осознанные и </a:t>
            </a:r>
            <a:r>
              <a:rPr lang="ru-RU" sz="2000" dirty="0" smtClean="0">
                <a:latin typeface="Comic Sans MS" panose="030F0702030302020204" pitchFamily="66" charset="0"/>
              </a:rPr>
              <a:t>целенаправленные;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Comic Sans MS" panose="030F0702030302020204" pitchFamily="66" charset="0"/>
              </a:rPr>
              <a:t>планирование достижения собственных </a:t>
            </a:r>
            <a:r>
              <a:rPr lang="ru-RU" sz="2000" dirty="0" smtClean="0">
                <a:latin typeface="Comic Sans MS" panose="030F0702030302020204" pitchFamily="66" charset="0"/>
              </a:rPr>
              <a:t>желаний самоопределения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6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Спасибо за внимание! </a:t>
            </a:r>
          </a:p>
          <a:p>
            <a:pPr algn="ctr"/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Никифоров Алексей Николаевич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8-951-90-50-631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aleknikiforov@mail.ru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Иванов Валерий Александрович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8-962-510-50-41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Ресурсы. </a:t>
            </a:r>
            <a:endParaRPr lang="ru-RU" sz="3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Советы отцов в 99 организациях.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Научно-практическая лаборатория </a:t>
            </a:r>
            <a:r>
              <a:rPr lang="ru-RU" sz="2400" dirty="0">
                <a:latin typeface="Comic Sans MS" panose="030F0702030302020204" pitchFamily="66" charset="0"/>
              </a:rPr>
              <a:t>по проблемам воспитания и семьи ДДТ имени В.П. </a:t>
            </a:r>
            <a:r>
              <a:rPr lang="ru-RU" sz="2400" dirty="0" smtClean="0">
                <a:latin typeface="Comic Sans MS" panose="030F0702030302020204" pitchFamily="66" charset="0"/>
              </a:rPr>
              <a:t>Чкалова.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Национальный ресурсный центр </a:t>
            </a:r>
            <a:r>
              <a:rPr lang="ru-RU" sz="2400" dirty="0">
                <a:latin typeface="Comic Sans MS" panose="030F0702030302020204" pitchFamily="66" charset="0"/>
              </a:rPr>
              <a:t>наставничества </a:t>
            </a:r>
            <a:r>
              <a:rPr lang="ru-RU" sz="2400" dirty="0" smtClean="0">
                <a:latin typeface="Comic Sans MS" panose="030F0702030302020204" pitchFamily="66" charset="0"/>
              </a:rPr>
              <a:t>МЕНТОРИ.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Ведущие ВУЗы Нижнего Новгорода (ННГУ, ННГТУ, ННГАСУ, </a:t>
            </a:r>
            <a:r>
              <a:rPr lang="ru-RU" sz="2400" dirty="0" err="1" smtClean="0">
                <a:latin typeface="Comic Sans MS" panose="030F0702030302020204" pitchFamily="66" charset="0"/>
              </a:rPr>
              <a:t>Мининский</a:t>
            </a:r>
            <a:r>
              <a:rPr lang="ru-RU" sz="2400" dirty="0" smtClean="0">
                <a:latin typeface="Comic Sans MS" panose="030F0702030302020204" pitchFamily="66" charset="0"/>
              </a:rPr>
              <a:t> университет, ВШЭ);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Ведущие предприятия Нижнего Новгорода (ГАЗ, Сокол, Машиностроительный завод, </a:t>
            </a:r>
            <a:r>
              <a:rPr lang="ru-RU" sz="2400" dirty="0" err="1" smtClean="0">
                <a:latin typeface="Comic Sans MS" panose="030F0702030302020204" pitchFamily="66" charset="0"/>
              </a:rPr>
              <a:t>Атомэнергопроект</a:t>
            </a:r>
            <a:r>
              <a:rPr lang="ru-RU" sz="2400" dirty="0" smtClean="0">
                <a:latin typeface="Comic Sans MS" panose="030F0702030302020204" pitchFamily="66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Партнеры: </a:t>
            </a:r>
            <a:r>
              <a:rPr lang="ru-RU" sz="2400" dirty="0" err="1" smtClean="0">
                <a:latin typeface="Comic Sans MS" panose="030F0702030302020204" pitchFamily="66" charset="0"/>
              </a:rPr>
              <a:t>Синергетик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Шумиловская</a:t>
            </a:r>
            <a:r>
              <a:rPr lang="ru-RU" sz="2400" dirty="0" smtClean="0">
                <a:latin typeface="Comic Sans MS" panose="030F0702030302020204" pitchFamily="66" charset="0"/>
              </a:rPr>
              <a:t> бригада, Баграм.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79304" y="47667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Финансы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Собственные средства (добровольные пожертвования);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Платные дополнительные услуги в системе образования;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omic Sans MS" panose="030F0702030302020204" pitchFamily="66" charset="0"/>
              </a:rPr>
              <a:t>Партнерские средства (ВУЗы, предприятия</a:t>
            </a:r>
            <a:r>
              <a:rPr lang="ru-RU" sz="2800" dirty="0" smtClean="0">
                <a:latin typeface="Comic Sans MS" panose="030F0702030302020204" pitchFamily="66" charset="0"/>
              </a:rPr>
              <a:t>);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Участие в грантах;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Региональное субсидирование.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32656"/>
            <a:ext cx="56886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Проблемы современного школьника: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Comic Sans MS" panose="030F0702030302020204" pitchFamily="66" charset="0"/>
              </a:rPr>
              <a:t>Зачем мне надо учиться?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latin typeface="Comic Sans MS" panose="030F0702030302020204" pitchFamily="66" charset="0"/>
              </a:rPr>
              <a:t>Мне кажется в школе много лишних предметов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Comic Sans MS" panose="030F0702030302020204" pitchFamily="66" charset="0"/>
              </a:rPr>
              <a:t>Родители записали в кружки, я переутомляюсь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601" y="28711"/>
            <a:ext cx="8915399" cy="13931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Comic Sans MS" panose="030F0702030302020204" pitchFamily="66" charset="0"/>
              </a:rPr>
              <a:t>Ожидание от будущей </a:t>
            </a:r>
            <a:r>
              <a:rPr lang="ru-RU" sz="3600" dirty="0" smtClean="0">
                <a:latin typeface="Comic Sans MS" panose="030F0702030302020204" pitchFamily="66" charset="0"/>
              </a:rPr>
              <a:t>профессии – 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у всех участников разные цели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68760"/>
            <a:ext cx="6610571" cy="403244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365104"/>
            <a:ext cx="2232535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omic Sans MS" panose="030F0702030302020204" pitchFamily="66" charset="0"/>
              </a:rPr>
              <a:t>Родители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4366173"/>
            <a:ext cx="2232535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omic Sans MS" panose="030F0702030302020204" pitchFamily="66" charset="0"/>
              </a:rPr>
              <a:t>Дети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44693" y="4365104"/>
            <a:ext cx="2232535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omic Sans MS" panose="030F0702030302020204" pitchFamily="66" charset="0"/>
              </a:rPr>
              <a:t>ВУЗы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4365104"/>
            <a:ext cx="2232535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omic Sans MS" panose="030F0702030302020204" pitchFamily="66" charset="0"/>
              </a:rPr>
              <a:t>Работодатели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1267" y="2449897"/>
            <a:ext cx="1512455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omic Sans MS" panose="030F0702030302020204" pitchFamily="66" charset="0"/>
              </a:rPr>
              <a:t>«Престижные»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профессии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080565"/>
            <a:ext cx="1511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Высоко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оплачиваемые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профессии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4749" y="1728963"/>
            <a:ext cx="1812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Comic Sans MS" panose="030F0702030302020204" pitchFamily="66" charset="0"/>
              </a:rPr>
              <a:t>Науко</a:t>
            </a:r>
            <a:r>
              <a:rPr lang="ru-RU" sz="1400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ориентированные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профессии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77228" y="1575655"/>
            <a:ext cx="2092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Узко специализированные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20888"/>
            <a:ext cx="3458010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124" y="10047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Помощь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 профессиональном самоопределении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581128"/>
            <a:ext cx="3006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ВУЗы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Информирование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об учебных программах, спросе на рынке на выпускников.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40768"/>
            <a:ext cx="25202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Психолог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Индивидуальная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работа с подростками по вопросам профессиональной психодиагностики с выдачей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рекомендаций</a:t>
            </a:r>
            <a:r>
              <a:rPr lang="ru-RU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8838" y="12103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Работодатели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Информирование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о развитии рынка, требуемых вакансиях,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перспективах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808" y="5085184"/>
            <a:ext cx="5004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Родители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Планирование </a:t>
            </a:r>
            <a:r>
              <a:rPr lang="ru-RU" dirty="0">
                <a:solidFill>
                  <a:srgbClr val="FF0000"/>
                </a:solidFill>
              </a:rPr>
              <a:t>профессиональных и жизненных перспектив подростка в </a:t>
            </a:r>
            <a:r>
              <a:rPr lang="ru-RU" dirty="0" smtClean="0">
                <a:solidFill>
                  <a:srgbClr val="FF0000"/>
                </a:solidFill>
              </a:rPr>
              <a:t>школе и дома, </a:t>
            </a:r>
            <a:r>
              <a:rPr lang="ru-RU" dirty="0">
                <a:solidFill>
                  <a:srgbClr val="FF0000"/>
                </a:solidFill>
              </a:rPr>
              <a:t>как он может развить свои сильные стороны и снизить влияние слабых </a:t>
            </a:r>
            <a:r>
              <a:rPr lang="ru-RU" dirty="0" smtClean="0">
                <a:solidFill>
                  <a:srgbClr val="FF0000"/>
                </a:solidFill>
              </a:rPr>
              <a:t>сторон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20888"/>
            <a:ext cx="3254598" cy="230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124" y="1004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Участники программы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9433" y="4941168"/>
            <a:ext cx="5281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Наставники</a:t>
            </a:r>
          </a:p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(- Преподаватели ВУЗов;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отцы-профессионалы (СОШ);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специалисты коммерческих предприятий;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специалисты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партнерских организаций).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821" y="1044769"/>
            <a:ext cx="30717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Куратор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(родители,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психолог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классный руководитель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Определяет индивидуальную работу наставника и наставляемого </a:t>
            </a:r>
            <a:r>
              <a:rPr lang="ru-RU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81531" y="1038255"/>
            <a:ext cx="3816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Наставляемый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(мотивированные на профориентацию школьники, одаренные дети,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трудные дети)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 rot="2904746">
            <a:off x="707266" y="3977025"/>
            <a:ext cx="2448272" cy="7200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131840" y="1133783"/>
            <a:ext cx="2448272" cy="7200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8695254" flipH="1">
            <a:off x="5989254" y="3965096"/>
            <a:ext cx="2448272" cy="7200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0383" y="476672"/>
            <a:ext cx="8231831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Comic Sans MS" panose="030F0702030302020204" pitchFamily="66" charset="0"/>
              </a:rPr>
              <a:t>Реализация проекта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209787"/>
            <a:ext cx="794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Этап </a:t>
            </a:r>
            <a:r>
              <a:rPr lang="ru-RU" sz="3600" dirty="0" smtClean="0">
                <a:latin typeface="Comic Sans MS" panose="030F0702030302020204" pitchFamily="66" charset="0"/>
              </a:rPr>
              <a:t>1 (октябрь –ноябрь 2017)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>
                <a:latin typeface="Comic Sans MS" panose="030F0702030302020204" pitchFamily="66" charset="0"/>
              </a:rPr>
              <a:t>Первичное </a:t>
            </a:r>
            <a:r>
              <a:rPr lang="ru-RU" sz="2800" dirty="0">
                <a:latin typeface="Comic Sans MS" panose="030F0702030302020204" pitchFamily="66" charset="0"/>
              </a:rPr>
              <a:t>анкетирование родителей и подростков для </a:t>
            </a:r>
            <a:r>
              <a:rPr lang="ru-RU" sz="2800" dirty="0" smtClean="0">
                <a:latin typeface="Comic Sans MS" panose="030F0702030302020204" pitchFamily="66" charset="0"/>
              </a:rPr>
              <a:t>определения необходимости в профориентации.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endParaRPr lang="ru-RU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810" y="3140968"/>
            <a:ext cx="8784976" cy="216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Определились ли Вы с выбором будущей профессии?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бы Вы хотели заняться после окончания школы? 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готовитесь к дальнейшему продолжению образования? 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Какую именно профессию Вы намерены освоить в будущем после окончания школы?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Бывали ли вы на встречах с представителями выбранной Вами профессий?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(что) в наибольшей степени повлиял(о) на Ваш выбор профессии?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фактор стал решающим в профессиональном выборе Вашего ребенка?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16865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Ваш взгляд, представляет ли школа достаточно возможностей для того, чтобы правильно выбрать будущую профессию, специальность?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16865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думаете, возможно ли в настоящее время трудоустроиться по выбранной Вами профессии?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16865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Знаете ли Вы про выбранную вами профессию: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50520" algn="l"/>
              </a:tabLst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Знаете ли Вы Свои способности для работы по этой профессии?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16865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 требованиям, по Вашему мнению, должна отвечать работа? </a:t>
            </a:r>
            <a:endParaRPr lang="ru-RU" sz="9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16865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9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Что, по Вашему мнению, является залогом достижения успеха в жизни</a:t>
            </a:r>
            <a:r>
              <a:rPr lang="ru-RU" sz="9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0801" y="5210791"/>
            <a:ext cx="41044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ru-RU" sz="9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Вас означает понятие «Труд»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4"/>
            </a:pPr>
            <a:r>
              <a:rPr lang="ru-RU" sz="900" dirty="0">
                <a:latin typeface="Comic Sans MS" panose="030F0702030302020204" pitchFamily="66" charset="0"/>
                <a:ea typeface="Times New Roman" panose="02020603050405020304" pitchFamily="18" charset="0"/>
              </a:rPr>
              <a:t>Какие трудовые ценности и личные качества Вы считаете наиболее важными</a:t>
            </a:r>
            <a:r>
              <a:rPr lang="ru-RU" sz="9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?</a:t>
            </a:r>
            <a:endParaRPr lang="ru-RU" sz="9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ru-RU" sz="9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 отношения с родителями?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Приходилось ли Вам бывать на работе у своих родителей?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Нравится ли Вам работа родителей?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часто Вам приходится испытывать чувство гордости за профессионально-трудовые достижения своих </a:t>
            </a:r>
            <a:r>
              <a:rPr lang="ru-RU" sz="9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родителей?</a:t>
            </a:r>
            <a:endParaRPr lang="ru-RU" sz="9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4"/>
              <a:tabLst>
                <a:tab pos="347345" algn="l"/>
              </a:tabLst>
            </a:pPr>
            <a:r>
              <a:rPr lang="ru-RU" sz="9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Имеете </a:t>
            </a: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Вы свои домашние </a:t>
            </a:r>
            <a:r>
              <a:rPr lang="ru-RU" sz="9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обязанности? И </a:t>
            </a:r>
            <a:r>
              <a:rPr lang="ru-RU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часто Вам приходится их выполнять? </a:t>
            </a:r>
            <a:endParaRPr lang="ru-RU" sz="9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840777"/>
            <a:ext cx="30975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 </a:t>
            </a:r>
            <a: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анкета подготовлена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Научно-практической лаборатории </a:t>
            </a:r>
            <a: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по проблемам воспитания и семьи ДДТ имени В.П. Чкалова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2733" y="250717"/>
            <a:ext cx="3071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Определились ли Вы с выбором будущей профессии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 </a:t>
            </a:r>
            <a:r>
              <a:rPr lang="ru-RU" dirty="0">
                <a:latin typeface="Comic Sans MS" panose="030F0702030302020204" pitchFamily="66" charset="0"/>
              </a:rPr>
              <a:t>	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74652682"/>
              </p:ext>
            </p:extLst>
          </p:nvPr>
        </p:nvGraphicFramePr>
        <p:xfrm>
          <a:off x="2987824" y="1196752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66827595"/>
              </p:ext>
            </p:extLst>
          </p:nvPr>
        </p:nvGraphicFramePr>
        <p:xfrm>
          <a:off x="6050622" y="1340768"/>
          <a:ext cx="28803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00191" y="262070"/>
            <a:ext cx="2630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Чем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бы Вы хотели заняться после окончания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школы?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704210"/>
            <a:ext cx="307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Нравится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ли Вам работа родителей?</a:t>
            </a:r>
            <a:r>
              <a:rPr lang="ru-RU" dirty="0">
                <a:latin typeface="Comic Sans MS" panose="030F0702030302020204" pitchFamily="66" charset="0"/>
              </a:rPr>
              <a:t>	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50684424"/>
              </p:ext>
            </p:extLst>
          </p:nvPr>
        </p:nvGraphicFramePr>
        <p:xfrm>
          <a:off x="3048439" y="4409728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07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964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Этап </a:t>
            </a:r>
            <a:r>
              <a:rPr lang="ru-RU" sz="3600" dirty="0" smtClean="0">
                <a:latin typeface="Comic Sans MS" panose="030F0702030302020204" pitchFamily="66" charset="0"/>
              </a:rPr>
              <a:t>2</a:t>
            </a:r>
            <a:endParaRPr lang="ru-RU" sz="36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Comic Sans MS" panose="030F0702030302020204" pitchFamily="66" charset="0"/>
              </a:rPr>
              <a:t>Адаптация и согласование программы «</a:t>
            </a:r>
            <a:r>
              <a:rPr lang="ru-RU" sz="2800" dirty="0">
                <a:latin typeface="Comic Sans MS" panose="030F0702030302020204" pitchFamily="66" charset="0"/>
              </a:rPr>
              <a:t>Наставничество» (октябрь – ноябрь 2017) 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>
                <a:latin typeface="Comic Sans MS" panose="030F0702030302020204" pitchFamily="66" charset="0"/>
              </a:rPr>
              <a:t>2. Определение списков участников</a:t>
            </a:r>
            <a:r>
              <a:rPr lang="ru-RU" sz="2800" dirty="0">
                <a:latin typeface="Comic Sans MS" panose="030F0702030302020204" pitchFamily="66" charset="0"/>
              </a:rPr>
              <a:t> (октябрь – ноябрь 2017) </a:t>
            </a:r>
            <a:r>
              <a:rPr lang="ru-RU" sz="2800" dirty="0" smtClean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кураторы,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наставники,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наставляемые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3. </a:t>
            </a:r>
            <a:r>
              <a:rPr lang="ru-RU" sz="2800" dirty="0" smtClean="0">
                <a:latin typeface="Comic Sans MS" panose="030F0702030302020204" pitchFamily="66" charset="0"/>
              </a:rPr>
              <a:t>Обучение в «Школе </a:t>
            </a:r>
            <a:r>
              <a:rPr lang="ru-RU" sz="2800" dirty="0">
                <a:latin typeface="Comic Sans MS" panose="030F0702030302020204" pitchFamily="66" charset="0"/>
              </a:rPr>
              <a:t>наставников» </a:t>
            </a:r>
            <a:r>
              <a:rPr lang="ru-RU" sz="2800" dirty="0" smtClean="0">
                <a:latin typeface="Comic Sans MS" panose="030F0702030302020204" pitchFamily="66" charset="0"/>
              </a:rPr>
              <a:t>(январь 2018):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кураторов, 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наставников.</a:t>
            </a:r>
            <a:endParaRPr lang="ru-RU" sz="2800" dirty="0">
              <a:latin typeface="Comic Sans MS" panose="030F0702030302020204" pitchFamily="66" charset="0"/>
            </a:endParaRPr>
          </a:p>
          <a:p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5610669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780928"/>
            <a:ext cx="5519804" cy="2935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545" y="3284984"/>
            <a:ext cx="30975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программа обучения наставников подготовлена Национальным ресурсным центром наставничества МЕНТОРИ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791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53</cp:revision>
  <dcterms:created xsi:type="dcterms:W3CDTF">2014-05-12T04:44:22Z</dcterms:created>
  <dcterms:modified xsi:type="dcterms:W3CDTF">2017-10-13T16:27:44Z</dcterms:modified>
</cp:coreProperties>
</file>