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79" r:id="rId6"/>
    <p:sldId id="281" r:id="rId7"/>
    <p:sldId id="299" r:id="rId8"/>
    <p:sldId id="257" r:id="rId9"/>
    <p:sldId id="311" r:id="rId10"/>
    <p:sldId id="264" r:id="rId11"/>
    <p:sldId id="262" r:id="rId12"/>
    <p:sldId id="260" r:id="rId13"/>
    <p:sldId id="267" r:id="rId14"/>
    <p:sldId id="265" r:id="rId15"/>
    <p:sldId id="259" r:id="rId16"/>
    <p:sldId id="263" r:id="rId17"/>
    <p:sldId id="298" r:id="rId18"/>
    <p:sldId id="301" r:id="rId19"/>
    <p:sldId id="300" r:id="rId20"/>
    <p:sldId id="302" r:id="rId21"/>
    <p:sldId id="310" r:id="rId22"/>
    <p:sldId id="312" r:id="rId23"/>
    <p:sldId id="318" r:id="rId24"/>
    <p:sldId id="319" r:id="rId25"/>
    <p:sldId id="322" r:id="rId26"/>
    <p:sldId id="321" r:id="rId27"/>
    <p:sldId id="320" r:id="rId28"/>
    <p:sldId id="323" r:id="rId29"/>
    <p:sldId id="324" r:id="rId30"/>
    <p:sldId id="269" r:id="rId31"/>
    <p:sldId id="275" r:id="rId32"/>
    <p:sldId id="314" r:id="rId33"/>
    <p:sldId id="315" r:id="rId34"/>
    <p:sldId id="274" r:id="rId35"/>
    <p:sldId id="273" r:id="rId36"/>
    <p:sldId id="316" r:id="rId37"/>
    <p:sldId id="261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F00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48" autoAdjust="0"/>
    <p:restoredTop sz="94343" autoAdjust="0"/>
  </p:normalViewPr>
  <p:slideViewPr>
    <p:cSldViewPr>
      <p:cViewPr>
        <p:scale>
          <a:sx n="33" d="100"/>
          <a:sy n="33" d="100"/>
        </p:scale>
        <p:origin x="1844" y="6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>
              <a:defRPr i="1">
                <a:latin typeface="Times New Roman" pitchFamily="18" charset="0"/>
                <a:cs typeface="Times New Roman" pitchFamily="18" charset="0"/>
              </a:defRPr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Активность в социальных сетях детей и родителей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3.0926880540261735E-2"/>
          <c:y val="0.1096802883427636"/>
          <c:w val="0.84609608343229337"/>
          <c:h val="0.853283762735962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Вконтакте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Социальные сети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61-4CB4-85B0-99701EE2DD2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Instagram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Социальные сети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61-4CB4-85B0-99701EE2DD2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Viber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Социальные сети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61-4CB4-85B0-99701EE2DD2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Twitter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Социальные сети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661-4CB4-85B0-99701EE2DD2A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Facebook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Социальные сети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61-4CB4-85B0-99701EE2DD2A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Telegram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Социальные сети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661-4CB4-85B0-99701EE2D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742144"/>
        <c:axId val="65956096"/>
      </c:barChart>
      <c:catAx>
        <c:axId val="46742144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65956096"/>
        <c:crosses val="autoZero"/>
        <c:auto val="1"/>
        <c:lblAlgn val="ctr"/>
        <c:lblOffset val="100"/>
        <c:noMultiLvlLbl val="0"/>
      </c:catAx>
      <c:valAx>
        <c:axId val="65956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674214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161898" y="2461841"/>
            <a:ext cx="7379332" cy="1643645"/>
          </a:xfrm>
        </p:spPr>
        <p:txBody>
          <a:bodyPr>
            <a:noAutofit/>
          </a:bodyPr>
          <a:lstStyle/>
          <a:p>
            <a:r>
              <a:rPr lang="ru-RU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Создание единого информационно-медийного пространства ДОО в рамках реализации основный направлений РДШ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0" y="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Муниципальное автономное общеобразовательное учреждение </a:t>
            </a:r>
            <a:b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«Школа с углублённым изучением отдельны предметов № 85» </a:t>
            </a:r>
          </a:p>
          <a:p>
            <a:pPr algn="ctr"/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Сормовского района города Нижнего Новгорода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0" y="592455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rgbClr val="002060"/>
                  </a:solidFill>
                </a:ln>
                <a:latin typeface="Monotype Corsiva" panose="03010101010201010101" pitchFamily="66" charset="0"/>
              </a:rPr>
              <a:t>г. Нижний Новгород</a:t>
            </a:r>
            <a:br>
              <a:rPr lang="ru-RU" sz="2400" b="1" dirty="0">
                <a:ln>
                  <a:solidFill>
                    <a:srgbClr val="002060"/>
                  </a:solidFill>
                </a:ln>
                <a:latin typeface="Monotype Corsiva" panose="03010101010201010101" pitchFamily="66" charset="0"/>
              </a:rPr>
            </a:br>
            <a:r>
              <a:rPr lang="ru-RU" sz="2400" b="1" dirty="0">
                <a:ln>
                  <a:solidFill>
                    <a:srgbClr val="002060"/>
                  </a:solidFill>
                </a:ln>
                <a:latin typeface="Monotype Corsiva" panose="03010101010201010101" pitchFamily="66" charset="0"/>
              </a:rPr>
              <a:t>2019 год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27" y="124828"/>
            <a:ext cx="6317673" cy="63176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6505" y="76641"/>
            <a:ext cx="5112568" cy="1143000"/>
          </a:xfrm>
        </p:spPr>
        <p:txBody>
          <a:bodyPr/>
          <a:lstStyle/>
          <a:p>
            <a:r>
              <a:rPr lang="ru-RU" b="1" dirty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РАДИО</a:t>
            </a:r>
          </a:p>
        </p:txBody>
      </p:sp>
      <p:pic>
        <p:nvPicPr>
          <p:cNvPr id="4" name="Содержимое 3" descr="microphone-3404243_1280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84679" y="206325"/>
            <a:ext cx="1571604" cy="1571604"/>
          </a:xfrm>
        </p:spPr>
      </p:pic>
      <p:sp>
        <p:nvSpPr>
          <p:cNvPr id="3" name="Прямоугольник 2"/>
          <p:cNvSpPr/>
          <p:nvPr/>
        </p:nvSpPr>
        <p:spPr>
          <a:xfrm>
            <a:off x="5112801" y="1124715"/>
            <a:ext cx="4752528" cy="4226798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rgbClr val="FF0066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Постоянные рубрики: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rgbClr val="FF0066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«Новости»;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rgbClr val="FF0066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«Интервью»;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rgbClr val="FF0066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«Тематическая программа о Победе»;</a:t>
            </a:r>
          </a:p>
          <a:p>
            <a:pPr marL="342900" lvl="0" indent="-342900" algn="just"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rgbClr val="FF0066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«Полезные советы»;</a:t>
            </a:r>
          </a:p>
          <a:p>
            <a:pPr marL="342900" lvl="0" indent="-342900" algn="just"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rgbClr val="FF0066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«Праздник!»</a:t>
            </a:r>
          </a:p>
          <a:p>
            <a:pPr marL="342900" lvl="0" indent="-342900" algn="just">
              <a:spcAft>
                <a:spcPts val="1000"/>
              </a:spcAft>
              <a:buFont typeface="Wingdings" panose="05000000000000000000" pitchFamily="2" charset="2"/>
              <a:buChar char=""/>
            </a:pPr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rgbClr val="FF0066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«Включайся в движение!»</a:t>
            </a:r>
          </a:p>
          <a:p>
            <a:pPr marL="342900" lvl="0" indent="-342900" algn="just">
              <a:spcAft>
                <a:spcPts val="1000"/>
              </a:spcAft>
              <a:buFont typeface="Wingdings" panose="05000000000000000000" pitchFamily="2" charset="2"/>
              <a:buChar char=""/>
            </a:pPr>
            <a:endParaRPr lang="ru-RU" sz="2800" b="1" dirty="0">
              <a:solidFill>
                <a:srgbClr val="002060"/>
              </a:solidFill>
              <a:effectLst/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51" y="4868024"/>
            <a:ext cx="2438336" cy="18287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F70C64-7F0F-4FD8-A4A4-7678CAD9E1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63" y="224255"/>
            <a:ext cx="3926015" cy="26163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80A473-F3F1-4204-9998-C9DE21CB40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62" y="3284984"/>
            <a:ext cx="3932337" cy="295232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" y="71438"/>
            <a:ext cx="1758926" cy="1758926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9336" y="71438"/>
            <a:ext cx="12092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ИНФОРМАЦИОННЫЕ СТЕНДЫ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360" y="2034130"/>
            <a:ext cx="51125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Информационные стенды: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Стенд РВС «Мы»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Стенд ДОО «Радужный город»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Стенд РДШ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Стенд «Внеурочная деятельность»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750" y="973746"/>
            <a:ext cx="3191590" cy="42554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794" y="2288567"/>
            <a:ext cx="3222817" cy="4297089"/>
          </a:xfrm>
          <a:prstGeom prst="rect">
            <a:avLst/>
          </a:prstGeom>
        </p:spPr>
      </p:pic>
      <p:pic>
        <p:nvPicPr>
          <p:cNvPr id="9" name="Рисунок 8" descr="kras90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862434" y="4437112"/>
            <a:ext cx="2541043" cy="224245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719736" y="274638"/>
            <a:ext cx="51125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  <a:latin typeface="Monotype Corsiva" panose="03010101010201010101" pitchFamily="66" charset="0"/>
              </a:rPr>
              <a:t>ТЕЛЕВИДЕНИЕ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1384" y="2060848"/>
            <a:ext cx="66247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Планируемые рубрики: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«Снова в школу!»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«День учителя»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«Щедрый вторник»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«Новогодний Калейдоскоп»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«Блокада Ленинграда»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«День Защитника Отечества»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«Международный женский День»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«День Здоровья»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«9 мая»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4AA9C9"/>
              </a:clrFrom>
              <a:clrTo>
                <a:srgbClr val="4AA9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4935984" y="2708920"/>
            <a:ext cx="2826420" cy="280831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4" y="196340"/>
            <a:ext cx="1822229" cy="1822229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>
                  <a:solidFill>
                    <a:srgbClr val="CC0066"/>
                  </a:solidFill>
                </a:ln>
                <a:solidFill>
                  <a:srgbClr val="FF0066"/>
                </a:solidFill>
                <a:latin typeface="Monotype Corsiva" panose="03010101010201010101" pitchFamily="66" charset="0"/>
              </a:rPr>
              <a:t>ИНФОРМАЦИОННЫЙ КИОСК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398613"/>
            <a:ext cx="7560105" cy="4352169"/>
          </a:xfrm>
        </p:spPr>
      </p:pic>
      <p:pic>
        <p:nvPicPr>
          <p:cNvPr id="6" name="Содержимое 3" descr="people-icon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344" y="116632"/>
            <a:ext cx="1643074" cy="16430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49" y="1268760"/>
            <a:ext cx="7559929" cy="4157310"/>
          </a:xfrm>
          <a:prstGeom prst="rect">
            <a:avLst/>
          </a:prstGeom>
        </p:spPr>
      </p:pic>
      <p:pic>
        <p:nvPicPr>
          <p:cNvPr id="7" name="Picture 2" descr="G:\Семья года\Картинки\0_9c9eb_7c90e53f_XL.pn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flipH="1">
            <a:off x="7751448" y="5313864"/>
            <a:ext cx="4460965" cy="1544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red.png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395" y="187718"/>
            <a:ext cx="1500174" cy="1500174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16" y="0"/>
            <a:ext cx="4744384" cy="6711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80569" y="251689"/>
            <a:ext cx="6192688" cy="1168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latin typeface="Monotype Corsiva" panose="03010101010201010101" pitchFamily="66" charset="0"/>
              </a:rPr>
              <a:t>ШКОЛЬНАЯ ОНЛАЙН-ГАЗЕТА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91744" y="1357536"/>
            <a:ext cx="50240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Постоянные колонки: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Наши мероприятия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Интервью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Жизнь совета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Детское объединение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Проба пера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Кладовая добра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Год спорта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Праздник!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Весёлые каникулы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Доска объявлений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8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80728"/>
          </a:xfrm>
        </p:spPr>
        <p:txBody>
          <a:bodyPr/>
          <a:lstStyle/>
          <a:p>
            <a:r>
              <a:rPr lang="ru-RU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Мониторинг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924012320"/>
              </p:ext>
            </p:extLst>
          </p:nvPr>
        </p:nvGraphicFramePr>
        <p:xfrm>
          <a:off x="911424" y="1024246"/>
          <a:ext cx="10670976" cy="4492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7325495" y="4944588"/>
            <a:ext cx="5381340" cy="1432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СОЦИАЛЬНЫЕ СЕТИ</a:t>
            </a:r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8" t="7546" r="4016"/>
          <a:stretch/>
        </p:blipFill>
        <p:spPr>
          <a:xfrm>
            <a:off x="7655496" y="0"/>
            <a:ext cx="4536504" cy="2933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8" b="18051"/>
          <a:stretch/>
        </p:blipFill>
        <p:spPr>
          <a:xfrm>
            <a:off x="11845" y="47953"/>
            <a:ext cx="2560452" cy="330903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3"/>
          <a:stretch/>
        </p:blipFill>
        <p:spPr>
          <a:xfrm>
            <a:off x="5576355" y="1786836"/>
            <a:ext cx="4561187" cy="2330894"/>
          </a:xfrm>
          <a:prstGeom prst="rect">
            <a:avLst/>
          </a:prstGeom>
        </p:spPr>
      </p:pic>
      <p:pic>
        <p:nvPicPr>
          <p:cNvPr id="19" name="Рисунок 18" descr="phone-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52576" y="219937"/>
            <a:ext cx="1346963" cy="134696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19176"/>
          <a:stretch/>
        </p:blipFill>
        <p:spPr>
          <a:xfrm>
            <a:off x="2690505" y="47953"/>
            <a:ext cx="2551210" cy="33090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43"/>
          <a:stretch/>
        </p:blipFill>
        <p:spPr>
          <a:xfrm>
            <a:off x="2869941" y="3474437"/>
            <a:ext cx="4479975" cy="29765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1BBC8C-0D9B-49B3-A8A6-B35A393F32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9" y="4962706"/>
            <a:ext cx="4545738" cy="255145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33047"/>
            <a:ext cx="7737231" cy="6224953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Рассказать о себе и своей деятельности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Узнавать информацию «из первых уст»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Задавать любые интересующие вопросы и гарантированно получать ответ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Быть «на одной волне» с учителями и родителями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Общаться с группой людей, у которых с тобой общие интересы и увлечения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Быть «в тренде»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Паблик </a:t>
            </a:r>
            <a:r>
              <a:rPr lang="ru-RU" sz="4800" b="1" spc="50" dirty="0" err="1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Вконтакте</a:t>
            </a:r>
            <a:r>
              <a:rPr lang="ru-RU" sz="48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даёт возможность:</a:t>
            </a:r>
            <a:endParaRPr lang="ru-RU" sz="4800" b="1" cap="none" spc="50" dirty="0">
              <a:ln w="952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Рисунок 6" descr="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0" y="1350497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55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F6F46-A51A-4DBF-BFDC-260E12F21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71D0129-31E4-4B0D-9041-F4C4DE8FF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-1943"/>
            <a:ext cx="8688288" cy="6762177"/>
          </a:xfrm>
        </p:spPr>
      </p:pic>
    </p:spTree>
    <p:extLst>
      <p:ext uri="{BB962C8B-B14F-4D97-AF65-F5344CB8AC3E}">
        <p14:creationId xmlns:p14="http://schemas.microsoft.com/office/powerpoint/2010/main" val="3852909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34FB78-895C-4F2D-8B76-41D8E9D1E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B4DA53E-2E50-452C-B9B9-00CE1A6A5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3240360" cy="656442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4D43FE-64C2-41A7-A55D-DC813FC43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116632"/>
            <a:ext cx="3886200" cy="56578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E90FA6-C9D2-4AD1-9168-1938B2017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521" y="126274"/>
            <a:ext cx="386715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53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6B3574-2775-46BE-9769-231A54377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2075"/>
            <a:ext cx="10972800" cy="1143000"/>
          </a:xfrm>
        </p:spPr>
        <p:txBody>
          <a:bodyPr/>
          <a:lstStyle/>
          <a:p>
            <a:r>
              <a:rPr lang="ru-RU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Полезная литература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ECFBA3-C4F6-4C2C-9BAE-298725999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91" y="1628800"/>
            <a:ext cx="11665296" cy="50405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3600" b="1" dirty="0">
                <a:latin typeface="Monotype Corsiva" panose="03010101010201010101" pitchFamily="66" charset="0"/>
              </a:rPr>
              <a:t>Устав РДШ (редакция 2019 года)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600" b="1" dirty="0">
                <a:latin typeface="Monotype Corsiva" panose="03010101010201010101" pitchFamily="66" charset="0"/>
              </a:rPr>
              <a:t>В.А. Плешаков «Методические рекомендации по информационно-медийному направлению деятельности Российского движения школьников» МПГУ, 2016 (</a:t>
            </a:r>
            <a:r>
              <a:rPr lang="ru-RU" sz="3600" b="1" u="sng" dirty="0">
                <a:latin typeface="Monotype Corsiva" panose="03010101010201010101" pitchFamily="66" charset="0"/>
              </a:rPr>
              <a:t>Прил. 2</a:t>
            </a:r>
            <a:r>
              <a:rPr lang="ru-RU" sz="3600" b="1" dirty="0">
                <a:latin typeface="Monotype Corsiva" panose="03010101010201010101" pitchFamily="66" charset="0"/>
              </a:rPr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600" b="1" dirty="0" err="1">
                <a:latin typeface="Monotype Corsiva" panose="03010101010201010101" pitchFamily="66" charset="0"/>
              </a:rPr>
              <a:t>Е.А.Леванова</a:t>
            </a:r>
            <a:r>
              <a:rPr lang="ru-RU" sz="3600" b="1" dirty="0">
                <a:latin typeface="Monotype Corsiva" panose="03010101010201010101" pitchFamily="66" charset="0"/>
              </a:rPr>
              <a:t> С.Ю. Попова (</a:t>
            </a:r>
            <a:r>
              <a:rPr lang="ru-RU" sz="3600" b="1" dirty="0" err="1">
                <a:latin typeface="Monotype Corsiva" panose="03010101010201010101" pitchFamily="66" charset="0"/>
              </a:rPr>
              <a:t>Смолик</a:t>
            </a:r>
            <a:r>
              <a:rPr lang="ru-RU" sz="3600" b="1" dirty="0">
                <a:latin typeface="Monotype Corsiva" panose="03010101010201010101" pitchFamily="66" charset="0"/>
              </a:rPr>
              <a:t>) М.И. </a:t>
            </a:r>
            <a:r>
              <a:rPr lang="ru-RU" sz="3600" b="1" dirty="0" err="1">
                <a:latin typeface="Monotype Corsiva" panose="03010101010201010101" pitchFamily="66" charset="0"/>
              </a:rPr>
              <a:t>Прокохина</a:t>
            </a:r>
            <a:r>
              <a:rPr lang="ru-RU" sz="3600" b="1" dirty="0">
                <a:latin typeface="Monotype Corsiva" panose="03010101010201010101" pitchFamily="66" charset="0"/>
              </a:rPr>
              <a:t> </a:t>
            </a:r>
            <a:r>
              <a:rPr lang="ru-RU" sz="3600" b="1" dirty="0" err="1">
                <a:latin typeface="Monotype Corsiva" panose="03010101010201010101" pitchFamily="66" charset="0"/>
              </a:rPr>
              <a:t>Т.В.Пушкарева</a:t>
            </a:r>
            <a:r>
              <a:rPr lang="ru-RU" sz="3600" b="1" dirty="0">
                <a:latin typeface="Monotype Corsiva" panose="03010101010201010101" pitchFamily="66" charset="0"/>
              </a:rPr>
              <a:t> А.В. Коршунов «Методические рекомендации для старшего вожатого образовательной организации» МПГУ, 2016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84E10D-B85F-4AF0-9AFF-97AAEB231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8750" l="1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3" y="92075"/>
            <a:ext cx="1000374" cy="10003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7BA5CB-27D1-444E-B32A-554B22116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8750" l="1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213" y="92075"/>
            <a:ext cx="1000374" cy="100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87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AAC0D5-1CF6-4237-9381-AFF310FCB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D10B743-C849-443A-B8F6-174FE0958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" y="58614"/>
            <a:ext cx="12116541" cy="6682754"/>
          </a:xfrm>
        </p:spPr>
      </p:pic>
    </p:spTree>
    <p:extLst>
      <p:ext uri="{BB962C8B-B14F-4D97-AF65-F5344CB8AC3E}">
        <p14:creationId xmlns:p14="http://schemas.microsoft.com/office/powerpoint/2010/main" val="2545950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5ECCD-9E8A-48D2-A2A1-2A2D5B6EC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B9FBC99-A6C5-45C7-8978-F4D9BC266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64" y="609600"/>
            <a:ext cx="5139559" cy="513955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13AC3D-5307-4E8C-B73A-B03A8481D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447" y="609599"/>
            <a:ext cx="5359974" cy="512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79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8942D-D43F-4004-8635-F06E6C357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A099FE22-FE32-44F9-AC17-5C88A1272D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" b="13050"/>
          <a:stretch/>
        </p:blipFill>
        <p:spPr>
          <a:xfrm>
            <a:off x="17550" y="44624"/>
            <a:ext cx="12174450" cy="6538738"/>
          </a:xfrm>
        </p:spPr>
      </p:pic>
    </p:spTree>
    <p:extLst>
      <p:ext uri="{BB962C8B-B14F-4D97-AF65-F5344CB8AC3E}">
        <p14:creationId xmlns:p14="http://schemas.microsoft.com/office/powerpoint/2010/main" val="738978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6D41E4-2F80-4740-B539-8B44299FE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572AA67-01C9-4052-A111-ABFA8E95D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620" y="17240"/>
            <a:ext cx="6840760" cy="6840760"/>
          </a:xfrm>
        </p:spPr>
      </p:pic>
    </p:spTree>
    <p:extLst>
      <p:ext uri="{BB962C8B-B14F-4D97-AF65-F5344CB8AC3E}">
        <p14:creationId xmlns:p14="http://schemas.microsoft.com/office/powerpoint/2010/main" val="3546854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354C7-29B7-4057-9168-6E7E93DFD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DF5DA59-C600-4F1D-BD94-4ACD6A92D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313" y="6269"/>
            <a:ext cx="6899374" cy="6899374"/>
          </a:xfrm>
        </p:spPr>
      </p:pic>
    </p:spTree>
    <p:extLst>
      <p:ext uri="{BB962C8B-B14F-4D97-AF65-F5344CB8AC3E}">
        <p14:creationId xmlns:p14="http://schemas.microsoft.com/office/powerpoint/2010/main" val="640411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354C7-29B7-4057-9168-6E7E93DFD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83F982D-D6F9-4CF8-AF15-36F4946F7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" y="0"/>
            <a:ext cx="4525963" cy="452596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909B58-9BCC-439A-82E2-40338A886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674" y="1417638"/>
            <a:ext cx="4533833" cy="45338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60F2A2-1618-4C6A-B449-C7D740096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97" y="2269458"/>
            <a:ext cx="4533833" cy="453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144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354C7-29B7-4057-9168-6E7E93DFD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C496FA5-97B6-4F19-8782-7D46D6E63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620" y="0"/>
            <a:ext cx="6840760" cy="6840760"/>
          </a:xfrm>
        </p:spPr>
      </p:pic>
    </p:spTree>
    <p:extLst>
      <p:ext uri="{BB962C8B-B14F-4D97-AF65-F5344CB8AC3E}">
        <p14:creationId xmlns:p14="http://schemas.microsoft.com/office/powerpoint/2010/main" val="3856240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354C7-29B7-4057-9168-6E7E93DFD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EA94C00-F72D-4B45-B8F7-64C609A72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620" y="34067"/>
            <a:ext cx="6840760" cy="6840760"/>
          </a:xfrm>
        </p:spPr>
      </p:pic>
    </p:spTree>
    <p:extLst>
      <p:ext uri="{BB962C8B-B14F-4D97-AF65-F5344CB8AC3E}">
        <p14:creationId xmlns:p14="http://schemas.microsoft.com/office/powerpoint/2010/main" val="1373189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354C7-29B7-4057-9168-6E7E93DFD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5C1DCC-CA79-4C20-856C-D0E46FF49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922" y="-10156"/>
            <a:ext cx="6868156" cy="6868156"/>
          </a:xfrm>
        </p:spPr>
      </p:pic>
    </p:spTree>
    <p:extLst>
      <p:ext uri="{BB962C8B-B14F-4D97-AF65-F5344CB8AC3E}">
        <p14:creationId xmlns:p14="http://schemas.microsoft.com/office/powerpoint/2010/main" val="3821781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354C7-29B7-4057-9168-6E7E93DFD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B830BD7-9C32-4E40-B6F9-D78B86EFC5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2322283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BF4D5-18BF-40AC-9624-D886F4E42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AFC5B-3E2A-447E-A7FD-9874D9651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4000" b="1" dirty="0">
                <a:latin typeface="Monotype Corsiva" panose="03010101010201010101" pitchFamily="66" charset="0"/>
              </a:rPr>
              <a:t>Методические рекомендации по организации работы детского пресс-центра на базе образовательной организации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4000" b="1" dirty="0">
                <a:latin typeface="Monotype Corsiva" panose="03010101010201010101" pitchFamily="66" charset="0"/>
              </a:rPr>
              <a:t>Сафин Н.В. «Вектор развития детского движения», издательство «Педагогические технологии» Нижний Новгород, 2012.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4000" b="1" dirty="0">
                <a:latin typeface="Monotype Corsiva" panose="03010101010201010101" pitchFamily="66" charset="0"/>
              </a:rPr>
              <a:t>Волохов А.В. «Система самоуправления в детском общественном объединении», издательство «Педагогические технологии» Нижний Новгород, 2008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6B2F3FE-B290-466A-806E-782DEFEC6F0B}"/>
              </a:ext>
            </a:extLst>
          </p:cNvPr>
          <p:cNvSpPr txBox="1">
            <a:spLocks/>
          </p:cNvSpPr>
          <p:nvPr/>
        </p:nvSpPr>
        <p:spPr>
          <a:xfrm>
            <a:off x="609600" y="92075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Полезная литература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73F2C4-36B6-4517-B56F-65DCC2428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8750" l="1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3" y="92075"/>
            <a:ext cx="1000374" cy="10003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51CF7C-9503-46BF-AA8A-AEADA8A53F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0" b="98750" l="1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962" y="92075"/>
            <a:ext cx="1000374" cy="100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89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2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91344" y="980728"/>
            <a:ext cx="82809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 реализуется в течение </a:t>
            </a:r>
            <a:r>
              <a:rPr lang="ru-RU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года (2019-2020 гг.) 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через три этапа: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этап – </a:t>
            </a:r>
            <a:r>
              <a:rPr lang="ru-RU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подготовительный </a:t>
            </a:r>
            <a:r>
              <a:rPr lang="ru-RU" sz="2800" b="1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(август-октябрь)</a:t>
            </a:r>
            <a:r>
              <a:rPr lang="ru-RU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проекта деятельности </a:t>
            </a:r>
            <a:r>
              <a:rPr lang="ru-RU" sz="2800" b="1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медиацентра</a:t>
            </a:r>
            <a:endParaRPr lang="ru-RU" sz="28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Monotype Corsiva" panose="03010101010201010101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этап </a:t>
            </a:r>
            <a:r>
              <a:rPr lang="ru-RU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основной </a:t>
            </a:r>
            <a:r>
              <a:rPr lang="ru-RU" sz="2800" b="1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(ноябрь-апрель)</a:t>
            </a:r>
            <a:r>
              <a:rPr lang="ru-RU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этап - </a:t>
            </a:r>
            <a:r>
              <a:rPr lang="ru-RU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заключительный </a:t>
            </a:r>
            <a:r>
              <a:rPr lang="ru-RU" sz="2800" b="1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(май-июнь)</a:t>
            </a:r>
            <a:r>
              <a:rPr lang="ru-RU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Подведение итогов. Анализ работы.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80728"/>
          </a:xfrm>
        </p:spPr>
        <p:txBody>
          <a:bodyPr/>
          <a:lstStyle/>
          <a:p>
            <a:r>
              <a:rPr lang="ru-RU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Содержание проекта</a:t>
            </a:r>
          </a:p>
        </p:txBody>
      </p:sp>
      <p:pic>
        <p:nvPicPr>
          <p:cNvPr id="14" name="Содержимое 3" descr="sourc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3592" y="4149080"/>
            <a:ext cx="5000628" cy="304916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08" y="274638"/>
            <a:ext cx="6734188" cy="449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7" y="3338286"/>
            <a:ext cx="5275204" cy="3519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7" y="0"/>
            <a:ext cx="5055771" cy="3373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5" y="4389909"/>
            <a:ext cx="2745655" cy="3007146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655788" y="4767813"/>
            <a:ext cx="5854824" cy="1417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Monotype Corsiva" panose="03010101010201010101" pitchFamily="66" charset="0"/>
              </a:rPr>
              <a:t>МЕДИАПРЕМИЯ </a:t>
            </a:r>
          </a:p>
          <a:p>
            <a:r>
              <a:rPr lang="ru-RU" b="1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latin typeface="Monotype Corsiva" panose="03010101010201010101" pitchFamily="66" charset="0"/>
              </a:rPr>
              <a:t>«МЫ-БУДУЩЕЕ!»</a:t>
            </a:r>
          </a:p>
        </p:txBody>
      </p:sp>
    </p:spTree>
    <p:extLst>
      <p:ext uri="{BB962C8B-B14F-4D97-AF65-F5344CB8AC3E}">
        <p14:creationId xmlns:p14="http://schemas.microsoft.com/office/powerpoint/2010/main" val="4291549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un9-6.userapi.com/c831109/v831109389/16e375/8FLO3Ely6Q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8" y="337625"/>
            <a:ext cx="4398554" cy="2931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pp.userapi.com/c848536/v848536541/65284/mrASPMvw5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249451"/>
            <a:ext cx="5172429" cy="3446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pp.userapi.com/c848536/v848536639/67dc1/wVKoqsp25r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70" y="3720759"/>
            <a:ext cx="4327719" cy="2884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416062" y="3854549"/>
            <a:ext cx="677593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Посещение </a:t>
            </a:r>
          </a:p>
          <a:p>
            <a:pPr algn="ctr"/>
            <a:r>
              <a:rPr lang="ru-RU" sz="48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мастер-классов и фестивалей</a:t>
            </a:r>
            <a:endParaRPr lang="ru-RU" sz="4800" b="1" cap="none" spc="50" dirty="0">
              <a:ln w="952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AeGwyxX_Zbo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906328" y="207817"/>
            <a:ext cx="406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a-4twaHbuj8.jpg"/>
          <p:cNvPicPr>
            <a:picLocks noChangeAspect="1"/>
          </p:cNvPicPr>
          <p:nvPr/>
        </p:nvPicPr>
        <p:blipFill>
          <a:blip r:embed="rId5" cstate="print"/>
          <a:srcRect l="5120" r="20482"/>
          <a:stretch>
            <a:fillRect/>
          </a:stretch>
        </p:blipFill>
        <p:spPr>
          <a:xfrm>
            <a:off x="4087090" y="180109"/>
            <a:ext cx="3422072" cy="3067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g9HiFWRcJ-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6255" y="623454"/>
            <a:ext cx="3676073" cy="5514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W1GLA8zTmYo.jpg"/>
          <p:cNvPicPr>
            <a:picLocks noChangeAspect="1"/>
          </p:cNvPicPr>
          <p:nvPr/>
        </p:nvPicPr>
        <p:blipFill>
          <a:blip r:embed="rId7" cstate="print"/>
          <a:srcRect t="14865"/>
          <a:stretch>
            <a:fillRect/>
          </a:stretch>
        </p:blipFill>
        <p:spPr>
          <a:xfrm>
            <a:off x="4852754" y="3380508"/>
            <a:ext cx="5832945" cy="3311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Объект 22"/>
          <p:cNvSpPr>
            <a:spLocks noGrp="1"/>
          </p:cNvSpPr>
          <p:nvPr>
            <p:ph idx="1"/>
          </p:nvPr>
        </p:nvSpPr>
        <p:spPr>
          <a:xfrm>
            <a:off x="1991544" y="2976231"/>
            <a:ext cx="109728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" name="Рисунок 29" descr="mCZqLZS-sdc.jpg"/>
          <p:cNvPicPr>
            <a:picLocks noChangeAspect="1"/>
          </p:cNvPicPr>
          <p:nvPr/>
        </p:nvPicPr>
        <p:blipFill rotWithShape="1">
          <a:blip r:embed="rId3" cstate="print"/>
          <a:srcRect t="12676"/>
          <a:stretch/>
        </p:blipFill>
        <p:spPr>
          <a:xfrm>
            <a:off x="-22050" y="-11739"/>
            <a:ext cx="12214049" cy="711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5270" y="24694"/>
            <a:ext cx="12212279" cy="1125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n>
                  <a:solidFill>
                    <a:srgbClr val="CC0066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МЕДИАЦЕНТР «РИТМ»</a:t>
            </a:r>
          </a:p>
        </p:txBody>
      </p:sp>
    </p:spTree>
    <p:extLst>
      <p:ext uri="{BB962C8B-B14F-4D97-AF65-F5344CB8AC3E}">
        <p14:creationId xmlns:p14="http://schemas.microsoft.com/office/powerpoint/2010/main" val="292593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71511" y="3202496"/>
            <a:ext cx="522514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50" dirty="0" err="1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медиацентр</a:t>
            </a:r>
            <a:r>
              <a:rPr lang="ru-RU" sz="54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 «РИТМ»</a:t>
            </a:r>
            <a:endParaRPr lang="ru-RU" sz="5400" b="1" cap="none" spc="50" dirty="0">
              <a:ln w="952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90826" y="5526179"/>
            <a:ext cx="276928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CC42DA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Школьная онлайн-газета</a:t>
            </a:r>
            <a:endParaRPr lang="ru-RU" sz="3200" b="1" cap="none" spc="50" dirty="0">
              <a:ln w="9525" cmpd="sng">
                <a:solidFill>
                  <a:srgbClr val="7030A0"/>
                </a:solidFill>
                <a:prstDash val="solid"/>
              </a:ln>
              <a:solidFill>
                <a:srgbClr val="CC42DA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3001" y="3706358"/>
            <a:ext cx="33036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Информационный </a:t>
            </a:r>
            <a:br>
              <a:rPr lang="ru-RU" sz="32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</a:br>
            <a:r>
              <a:rPr lang="ru-RU" sz="32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киоск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32447" y="5636851"/>
            <a:ext cx="190468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Школьное </a:t>
            </a:r>
            <a:br>
              <a:rPr lang="ru-RU" sz="32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</a:br>
            <a:r>
              <a:rPr lang="ru-RU" sz="3200" b="1" spc="50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радио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27587" y="1150079"/>
            <a:ext cx="212590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50" dirty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Школьное </a:t>
            </a:r>
            <a:br>
              <a:rPr lang="ru-RU" sz="3200" b="1" spc="50" dirty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</a:br>
            <a:r>
              <a:rPr lang="ru-RU" sz="3200" b="1" spc="50" dirty="0">
                <a:ln w="9525" cmpd="sng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телевидение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177228" y="3630565"/>
            <a:ext cx="316945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50" dirty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Информационные </a:t>
            </a:r>
            <a:br>
              <a:rPr lang="ru-RU" sz="3200" b="1" spc="50" dirty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</a:br>
            <a:r>
              <a:rPr lang="ru-RU" sz="3200" b="1" spc="50" dirty="0">
                <a:ln w="9525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стенды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425342" y="1150079"/>
            <a:ext cx="210025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Социальные</a:t>
            </a:r>
            <a:br>
              <a:rPr lang="ru-RU" sz="3200" b="1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</a:br>
            <a:r>
              <a:rPr lang="ru-RU" sz="3200" b="1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сети</a:t>
            </a:r>
          </a:p>
        </p:txBody>
      </p:sp>
      <p:sp>
        <p:nvSpPr>
          <p:cNvPr id="24" name="Стрелка вправо 23"/>
          <p:cNvSpPr/>
          <p:nvPr/>
        </p:nvSpPr>
        <p:spPr>
          <a:xfrm rot="14486755">
            <a:off x="4310035" y="2444991"/>
            <a:ext cx="992437" cy="5135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7920610">
            <a:off x="7280945" y="2495787"/>
            <a:ext cx="992437" cy="5135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2945731">
            <a:off x="7225351" y="4908035"/>
            <a:ext cx="992437" cy="5135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10800000">
            <a:off x="3323516" y="3788528"/>
            <a:ext cx="992437" cy="5135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8184791" y="3778190"/>
            <a:ext cx="992437" cy="5135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13217555">
            <a:off x="2169870" y="5234081"/>
            <a:ext cx="992437" cy="5135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 rot="2788543">
            <a:off x="9789316" y="2404585"/>
            <a:ext cx="992437" cy="5135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 rot="8057882">
            <a:off x="9791740" y="5223096"/>
            <a:ext cx="992437" cy="5135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 rot="18829263">
            <a:off x="1970275" y="2506335"/>
            <a:ext cx="992437" cy="5135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 rot="7578997">
            <a:off x="4086760" y="4944578"/>
            <a:ext cx="992437" cy="5135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 rot="10800000">
            <a:off x="5942190" y="5860419"/>
            <a:ext cx="992437" cy="5135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>
            <a:off x="5830373" y="1431895"/>
            <a:ext cx="992437" cy="5135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Заголовок 1"/>
          <p:cNvSpPr txBox="1">
            <a:spLocks/>
          </p:cNvSpPr>
          <p:nvPr/>
        </p:nvSpPr>
        <p:spPr>
          <a:xfrm>
            <a:off x="0" y="0"/>
            <a:ext cx="12192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ЕДИНОЕ ИНФОРМАЦИОННО-МЕДИЙНОЕ ПРОСТРАНСТВО</a:t>
            </a:r>
          </a:p>
        </p:txBody>
      </p:sp>
    </p:spTree>
    <p:extLst>
      <p:ext uri="{BB962C8B-B14F-4D97-AF65-F5344CB8AC3E}">
        <p14:creationId xmlns:p14="http://schemas.microsoft.com/office/powerpoint/2010/main" val="3382581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538" y="311273"/>
            <a:ext cx="10353762" cy="9704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8510" y="998830"/>
            <a:ext cx="11394979" cy="5512807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4000" dirty="0">
                <a:solidFill>
                  <a:srgbClr val="002060"/>
                </a:solidFill>
                <a:latin typeface="Monotype Corsiva" panose="03010101010201010101" pitchFamily="66" charset="0"/>
              </a:rPr>
              <a:t>Создано единое информационно-медийное пространство на базе школы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4000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Разработан комплекс организационно-методических материалов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4000" dirty="0">
                <a:solidFill>
                  <a:srgbClr val="002060"/>
                </a:solidFill>
                <a:latin typeface="Monotype Corsiva" panose="03010101010201010101" pitchFamily="66" charset="0"/>
              </a:rPr>
              <a:t>Организована специализированная подготовка детских и взрослых кадров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ru-RU" sz="4000" dirty="0">
                <a:solidFill>
                  <a:srgbClr val="002060"/>
                </a:solidFill>
                <a:latin typeface="Monotype Corsiva" panose="03010101010201010101" pitchFamily="66" charset="0"/>
              </a:rPr>
              <a:t>Информационно-медийное пространство активно используется для освещения деятельности РДШ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ru-RU" sz="4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Выполненные нами задачи:</a:t>
            </a:r>
            <a:endParaRPr lang="ru-RU" sz="4800" b="1" cap="none" spc="50" dirty="0">
              <a:ln w="9525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210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бъект 17"/>
          <p:cNvSpPr>
            <a:spLocks noGrp="1"/>
          </p:cNvSpPr>
          <p:nvPr>
            <p:ph idx="1"/>
          </p:nvPr>
        </p:nvSpPr>
        <p:spPr>
          <a:xfrm>
            <a:off x="407368" y="980728"/>
            <a:ext cx="10585176" cy="5877272"/>
          </a:xfrm>
        </p:spPr>
        <p:txBody>
          <a:bodyPr>
            <a:normAutofit fontScale="85000" lnSpcReduction="20000"/>
          </a:bodyPr>
          <a:lstStyle/>
          <a:p>
            <a:pPr lvl="0" algn="just">
              <a:buFont typeface="Wingdings" panose="05000000000000000000" pitchFamily="2" charset="2"/>
              <a:buChar char="v"/>
            </a:pPr>
            <a:r>
              <a:rPr lang="ru-RU" sz="35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Создание единого информационно-медийного пространства школы посредством развития медиацентра в рамках реализации информационно-медийного направления РДШ</a:t>
            </a: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ru-RU" sz="35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Повышение скорости передачи информации от активистов к учащимся, педагогам и родителям школы</a:t>
            </a: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ru-RU" sz="35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Создание дискуссионной площадки для обмена опыта внутри образовательной организации</a:t>
            </a: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ru-RU" sz="35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Участие участников проекта в многоуровневых конкурсах </a:t>
            </a:r>
            <a:r>
              <a:rPr lang="ru-RU" sz="35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медиатворчества</a:t>
            </a:r>
            <a:endParaRPr lang="ru-RU" sz="35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ru-RU" sz="35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Рост количества мероприятий, направленных на информационную культуру</a:t>
            </a: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ru-RU" sz="35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Организация сетевого взаимодействия с другими </a:t>
            </a:r>
            <a:r>
              <a:rPr lang="ru-RU" sz="3500" b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медацентрами</a:t>
            </a:r>
            <a:endParaRPr lang="ru-RU" sz="35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ru-RU" sz="35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Monotype Corsiva" panose="03010101010201010101" pitchFamily="66" charset="0"/>
              </a:rPr>
              <a:t>Информационно-медийное пространство активно используется для освещения деятельности РДШ</a:t>
            </a:r>
          </a:p>
          <a:p>
            <a:endParaRPr lang="ru-RU" dirty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524000" y="0"/>
            <a:ext cx="91440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Ожидаемые результаты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5882">
            <a:off x="817057" y="-494217"/>
            <a:ext cx="656909" cy="19691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303" y="-243408"/>
            <a:ext cx="1896739" cy="18967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3E9E5-B4A0-4258-A9B7-DA69DD8F6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E3B127F-055E-484F-9897-212778C7F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992" y="74156"/>
            <a:ext cx="9892680" cy="335484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488674-027C-4DB1-8581-FEF50461E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8" y="3429000"/>
            <a:ext cx="9879386" cy="335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56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672" y="1856509"/>
            <a:ext cx="11748655" cy="4364181"/>
          </a:xfrm>
        </p:spPr>
        <p:txBody>
          <a:bodyPr>
            <a:noAutofit/>
          </a:bodyPr>
          <a:lstStyle/>
          <a:p>
            <a:pPr marL="36900" indent="0" algn="ctr">
              <a:buNone/>
            </a:pPr>
            <a:r>
              <a:rPr lang="ru-RU" sz="4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обеспечение мотивации и объединения школьников в современное детское движение, которое способствует воспитанию будущих граждан как коммуникативных, творческих, свободно мыслящих личностей, обладающих аналитическим мышлением, умением аргументированно отстаивать свою позицию, владеющих современными информационно-</a:t>
            </a:r>
            <a:r>
              <a:rPr lang="ru-RU" sz="40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медийными</a:t>
            </a:r>
            <a:r>
              <a:rPr lang="ru-RU" sz="4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компетенциями и имеющих высокий уровень культуры </a:t>
            </a:r>
            <a:r>
              <a:rPr lang="ru-RU" sz="40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киберсоциализации</a:t>
            </a:r>
            <a:endParaRPr lang="ru-RU" sz="4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ЦЕЛЬ</a:t>
            </a:r>
            <a:br>
              <a:rPr lang="ru-RU" sz="48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</a:br>
            <a:r>
              <a:rPr lang="ru-RU" sz="48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информационно-</a:t>
            </a:r>
            <a:r>
              <a:rPr lang="ru-RU" sz="4800" b="1" spc="50" dirty="0" err="1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медийного</a:t>
            </a:r>
            <a:r>
              <a:rPr lang="ru-RU" sz="48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 направления:</a:t>
            </a:r>
          </a:p>
        </p:txBody>
      </p:sp>
    </p:spTree>
    <p:extLst>
      <p:ext uri="{BB962C8B-B14F-4D97-AF65-F5344CB8AC3E}">
        <p14:creationId xmlns:p14="http://schemas.microsoft.com/office/powerpoint/2010/main" val="2247552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964" y="1094509"/>
            <a:ext cx="11804072" cy="5624945"/>
          </a:xfrm>
        </p:spPr>
        <p:txBody>
          <a:bodyPr>
            <a:noAutofit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800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Создание в образовательных организациях информационно- </a:t>
            </a:r>
            <a:r>
              <a:rPr lang="ru-RU" sz="2800" b="1" u="sng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медийных</a:t>
            </a:r>
            <a:r>
              <a:rPr lang="ru-RU" sz="2800" b="1" u="sng" dirty="0">
                <a:solidFill>
                  <a:srgbClr val="002060"/>
                </a:solidFill>
                <a:latin typeface="Monotype Corsiva" panose="03010101010201010101" pitchFamily="66" charset="0"/>
              </a:rPr>
              <a:t> центров 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(ИМЦ)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Разработка и реализация в образовательных организациях модели многофункциональной системы информационно- </a:t>
            </a:r>
            <a:r>
              <a:rPr lang="ru-RU" sz="28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медийного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взаимодействия всех участников РДШ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Организация подготовки кадров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Разработка комплекса организационно-методических материалов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Обоснование индикаторов и критериев оценки деятельности всех структурных элементов системы информационно- </a:t>
            </a:r>
            <a:r>
              <a:rPr lang="ru-RU" sz="28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медийного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взаимодействия участников РДШ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Создание системы взаимодействия с информационно-</a:t>
            </a:r>
            <a:r>
              <a:rPr lang="ru-RU" sz="2800" b="1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медийными</a:t>
            </a:r>
            <a:r>
              <a:rPr lang="ru-RU" sz="28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партнерами РДШ.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Ключевые задачи</a:t>
            </a:r>
            <a:r>
              <a:rPr lang="ru-RU" sz="4800" b="1" cap="none" spc="50" dirty="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87508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restig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44552"/>
            <a:ext cx="9119980" cy="1168896"/>
          </a:xfrm>
        </p:spPr>
        <p:txBody>
          <a:bodyPr>
            <a:noAutofit/>
          </a:bodyPr>
          <a:lstStyle/>
          <a:p>
            <a:r>
              <a:rPr lang="ru-RU" sz="8000" b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Компоненты информационно-медийного пространства ДОО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876EAF-0D45-4840-BCBB-1EFCA5687B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4" b="95340" l="6250" r="90833">
                        <a14:foregroundMark x1="64250" y1="2674" x2="64250" y2="2674"/>
                        <a14:foregroundMark x1="72667" y1="6417" x2="72667" y2="6417"/>
                        <a14:foregroundMark x1="48417" y1="72727" x2="48417" y2="72727"/>
                        <a14:foregroundMark x1="58750" y1="52330" x2="58750" y2="52330"/>
                        <a14:foregroundMark x1="56833" y1="52712" x2="56833" y2="52712"/>
                        <a14:foregroundMark x1="54167" y1="52559" x2="54167" y2="52559"/>
                        <a14:foregroundMark x1="52750" y1="54927" x2="52750" y2="54927"/>
                        <a14:foregroundMark x1="57583" y1="56914" x2="57583" y2="56914"/>
                        <a14:foregroundMark x1="58000" y1="56914" x2="58000" y2="56914"/>
                        <a14:foregroundMark x1="60917" y1="53858" x2="60917" y2="53858"/>
                        <a14:foregroundMark x1="60917" y1="52941" x2="59250" y2="50573"/>
                        <a14:foregroundMark x1="58750" y1="50115" x2="54917" y2="48128"/>
                        <a14:foregroundMark x1="54167" y1="48128" x2="51833" y2="48128"/>
                        <a14:foregroundMark x1="50833" y1="48587" x2="50833" y2="48587"/>
                        <a14:foregroundMark x1="41750" y1="49885" x2="41750" y2="49885"/>
                        <a14:foregroundMark x1="41250" y1="50344" x2="40500" y2="50344"/>
                        <a14:foregroundMark x1="35750" y1="50344" x2="35750" y2="50344"/>
                        <a14:foregroundMark x1="35000" y1="50802" x2="34333" y2="51413"/>
                        <a14:foregroundMark x1="33583" y1="55157" x2="33583" y2="55844"/>
                        <a14:foregroundMark x1="33583" y1="57143" x2="34583" y2="57983"/>
                        <a14:foregroundMark x1="38583" y1="58212" x2="38583" y2="58212"/>
                        <a14:foregroundMark x1="40333" y1="58442" x2="40333" y2="58442"/>
                        <a14:foregroundMark x1="42917" y1="58212" x2="42917" y2="58212"/>
                        <a14:foregroundMark x1="42917" y1="56684" x2="42917" y2="56684"/>
                        <a14:foregroundMark x1="43417" y1="55844" x2="43417" y2="55844"/>
                        <a14:foregroundMark x1="33833" y1="50115" x2="33833" y2="50115"/>
                        <a14:foregroundMark x1="39083" y1="47899" x2="39083" y2="47899"/>
                        <a14:foregroundMark x1="39083" y1="47899" x2="39083" y2="47899"/>
                        <a14:foregroundMark x1="39083" y1="47899" x2="39083" y2="47899"/>
                        <a14:foregroundMark x1="39083" y1="47899" x2="39083" y2="47899"/>
                        <a14:foregroundMark x1="39083" y1="47899" x2="39083" y2="47899"/>
                        <a14:foregroundMark x1="39083" y1="47899" x2="39083" y2="47899"/>
                        <a14:foregroundMark x1="39083" y1="47899" x2="39083" y2="47899"/>
                        <a14:foregroundMark x1="39083" y1="47899" x2="39083" y2="47899"/>
                        <a14:foregroundMark x1="37417" y1="48816" x2="36667" y2="51184"/>
                        <a14:foregroundMark x1="36250" y1="51872" x2="36250" y2="51872"/>
                        <a14:foregroundMark x1="35750" y1="53170" x2="35750" y2="53170"/>
                        <a14:foregroundMark x1="34750" y1="53400" x2="34750" y2="53400"/>
                        <a14:foregroundMark x1="32167" y1="52101" x2="32167" y2="52101"/>
                        <a14:foregroundMark x1="32167" y1="51872" x2="32167" y2="51872"/>
                        <a14:foregroundMark x1="32167" y1="51872" x2="32167" y2="51872"/>
                        <a14:foregroundMark x1="31917" y1="51642" x2="31917" y2="51642"/>
                        <a14:foregroundMark x1="34583" y1="49656" x2="34583" y2="49656"/>
                        <a14:foregroundMark x1="34750" y1="49427" x2="34750" y2="49427"/>
                        <a14:foregroundMark x1="34750" y1="48816" x2="34750" y2="48816"/>
                        <a14:foregroundMark x1="34750" y1="48816" x2="34750" y2="48816"/>
                        <a14:foregroundMark x1="34750" y1="47670" x2="34750" y2="47670"/>
                        <a14:foregroundMark x1="34333" y1="47441" x2="34333" y2="47441"/>
                        <a14:foregroundMark x1="33083" y1="47441" x2="33083" y2="47441"/>
                        <a14:foregroundMark x1="31417" y1="48587" x2="31417" y2="48587"/>
                        <a14:foregroundMark x1="30917" y1="50802" x2="30917" y2="50802"/>
                        <a14:foregroundMark x1="30500" y1="51413" x2="30500" y2="51413"/>
                        <a14:foregroundMark x1="30250" y1="52101" x2="30250" y2="52101"/>
                        <a14:foregroundMark x1="29500" y1="53170" x2="29500" y2="53170"/>
                        <a14:foregroundMark x1="29500" y1="53170" x2="29500" y2="53170"/>
                        <a14:foregroundMark x1="59000" y1="71199" x2="59000" y2="71199"/>
                        <a14:foregroundMark x1="85083" y1="49656" x2="85083" y2="49656"/>
                        <a14:foregroundMark x1="82000" y1="49198" x2="82000" y2="49198"/>
                        <a14:foregroundMark x1="81750" y1="52330" x2="81750" y2="52330"/>
                        <a14:foregroundMark x1="81750" y1="52330" x2="81750" y2="52330"/>
                        <a14:foregroundMark x1="81750" y1="52330" x2="81750" y2="52330"/>
                        <a14:foregroundMark x1="81750" y1="52330" x2="81750" y2="52330"/>
                        <a14:foregroundMark x1="81750" y1="52330" x2="81750" y2="52330"/>
                        <a14:foregroundMark x1="81750" y1="52330" x2="81750" y2="52330"/>
                        <a14:foregroundMark x1="15833" y1="60428" x2="15833" y2="60428"/>
                        <a14:foregroundMark x1="15833" y1="60428" x2="15833" y2="60428"/>
                        <a14:foregroundMark x1="15833" y1="60428" x2="15833" y2="60428"/>
                        <a14:foregroundMark x1="57083" y1="86325" x2="57083" y2="86325"/>
                        <a14:foregroundMark x1="57083" y1="86325" x2="57083" y2="86325"/>
                        <a14:foregroundMark x1="57083" y1="86325" x2="57083" y2="86325"/>
                        <a14:foregroundMark x1="57083" y1="86325" x2="57083" y2="86325"/>
                        <a14:foregroundMark x1="53500" y1="86555" x2="50333" y2="87242"/>
                        <a14:foregroundMark x1="46750" y1="88312" x2="46750" y2="88312"/>
                        <a14:foregroundMark x1="45583" y1="88541" x2="48917" y2="92513"/>
                        <a14:foregroundMark x1="61417" y1="95340" x2="62583" y2="94882"/>
                        <a14:foregroundMark x1="12250" y1="56455" x2="12250" y2="56455"/>
                        <a14:foregroundMark x1="12250" y1="56455" x2="12250" y2="56455"/>
                        <a14:foregroundMark x1="12250" y1="56455" x2="12250" y2="56455"/>
                        <a14:foregroundMark x1="12250" y1="56455" x2="12250" y2="56455"/>
                        <a14:foregroundMark x1="12250" y1="56455" x2="12250" y2="56455"/>
                        <a14:foregroundMark x1="12250" y1="56455" x2="12250" y2="56455"/>
                        <a14:foregroundMark x1="12250" y1="56455" x2="12250" y2="56455"/>
                        <a14:foregroundMark x1="7750" y1="52712" x2="7750" y2="52712"/>
                        <a14:foregroundMark x1="7750" y1="52712" x2="7750" y2="52712"/>
                        <a14:foregroundMark x1="7750" y1="52712" x2="7750" y2="52712"/>
                        <a14:foregroundMark x1="6250" y1="57983" x2="6250" y2="57983"/>
                        <a14:foregroundMark x1="6250" y1="57983" x2="6250" y2="57983"/>
                        <a14:foregroundMark x1="90583" y1="50344" x2="90583" y2="50344"/>
                        <a14:foregroundMark x1="90833" y1="50344" x2="90833" y2="50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52" y="1340768"/>
            <a:ext cx="4438603" cy="484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30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8020" y="27856"/>
            <a:ext cx="9119980" cy="1168896"/>
          </a:xfrm>
        </p:spPr>
        <p:txBody>
          <a:bodyPr>
            <a:normAutofit/>
          </a:bodyPr>
          <a:lstStyle/>
          <a:p>
            <a:r>
              <a:rPr lang="ru-RU" b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latin typeface="Monotype Corsiva" panose="03010101010201010101" pitchFamily="66" charset="0"/>
              </a:rPr>
              <a:t>Компоненты ИМП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839416" y="1124745"/>
            <a:ext cx="9371384" cy="5459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Направления, соответствующим компонентам информационно-медийного пространства:</a:t>
            </a:r>
          </a:p>
          <a:p>
            <a:pPr lvl="0"/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Школьное радио</a:t>
            </a:r>
            <a:endParaRPr lang="ru-RU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Школьное телевидение</a:t>
            </a:r>
            <a:endParaRPr lang="ru-RU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Школьная онлайн-газета</a:t>
            </a:r>
            <a:endParaRPr lang="ru-RU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Информационные стенды</a:t>
            </a:r>
            <a:endParaRPr lang="ru-RU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Социальные сети</a:t>
            </a:r>
            <a:endParaRPr lang="ru-RU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lvl="0"/>
            <a:r>
              <a:rPr lang="ru-RU" b="1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Monotype Corsiva" panose="03010101010201010101" pitchFamily="66" charset="0"/>
              </a:rPr>
              <a:t>Школьный информационный киоск</a:t>
            </a:r>
            <a:endParaRPr lang="ru-RU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493" y="2149244"/>
            <a:ext cx="3198613" cy="445134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 стрелкой 5"/>
          <p:cNvCxnSpPr>
            <a:stCxn id="30" idx="2"/>
          </p:cNvCxnSpPr>
          <p:nvPr/>
        </p:nvCxnSpPr>
        <p:spPr>
          <a:xfrm>
            <a:off x="2644061" y="5519823"/>
            <a:ext cx="503496" cy="792058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211477" y="5543909"/>
            <a:ext cx="420418" cy="820953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5199717" y="5543967"/>
            <a:ext cx="81168" cy="820895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6223443" y="5551529"/>
            <a:ext cx="219998" cy="792058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7396455" y="5558356"/>
            <a:ext cx="219998" cy="792058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 Box 54"/>
          <p:cNvSpPr txBox="1">
            <a:spLocks noChangeArrowheads="1"/>
          </p:cNvSpPr>
          <p:nvPr/>
        </p:nvSpPr>
        <p:spPr bwMode="auto">
          <a:xfrm>
            <a:off x="2768281" y="184536"/>
            <a:ext cx="4527874" cy="3266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600" i="0" u="none" strike="noStrike" normalizeH="0" baseline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Общее собрание ДОО «Радужный город»</a:t>
            </a:r>
            <a:endParaRPr kumimoji="0" lang="ru-RU" altLang="ko-KR" sz="1600" i="0" u="none" strike="noStrike" normalizeH="0" baseline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FFFFFF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ko-KR" sz="2000" i="0" u="none" strike="noStrike" normalizeH="0" baseline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FFFFFF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5" name="Line 53"/>
          <p:cNvSpPr>
            <a:spLocks noChangeShapeType="1"/>
          </p:cNvSpPr>
          <p:nvPr/>
        </p:nvSpPr>
        <p:spPr bwMode="auto">
          <a:xfrm>
            <a:off x="4982395" y="499955"/>
            <a:ext cx="0" cy="274638"/>
          </a:xfrm>
          <a:prstGeom prst="line">
            <a:avLst/>
          </a:prstGeom>
          <a:ln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16" name="Rectangle 62"/>
          <p:cNvSpPr>
            <a:spLocks noChangeArrowheads="1"/>
          </p:cNvSpPr>
          <p:nvPr/>
        </p:nvSpPr>
        <p:spPr bwMode="auto">
          <a:xfrm>
            <a:off x="6003634" y="277996"/>
            <a:ext cx="184731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68"/>
          <p:cNvSpPr>
            <a:spLocks noChangeArrowheads="1"/>
          </p:cNvSpPr>
          <p:nvPr/>
        </p:nvSpPr>
        <p:spPr bwMode="auto">
          <a:xfrm>
            <a:off x="6003634" y="645096"/>
            <a:ext cx="184731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77"/>
          <p:cNvSpPr>
            <a:spLocks noChangeArrowheads="1"/>
          </p:cNvSpPr>
          <p:nvPr/>
        </p:nvSpPr>
        <p:spPr bwMode="auto">
          <a:xfrm>
            <a:off x="6003634" y="1415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ru-RU"/>
          </a:p>
        </p:txBody>
      </p:sp>
      <p:sp>
        <p:nvSpPr>
          <p:cNvPr id="19" name="Text Box 54"/>
          <p:cNvSpPr txBox="1">
            <a:spLocks noChangeArrowheads="1"/>
          </p:cNvSpPr>
          <p:nvPr/>
        </p:nvSpPr>
        <p:spPr bwMode="auto">
          <a:xfrm>
            <a:off x="3198263" y="783199"/>
            <a:ext cx="3688767" cy="292746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600" i="0" u="none" strike="noStrike" normalizeH="0" baseline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Мэр «Радужного города»</a:t>
            </a:r>
            <a:endParaRPr kumimoji="0" lang="ru-RU" altLang="ko-KR" sz="1600" i="0" u="none" strike="noStrike" normalizeH="0" baseline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FFFFFF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ko-KR" sz="2000" i="0" u="none" strike="noStrike" normalizeH="0" baseline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FFFFFF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0" name="Text Box 54"/>
          <p:cNvSpPr txBox="1">
            <a:spLocks noChangeArrowheads="1"/>
          </p:cNvSpPr>
          <p:nvPr/>
        </p:nvSpPr>
        <p:spPr bwMode="auto">
          <a:xfrm>
            <a:off x="1065336" y="1346358"/>
            <a:ext cx="7933764" cy="348594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ko-KR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Совет «Радужного города» </a:t>
            </a:r>
            <a:endParaRPr kumimoji="0" lang="ru-RU" altLang="ko-KR" sz="2400" i="0" u="none" strike="noStrike" normalizeH="0" baseline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FFFFFF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2" name="Text Box 54"/>
          <p:cNvSpPr txBox="1">
            <a:spLocks noChangeArrowheads="1"/>
          </p:cNvSpPr>
          <p:nvPr/>
        </p:nvSpPr>
        <p:spPr bwMode="auto">
          <a:xfrm>
            <a:off x="2119017" y="2136219"/>
            <a:ext cx="979910" cy="1464998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600" i="0" u="none" strike="noStrike" normalizeH="0" baseline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 ТЦ «Калейдоскоп»</a:t>
            </a:r>
            <a:endParaRPr kumimoji="0" lang="ru-RU" altLang="ko-KR" sz="2000" i="0" u="none" strike="noStrike" normalizeH="0" baseline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FFFFFF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3" name="Text Box 54"/>
          <p:cNvSpPr txBox="1">
            <a:spLocks noChangeArrowheads="1"/>
          </p:cNvSpPr>
          <p:nvPr/>
        </p:nvSpPr>
        <p:spPr bwMode="auto">
          <a:xfrm>
            <a:off x="3472437" y="2136828"/>
            <a:ext cx="739107" cy="1457057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600" i="0" u="none" strike="noStrike" normalizeH="0" baseline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 ТЦ «Истоки»</a:t>
            </a:r>
            <a:endParaRPr kumimoji="0" lang="ru-RU" altLang="ko-KR" sz="2000" i="0" u="none" strike="noStrike" normalizeH="0" baseline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FFFFFF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4" name="Text Box 54"/>
          <p:cNvSpPr txBox="1">
            <a:spLocks noChangeArrowheads="1"/>
          </p:cNvSpPr>
          <p:nvPr/>
        </p:nvSpPr>
        <p:spPr bwMode="auto">
          <a:xfrm>
            <a:off x="4509446" y="2100062"/>
            <a:ext cx="899457" cy="1496771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600" i="0" u="none" strike="noStrike" normalizeH="0" baseline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 ТЦ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600" i="0" u="none" strike="noStrike" normalizeH="0" baseline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ko-KR" sz="160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Телеграф</a:t>
            </a:r>
            <a:r>
              <a:rPr kumimoji="0" lang="ru-RU" altLang="ko-KR" sz="1600" i="0" u="none" strike="noStrike" normalizeH="0" baseline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kumimoji="0" lang="ru-RU" altLang="ko-KR" sz="2000" i="0" u="none" strike="noStrike" normalizeH="0" baseline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FFFFFF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" name="Text Box 54"/>
          <p:cNvSpPr txBox="1">
            <a:spLocks noChangeArrowheads="1"/>
          </p:cNvSpPr>
          <p:nvPr/>
        </p:nvSpPr>
        <p:spPr bwMode="auto">
          <a:xfrm>
            <a:off x="5919048" y="2179437"/>
            <a:ext cx="736148" cy="1404198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600" i="0" u="none" strike="noStrike" normalizeH="0" baseline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 ТЦ «Сфера»</a:t>
            </a:r>
            <a:endParaRPr kumimoji="0" lang="ru-RU" altLang="ko-KR" sz="2000" i="0" u="none" strike="noStrike" normalizeH="0" baseline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FFFFFF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8" name="Text Box 54"/>
          <p:cNvSpPr txBox="1">
            <a:spLocks noChangeArrowheads="1"/>
          </p:cNvSpPr>
          <p:nvPr/>
        </p:nvSpPr>
        <p:spPr bwMode="auto">
          <a:xfrm>
            <a:off x="2535759" y="4058170"/>
            <a:ext cx="6380835" cy="348594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i="0" u="none" strike="noStrike" normalizeH="0" baseline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Тематические центры</a:t>
            </a:r>
            <a:endParaRPr kumimoji="0" lang="ru-RU" altLang="ko-KR" sz="2400" i="0" u="none" strike="noStrike" normalizeH="0" baseline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FFFFFF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9" name="Text Box 54"/>
          <p:cNvSpPr txBox="1">
            <a:spLocks noChangeArrowheads="1"/>
          </p:cNvSpPr>
          <p:nvPr/>
        </p:nvSpPr>
        <p:spPr bwMode="auto">
          <a:xfrm>
            <a:off x="6945003" y="4870564"/>
            <a:ext cx="902904" cy="648882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ko-KR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Вектор</a:t>
            </a:r>
            <a:endParaRPr kumimoji="0" lang="ru-RU" altLang="ko-KR" i="0" u="none" strike="noStrike" normalizeH="0" baseline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FFFFFF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" name="Text Box 54"/>
          <p:cNvSpPr txBox="1">
            <a:spLocks noChangeArrowheads="1"/>
          </p:cNvSpPr>
          <p:nvPr/>
        </p:nvSpPr>
        <p:spPr bwMode="auto">
          <a:xfrm>
            <a:off x="1908979" y="4872814"/>
            <a:ext cx="1470163" cy="647009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i="0" u="none" strike="noStrike" normalizeH="0" baseline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Калейдоскоп</a:t>
            </a:r>
            <a:endParaRPr kumimoji="0" lang="ru-RU" altLang="ko-KR" sz="2400" i="0" u="none" strike="noStrike" normalizeH="0" baseline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FFFFFF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1" name="Text Box 54"/>
          <p:cNvSpPr txBox="1">
            <a:spLocks noChangeArrowheads="1"/>
          </p:cNvSpPr>
          <p:nvPr/>
        </p:nvSpPr>
        <p:spPr bwMode="auto">
          <a:xfrm>
            <a:off x="3513332" y="4870564"/>
            <a:ext cx="1028618" cy="648882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ko-KR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Истоки</a:t>
            </a:r>
            <a:endParaRPr kumimoji="0" lang="ru-RU" altLang="ko-KR" sz="2400" i="0" u="none" strike="noStrike" normalizeH="0" baseline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FFFFFF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2" name="Text Box 54"/>
          <p:cNvSpPr txBox="1">
            <a:spLocks noChangeArrowheads="1"/>
          </p:cNvSpPr>
          <p:nvPr/>
        </p:nvSpPr>
        <p:spPr bwMode="auto">
          <a:xfrm>
            <a:off x="4631895" y="4873530"/>
            <a:ext cx="1135644" cy="670437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ko-KR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Телеграф</a:t>
            </a:r>
            <a:endParaRPr kumimoji="0" lang="ru-RU" altLang="ko-KR" sz="2400" i="0" u="none" strike="noStrike" normalizeH="0" baseline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FFFFFF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5" name="Text Box 54"/>
          <p:cNvSpPr txBox="1">
            <a:spLocks noChangeArrowheads="1"/>
          </p:cNvSpPr>
          <p:nvPr/>
        </p:nvSpPr>
        <p:spPr bwMode="auto">
          <a:xfrm>
            <a:off x="5944896" y="4939091"/>
            <a:ext cx="801130" cy="644038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i="0" u="none" strike="noStrike" normalizeH="0" baseline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Сфера</a:t>
            </a:r>
            <a:endParaRPr kumimoji="0" lang="ru-RU" altLang="ko-KR" sz="2400" i="0" u="none" strike="noStrike" normalizeH="0" baseline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FFFFFF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6" name="Line 53"/>
          <p:cNvSpPr>
            <a:spLocks noChangeShapeType="1"/>
          </p:cNvSpPr>
          <p:nvPr/>
        </p:nvSpPr>
        <p:spPr bwMode="auto">
          <a:xfrm>
            <a:off x="4982395" y="1055877"/>
            <a:ext cx="0" cy="274638"/>
          </a:xfrm>
          <a:prstGeom prst="line">
            <a:avLst/>
          </a:prstGeom>
          <a:ln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sp>
        <p:nvSpPr>
          <p:cNvPr id="37" name="Text Box 54"/>
          <p:cNvSpPr txBox="1">
            <a:spLocks noChangeArrowheads="1"/>
          </p:cNvSpPr>
          <p:nvPr/>
        </p:nvSpPr>
        <p:spPr bwMode="auto">
          <a:xfrm>
            <a:off x="1107690" y="6364862"/>
            <a:ext cx="7891410" cy="35525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600" i="0" u="none" strike="noStrike" normalizeH="0" baseline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Члены ДОО «Радужный город»</a:t>
            </a:r>
            <a:endParaRPr kumimoji="0" lang="ru-RU" altLang="ko-KR" sz="1600" i="0" u="none" strike="noStrike" normalizeH="0" baseline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FFFFFF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ko-KR" sz="2000" i="0" u="none" strike="noStrike" normalizeH="0" baseline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FFFFFF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18810" y="347849"/>
            <a:ext cx="29533" cy="619463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endCxn id="12" idx="1"/>
          </p:cNvCxnSpPr>
          <p:nvPr/>
        </p:nvCxnSpPr>
        <p:spPr>
          <a:xfrm flipV="1">
            <a:off x="333475" y="347849"/>
            <a:ext cx="2434806" cy="637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318810" y="929384"/>
            <a:ext cx="2864435" cy="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endCxn id="37" idx="1"/>
          </p:cNvCxnSpPr>
          <p:nvPr/>
        </p:nvCxnSpPr>
        <p:spPr>
          <a:xfrm>
            <a:off x="368650" y="6542481"/>
            <a:ext cx="739040" cy="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348342" y="4217652"/>
            <a:ext cx="2162628" cy="93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368650" y="5994458"/>
            <a:ext cx="1182228" cy="1515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333475" y="1519058"/>
            <a:ext cx="731861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4982395" y="1694948"/>
            <a:ext cx="0" cy="20642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>
            <a:cxnSpLocks/>
          </p:cNvCxnSpPr>
          <p:nvPr/>
        </p:nvCxnSpPr>
        <p:spPr>
          <a:xfrm>
            <a:off x="2608972" y="1930404"/>
            <a:ext cx="6027028" cy="3164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2605315" y="1923144"/>
            <a:ext cx="0" cy="2031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3841990" y="1923144"/>
            <a:ext cx="0" cy="2031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4978400" y="1953066"/>
            <a:ext cx="0" cy="2031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CE4D2730-DB51-4CA0-89DC-AFAD681ACEE0}"/>
              </a:ext>
            </a:extLst>
          </p:cNvPr>
          <p:cNvCxnSpPr/>
          <p:nvPr/>
        </p:nvCxnSpPr>
        <p:spPr>
          <a:xfrm flipH="1">
            <a:off x="8245494" y="5572804"/>
            <a:ext cx="219998" cy="792058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6312648" y="1937663"/>
            <a:ext cx="0" cy="2031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7396455" y="1974839"/>
            <a:ext cx="0" cy="2031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5053395" y="3789899"/>
            <a:ext cx="0" cy="2031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2" name="Text Box 54"/>
          <p:cNvSpPr txBox="1">
            <a:spLocks noChangeArrowheads="1"/>
          </p:cNvSpPr>
          <p:nvPr/>
        </p:nvSpPr>
        <p:spPr bwMode="auto">
          <a:xfrm>
            <a:off x="1571186" y="5840352"/>
            <a:ext cx="7064814" cy="289059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600" i="0" u="none" strike="noStrike" normalizeH="0" baseline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Временные творческие группы</a:t>
            </a:r>
            <a:endParaRPr kumimoji="0" lang="ru-RU" altLang="ko-KR" sz="2000" i="0" u="none" strike="noStrike" normalizeH="0" baseline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FFFFFF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cxnSp>
        <p:nvCxnSpPr>
          <p:cNvPr id="57" name="Прямая соединительная линия 56"/>
          <p:cNvCxnSpPr>
            <a:cxnSpLocks/>
          </p:cNvCxnSpPr>
          <p:nvPr/>
        </p:nvCxnSpPr>
        <p:spPr>
          <a:xfrm>
            <a:off x="2605315" y="3797760"/>
            <a:ext cx="5991939" cy="634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V="1">
            <a:off x="2644061" y="3564857"/>
            <a:ext cx="0" cy="2031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V="1">
            <a:off x="3887710" y="3564857"/>
            <a:ext cx="0" cy="2031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V="1">
            <a:off x="5053395" y="3577780"/>
            <a:ext cx="0" cy="2031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V="1">
            <a:off x="6300310" y="3577780"/>
            <a:ext cx="0" cy="2031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V="1">
            <a:off x="7396455" y="3586703"/>
            <a:ext cx="0" cy="2031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5042646" y="4406764"/>
            <a:ext cx="0" cy="20642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>
            <a:cxnSpLocks/>
          </p:cNvCxnSpPr>
          <p:nvPr/>
        </p:nvCxnSpPr>
        <p:spPr>
          <a:xfrm>
            <a:off x="2768281" y="4653100"/>
            <a:ext cx="5780241" cy="2193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>
            <a:off x="2768281" y="4642214"/>
            <a:ext cx="0" cy="2031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4211544" y="4642214"/>
            <a:ext cx="0" cy="2031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>
            <a:off x="5400608" y="4663987"/>
            <a:ext cx="0" cy="2031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>
            <a:off x="6596027" y="4663987"/>
            <a:ext cx="0" cy="2031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>
            <a:off x="7535933" y="4663987"/>
            <a:ext cx="0" cy="2031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4" name="Text Box 54"/>
          <p:cNvSpPr txBox="1">
            <a:spLocks noChangeArrowheads="1"/>
          </p:cNvSpPr>
          <p:nvPr/>
        </p:nvSpPr>
        <p:spPr bwMode="auto">
          <a:xfrm>
            <a:off x="7036458" y="2168925"/>
            <a:ext cx="736148" cy="1404198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600" i="0" u="none" strike="noStrike" normalizeH="0" baseline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 ТЦ «Вектор»</a:t>
            </a:r>
            <a:endParaRPr kumimoji="0" lang="ru-RU" altLang="ko-KR" sz="2000" i="0" u="none" strike="noStrike" normalizeH="0" baseline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FFFFFF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8" name="Text Box 54">
            <a:extLst>
              <a:ext uri="{FF2B5EF4-FFF2-40B4-BE49-F238E27FC236}">
                <a16:creationId xmlns:a16="http://schemas.microsoft.com/office/drawing/2014/main" id="{B75992F5-3B13-4DCD-94A1-7858E8A81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0448" y="2182505"/>
            <a:ext cx="736148" cy="1404198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sz="1600" i="0" u="none" strike="noStrike" normalizeH="0" baseline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 ТЦ «Факел»</a:t>
            </a:r>
            <a:endParaRPr kumimoji="0" lang="ru-RU" altLang="ko-KR" sz="2000" i="0" u="none" strike="noStrike" normalizeH="0" baseline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FFFFFF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4" name="Text Box 54">
            <a:extLst>
              <a:ext uri="{FF2B5EF4-FFF2-40B4-BE49-F238E27FC236}">
                <a16:creationId xmlns:a16="http://schemas.microsoft.com/office/drawing/2014/main" id="{00ACE768-09A4-4A77-B24C-73EB3BEE9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7070" y="4901797"/>
            <a:ext cx="902904" cy="648882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ko-KR" i="0" u="none" strike="noStrike" normalizeH="0" baseline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rgbClr val="FFFFFF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Факел</a:t>
            </a:r>
            <a:endParaRPr kumimoji="0" lang="ru-RU" altLang="ko-KR" i="0" u="none" strike="noStrike" normalizeH="0" baseline="0" dirty="0">
              <a:ln w="1016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rgbClr val="FFFFFF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F1CC82B5-C266-424C-9E25-707F694C436E}"/>
              </a:ext>
            </a:extLst>
          </p:cNvPr>
          <p:cNvCxnSpPr>
            <a:cxnSpLocks/>
          </p:cNvCxnSpPr>
          <p:nvPr/>
        </p:nvCxnSpPr>
        <p:spPr>
          <a:xfrm flipV="1">
            <a:off x="8567024" y="3585844"/>
            <a:ext cx="0" cy="2031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888A4B01-50A9-493F-BE5F-AACF98AB0C59}"/>
              </a:ext>
            </a:extLst>
          </p:cNvPr>
          <p:cNvCxnSpPr/>
          <p:nvPr/>
        </p:nvCxnSpPr>
        <p:spPr>
          <a:xfrm>
            <a:off x="8544272" y="4698601"/>
            <a:ext cx="0" cy="2031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>
            <a:extLst>
              <a:ext uri="{FF2B5EF4-FFF2-40B4-BE49-F238E27FC236}">
                <a16:creationId xmlns:a16="http://schemas.microsoft.com/office/drawing/2014/main" id="{A5D4E08C-1293-4E1C-96D9-C48FF8420393}"/>
              </a:ext>
            </a:extLst>
          </p:cNvPr>
          <p:cNvCxnSpPr/>
          <p:nvPr/>
        </p:nvCxnSpPr>
        <p:spPr>
          <a:xfrm>
            <a:off x="8636000" y="1974839"/>
            <a:ext cx="0" cy="20319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9|6|6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682</Words>
  <Application>Microsoft Office PowerPoint</Application>
  <PresentationFormat>Широкоэкранный</PresentationFormat>
  <Paragraphs>129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4" baseType="lpstr">
      <vt:lpstr>Arial</vt:lpstr>
      <vt:lpstr>Calibri</vt:lpstr>
      <vt:lpstr>Courier New</vt:lpstr>
      <vt:lpstr>Monotype Corsiva</vt:lpstr>
      <vt:lpstr>Times New Roman</vt:lpstr>
      <vt:lpstr>Wingdings</vt:lpstr>
      <vt:lpstr>Тема Office</vt:lpstr>
      <vt:lpstr>Создание единого информационно-медийного пространства ДОО в рамках реализации основный направлений РДШ</vt:lpstr>
      <vt:lpstr>Полезная литература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Компоненты информационно-медийного пространства ДОО</vt:lpstr>
      <vt:lpstr>Компоненты ИМП</vt:lpstr>
      <vt:lpstr>Презентация PowerPoint</vt:lpstr>
      <vt:lpstr>РАДИО</vt:lpstr>
      <vt:lpstr>Презентация PowerPoint</vt:lpstr>
      <vt:lpstr>Презентация PowerPoint</vt:lpstr>
      <vt:lpstr>ИНФОРМАЦИОННЫЙ КИОСК</vt:lpstr>
      <vt:lpstr>Презентация PowerPoint</vt:lpstr>
      <vt:lpstr>Мониторинг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Содержание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РИТМ</dc:title>
  <dc:creator>пк7</dc:creator>
  <cp:lastModifiedBy>Lenovo</cp:lastModifiedBy>
  <cp:revision>43</cp:revision>
  <dcterms:created xsi:type="dcterms:W3CDTF">2019-02-21T10:02:49Z</dcterms:created>
  <dcterms:modified xsi:type="dcterms:W3CDTF">2019-10-10T22:39:45Z</dcterms:modified>
</cp:coreProperties>
</file>