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71" r:id="rId4"/>
    <p:sldId id="272" r:id="rId5"/>
    <p:sldId id="275" r:id="rId6"/>
    <p:sldId id="257" r:id="rId7"/>
    <p:sldId id="258" r:id="rId8"/>
    <p:sldId id="262" r:id="rId9"/>
    <p:sldId id="259" r:id="rId10"/>
    <p:sldId id="260" r:id="rId11"/>
    <p:sldId id="261" r:id="rId12"/>
    <p:sldId id="276" r:id="rId13"/>
    <p:sldId id="263" r:id="rId14"/>
    <p:sldId id="264" r:id="rId15"/>
    <p:sldId id="265" r:id="rId16"/>
    <p:sldId id="268" r:id="rId17"/>
    <p:sldId id="266" r:id="rId18"/>
    <p:sldId id="269" r:id="rId19"/>
    <p:sldId id="267" r:id="rId20"/>
    <p:sldId id="273" r:id="rId21"/>
    <p:sldId id="274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>
      <p:cViewPr varScale="1">
        <p:scale>
          <a:sx n="83" d="100"/>
          <a:sy n="83" d="100"/>
        </p:scale>
        <p:origin x="-15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DB2CD0-1498-42C0-86BD-B7FBC1C1F09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9875CD4-5D18-4C67-B926-BB9D66612B49}">
      <dgm:prSet/>
      <dgm:spPr/>
      <dgm:t>
        <a:bodyPr/>
        <a:lstStyle/>
        <a:p>
          <a:pPr rtl="0"/>
          <a:r>
            <a:rPr lang="ru-RU" dirty="0" err="1" smtClean="0"/>
            <a:t>Неимитационные</a:t>
          </a:r>
          <a:r>
            <a:rPr lang="ru-RU" dirty="0" smtClean="0"/>
            <a:t> активные методы:  отсутствие имитационной модели изучаемого процесса или деятельности</a:t>
          </a:r>
          <a:endParaRPr lang="ru-RU" dirty="0"/>
        </a:p>
      </dgm:t>
    </dgm:pt>
    <dgm:pt modelId="{1A4B56EC-4965-4D0B-9FA5-DB7E3A87BF8F}" type="parTrans" cxnId="{27104EB9-F205-475F-945E-A7C6FA49DCCA}">
      <dgm:prSet/>
      <dgm:spPr/>
      <dgm:t>
        <a:bodyPr/>
        <a:lstStyle/>
        <a:p>
          <a:endParaRPr lang="ru-RU"/>
        </a:p>
      </dgm:t>
    </dgm:pt>
    <dgm:pt modelId="{F14F38D8-8C2F-46D6-9BBC-4AD19F980516}" type="sibTrans" cxnId="{27104EB9-F205-475F-945E-A7C6FA49DCCA}">
      <dgm:prSet/>
      <dgm:spPr/>
      <dgm:t>
        <a:bodyPr/>
        <a:lstStyle/>
        <a:p>
          <a:endParaRPr lang="ru-RU"/>
        </a:p>
      </dgm:t>
    </dgm:pt>
    <dgm:pt modelId="{5A47EAC4-0C1B-42A3-86F9-0C7CBB9B311C}">
      <dgm:prSet/>
      <dgm:spPr/>
      <dgm:t>
        <a:bodyPr/>
        <a:lstStyle/>
        <a:p>
          <a:pPr rtl="0"/>
          <a:r>
            <a:rPr lang="ru-RU" dirty="0" smtClean="0"/>
            <a:t>проблемные лекции и семинары,   тематические дискуссии,  «мозговой штурм»,  групповые консультации,  игровые упражнения,  презентации  олимпиады,   научно-практические конференции и  лабораторные опыты</a:t>
          </a:r>
          <a:endParaRPr lang="ru-RU" dirty="0"/>
        </a:p>
      </dgm:t>
    </dgm:pt>
    <dgm:pt modelId="{A75B04F5-58BE-4E9A-943A-DE70E6E321C9}" type="parTrans" cxnId="{1BD6B5F0-B887-4F8A-8329-9910986B8F8E}">
      <dgm:prSet/>
      <dgm:spPr/>
      <dgm:t>
        <a:bodyPr/>
        <a:lstStyle/>
        <a:p>
          <a:endParaRPr lang="ru-RU"/>
        </a:p>
      </dgm:t>
    </dgm:pt>
    <dgm:pt modelId="{3726F2DB-25E4-4CC5-9F0F-D471525888AC}" type="sibTrans" cxnId="{1BD6B5F0-B887-4F8A-8329-9910986B8F8E}">
      <dgm:prSet/>
      <dgm:spPr/>
      <dgm:t>
        <a:bodyPr/>
        <a:lstStyle/>
        <a:p>
          <a:endParaRPr lang="ru-RU"/>
        </a:p>
      </dgm:t>
    </dgm:pt>
    <dgm:pt modelId="{483D50B2-82F8-47B0-976D-0D47E2233865}">
      <dgm:prSet/>
      <dgm:spPr/>
      <dgm:t>
        <a:bodyPr/>
        <a:lstStyle/>
        <a:p>
          <a:pPr rtl="0"/>
          <a:r>
            <a:rPr lang="ru-RU" dirty="0" smtClean="0"/>
            <a:t>Имитационные активные методы : наличие модели изучаемого процесса или деятельности. подразделяются на игровые и неигровые</a:t>
          </a:r>
          <a:endParaRPr lang="ru-RU" dirty="0"/>
        </a:p>
      </dgm:t>
    </dgm:pt>
    <dgm:pt modelId="{F824B8D1-EDE3-48E8-8B13-21AEC9762DFF}" type="parTrans" cxnId="{C4F6AFE7-F4A7-49A4-A5DE-9D978D113ECE}">
      <dgm:prSet/>
      <dgm:spPr/>
      <dgm:t>
        <a:bodyPr/>
        <a:lstStyle/>
        <a:p>
          <a:endParaRPr lang="ru-RU"/>
        </a:p>
      </dgm:t>
    </dgm:pt>
    <dgm:pt modelId="{3ECCE139-15AC-4CA0-93F6-2DB751EB5205}" type="sibTrans" cxnId="{C4F6AFE7-F4A7-49A4-A5DE-9D978D113ECE}">
      <dgm:prSet/>
      <dgm:spPr/>
      <dgm:t>
        <a:bodyPr/>
        <a:lstStyle/>
        <a:p>
          <a:endParaRPr lang="ru-RU"/>
        </a:p>
      </dgm:t>
    </dgm:pt>
    <dgm:pt modelId="{C31BC414-2B5B-4328-BE83-D8FD4A374D21}">
      <dgm:prSet/>
      <dgm:spPr/>
      <dgm:t>
        <a:bodyPr/>
        <a:lstStyle/>
        <a:p>
          <a:pPr rtl="0"/>
          <a:r>
            <a:rPr lang="ru-RU" dirty="0" smtClean="0"/>
            <a:t>К имитационным неигровым  методам относят: </a:t>
          </a:r>
          <a:r>
            <a:rPr lang="ru-RU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case-study</a:t>
          </a:r>
          <a:r>
            <a:rPr lang="ru-RU" dirty="0" smtClean="0"/>
            <a:t>,  имитационные упражнения,  групповой и индивидуальный </a:t>
          </a:r>
          <a:r>
            <a:rPr lang="ru-RU" i="1" dirty="0" smtClean="0"/>
            <a:t>тренинг</a:t>
          </a:r>
          <a:r>
            <a:rPr lang="ru-RU" dirty="0" smtClean="0"/>
            <a:t> : учебный процесс приближается к практической профессиональной деятельности</a:t>
          </a:r>
          <a:endParaRPr lang="ru-RU" dirty="0"/>
        </a:p>
      </dgm:t>
    </dgm:pt>
    <dgm:pt modelId="{8E2F9FAB-7C43-43A5-AA48-91EE2BD724F4}" type="parTrans" cxnId="{5AB0A7FD-4B40-47F1-A7D9-35391319A756}">
      <dgm:prSet/>
      <dgm:spPr/>
      <dgm:t>
        <a:bodyPr/>
        <a:lstStyle/>
        <a:p>
          <a:endParaRPr lang="ru-RU"/>
        </a:p>
      </dgm:t>
    </dgm:pt>
    <dgm:pt modelId="{04298F53-1870-40E8-B683-680D46819090}" type="sibTrans" cxnId="{5AB0A7FD-4B40-47F1-A7D9-35391319A756}">
      <dgm:prSet/>
      <dgm:spPr/>
      <dgm:t>
        <a:bodyPr/>
        <a:lstStyle/>
        <a:p>
          <a:endParaRPr lang="ru-RU"/>
        </a:p>
      </dgm:t>
    </dgm:pt>
    <dgm:pt modelId="{0E64E95B-20A7-469D-AE9A-25C5C8DB3A46}">
      <dgm:prSet/>
      <dgm:spPr/>
      <dgm:t>
        <a:bodyPr/>
        <a:lstStyle/>
        <a:p>
          <a:pPr rtl="0"/>
          <a:r>
            <a:rPr lang="ru-RU" smtClean="0"/>
            <a:t>К имитационным игровым методам относят:  деловые игры,  ролевые игры,   </a:t>
          </a:r>
          <a:r>
            <a:rPr lang="ru-RU" i="1" smtClean="0"/>
            <a:t>проектирование</a:t>
          </a:r>
          <a:r>
            <a:rPr lang="ru-RU" smtClean="0"/>
            <a:t> и др.  </a:t>
          </a:r>
          <a:endParaRPr lang="ru-RU"/>
        </a:p>
      </dgm:t>
    </dgm:pt>
    <dgm:pt modelId="{EA3019F8-327E-43EA-AFD6-FAABA18C0921}" type="parTrans" cxnId="{8305849C-D709-42C1-A532-823A220673B4}">
      <dgm:prSet/>
      <dgm:spPr/>
      <dgm:t>
        <a:bodyPr/>
        <a:lstStyle/>
        <a:p>
          <a:endParaRPr lang="ru-RU"/>
        </a:p>
      </dgm:t>
    </dgm:pt>
    <dgm:pt modelId="{515E3D56-F6F1-46C1-A9CB-16060F2D6562}" type="sibTrans" cxnId="{8305849C-D709-42C1-A532-823A220673B4}">
      <dgm:prSet/>
      <dgm:spPr/>
      <dgm:t>
        <a:bodyPr/>
        <a:lstStyle/>
        <a:p>
          <a:endParaRPr lang="ru-RU"/>
        </a:p>
      </dgm:t>
    </dgm:pt>
    <dgm:pt modelId="{2BCB65ED-2730-4B70-9D9D-23358248E043}" type="pres">
      <dgm:prSet presAssocID="{45DB2CD0-1498-42C0-86BD-B7FBC1C1F09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C9A24DB-35E5-4C4E-A67A-F94ACBAE3DA3}" type="pres">
      <dgm:prSet presAssocID="{49875CD4-5D18-4C67-B926-BB9D66612B49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85D937-741B-4073-9091-2D0FAF344DC6}" type="pres">
      <dgm:prSet presAssocID="{F14F38D8-8C2F-46D6-9BBC-4AD19F980516}" presName="spacer" presStyleCnt="0"/>
      <dgm:spPr/>
    </dgm:pt>
    <dgm:pt modelId="{D6D75FFC-0E4E-4C96-AA1D-C2D284F8EDCA}" type="pres">
      <dgm:prSet presAssocID="{5A47EAC4-0C1B-42A3-86F9-0C7CBB9B311C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1B24E9-A5E3-46F8-854E-F551BEB7589C}" type="pres">
      <dgm:prSet presAssocID="{3726F2DB-25E4-4CC5-9F0F-D471525888AC}" presName="spacer" presStyleCnt="0"/>
      <dgm:spPr/>
    </dgm:pt>
    <dgm:pt modelId="{FA16E82A-148F-49BF-A7D0-2EA2A1894326}" type="pres">
      <dgm:prSet presAssocID="{483D50B2-82F8-47B0-976D-0D47E2233865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CD2071-0DB7-4E33-B1BA-485098452EFF}" type="pres">
      <dgm:prSet presAssocID="{3ECCE139-15AC-4CA0-93F6-2DB751EB5205}" presName="spacer" presStyleCnt="0"/>
      <dgm:spPr/>
    </dgm:pt>
    <dgm:pt modelId="{2E708C4F-83A4-409D-B331-EAC7F541B772}" type="pres">
      <dgm:prSet presAssocID="{C31BC414-2B5B-4328-BE83-D8FD4A374D21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078C00-9955-4F40-A9EF-5C99FF02118B}" type="pres">
      <dgm:prSet presAssocID="{04298F53-1870-40E8-B683-680D46819090}" presName="spacer" presStyleCnt="0"/>
      <dgm:spPr/>
    </dgm:pt>
    <dgm:pt modelId="{B17F6EB8-165E-447F-88F2-579199EE7E4F}" type="pres">
      <dgm:prSet presAssocID="{0E64E95B-20A7-469D-AE9A-25C5C8DB3A46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A178BC5-7348-4623-91BB-24C30B69E6B9}" type="presOf" srcId="{5A47EAC4-0C1B-42A3-86F9-0C7CBB9B311C}" destId="{D6D75FFC-0E4E-4C96-AA1D-C2D284F8EDCA}" srcOrd="0" destOrd="0" presId="urn:microsoft.com/office/officeart/2005/8/layout/vList2"/>
    <dgm:cxn modelId="{C4F6AFE7-F4A7-49A4-A5DE-9D978D113ECE}" srcId="{45DB2CD0-1498-42C0-86BD-B7FBC1C1F097}" destId="{483D50B2-82F8-47B0-976D-0D47E2233865}" srcOrd="2" destOrd="0" parTransId="{F824B8D1-EDE3-48E8-8B13-21AEC9762DFF}" sibTransId="{3ECCE139-15AC-4CA0-93F6-2DB751EB5205}"/>
    <dgm:cxn modelId="{7D06A660-049C-4155-A96E-7426CEC8D27C}" type="presOf" srcId="{0E64E95B-20A7-469D-AE9A-25C5C8DB3A46}" destId="{B17F6EB8-165E-447F-88F2-579199EE7E4F}" srcOrd="0" destOrd="0" presId="urn:microsoft.com/office/officeart/2005/8/layout/vList2"/>
    <dgm:cxn modelId="{312D203B-FE2E-4768-BC32-2D39676B9B6A}" type="presOf" srcId="{45DB2CD0-1498-42C0-86BD-B7FBC1C1F097}" destId="{2BCB65ED-2730-4B70-9D9D-23358248E043}" srcOrd="0" destOrd="0" presId="urn:microsoft.com/office/officeart/2005/8/layout/vList2"/>
    <dgm:cxn modelId="{1BD6B5F0-B887-4F8A-8329-9910986B8F8E}" srcId="{45DB2CD0-1498-42C0-86BD-B7FBC1C1F097}" destId="{5A47EAC4-0C1B-42A3-86F9-0C7CBB9B311C}" srcOrd="1" destOrd="0" parTransId="{A75B04F5-58BE-4E9A-943A-DE70E6E321C9}" sibTransId="{3726F2DB-25E4-4CC5-9F0F-D471525888AC}"/>
    <dgm:cxn modelId="{8305849C-D709-42C1-A532-823A220673B4}" srcId="{45DB2CD0-1498-42C0-86BD-B7FBC1C1F097}" destId="{0E64E95B-20A7-469D-AE9A-25C5C8DB3A46}" srcOrd="4" destOrd="0" parTransId="{EA3019F8-327E-43EA-AFD6-FAABA18C0921}" sibTransId="{515E3D56-F6F1-46C1-A9CB-16060F2D6562}"/>
    <dgm:cxn modelId="{E1D7784B-B200-4394-8876-4F9C11AB142A}" type="presOf" srcId="{49875CD4-5D18-4C67-B926-BB9D66612B49}" destId="{4C9A24DB-35E5-4C4E-A67A-F94ACBAE3DA3}" srcOrd="0" destOrd="0" presId="urn:microsoft.com/office/officeart/2005/8/layout/vList2"/>
    <dgm:cxn modelId="{27104EB9-F205-475F-945E-A7C6FA49DCCA}" srcId="{45DB2CD0-1498-42C0-86BD-B7FBC1C1F097}" destId="{49875CD4-5D18-4C67-B926-BB9D66612B49}" srcOrd="0" destOrd="0" parTransId="{1A4B56EC-4965-4D0B-9FA5-DB7E3A87BF8F}" sibTransId="{F14F38D8-8C2F-46D6-9BBC-4AD19F980516}"/>
    <dgm:cxn modelId="{5AB0A7FD-4B40-47F1-A7D9-35391319A756}" srcId="{45DB2CD0-1498-42C0-86BD-B7FBC1C1F097}" destId="{C31BC414-2B5B-4328-BE83-D8FD4A374D21}" srcOrd="3" destOrd="0" parTransId="{8E2F9FAB-7C43-43A5-AA48-91EE2BD724F4}" sibTransId="{04298F53-1870-40E8-B683-680D46819090}"/>
    <dgm:cxn modelId="{541FB64E-3854-4DB1-BD06-E398FBCE51C6}" type="presOf" srcId="{483D50B2-82F8-47B0-976D-0D47E2233865}" destId="{FA16E82A-148F-49BF-A7D0-2EA2A1894326}" srcOrd="0" destOrd="0" presId="urn:microsoft.com/office/officeart/2005/8/layout/vList2"/>
    <dgm:cxn modelId="{B8AC14B5-8806-427E-9545-EA4225C078B8}" type="presOf" srcId="{C31BC414-2B5B-4328-BE83-D8FD4A374D21}" destId="{2E708C4F-83A4-409D-B331-EAC7F541B772}" srcOrd="0" destOrd="0" presId="urn:microsoft.com/office/officeart/2005/8/layout/vList2"/>
    <dgm:cxn modelId="{8BF83DA5-5A0E-4627-A618-9837F2F5F581}" type="presParOf" srcId="{2BCB65ED-2730-4B70-9D9D-23358248E043}" destId="{4C9A24DB-35E5-4C4E-A67A-F94ACBAE3DA3}" srcOrd="0" destOrd="0" presId="urn:microsoft.com/office/officeart/2005/8/layout/vList2"/>
    <dgm:cxn modelId="{655A12E0-A91C-4444-A74C-075C7E19E442}" type="presParOf" srcId="{2BCB65ED-2730-4B70-9D9D-23358248E043}" destId="{2585D937-741B-4073-9091-2D0FAF344DC6}" srcOrd="1" destOrd="0" presId="urn:microsoft.com/office/officeart/2005/8/layout/vList2"/>
    <dgm:cxn modelId="{BEDE4775-20FC-4C5A-8516-FC794F507357}" type="presParOf" srcId="{2BCB65ED-2730-4B70-9D9D-23358248E043}" destId="{D6D75FFC-0E4E-4C96-AA1D-C2D284F8EDCA}" srcOrd="2" destOrd="0" presId="urn:microsoft.com/office/officeart/2005/8/layout/vList2"/>
    <dgm:cxn modelId="{042AFC98-618C-403E-ACBF-6FC97418F5D5}" type="presParOf" srcId="{2BCB65ED-2730-4B70-9D9D-23358248E043}" destId="{AC1B24E9-A5E3-46F8-854E-F551BEB7589C}" srcOrd="3" destOrd="0" presId="urn:microsoft.com/office/officeart/2005/8/layout/vList2"/>
    <dgm:cxn modelId="{1F13913E-BD83-473A-8423-F4165B76B812}" type="presParOf" srcId="{2BCB65ED-2730-4B70-9D9D-23358248E043}" destId="{FA16E82A-148F-49BF-A7D0-2EA2A1894326}" srcOrd="4" destOrd="0" presId="urn:microsoft.com/office/officeart/2005/8/layout/vList2"/>
    <dgm:cxn modelId="{D8453A48-DCB6-44FF-BB7D-F60C402347C7}" type="presParOf" srcId="{2BCB65ED-2730-4B70-9D9D-23358248E043}" destId="{B3CD2071-0DB7-4E33-B1BA-485098452EFF}" srcOrd="5" destOrd="0" presId="urn:microsoft.com/office/officeart/2005/8/layout/vList2"/>
    <dgm:cxn modelId="{72C6D073-DECA-43A1-8486-8B5481B9A53E}" type="presParOf" srcId="{2BCB65ED-2730-4B70-9D9D-23358248E043}" destId="{2E708C4F-83A4-409D-B331-EAC7F541B772}" srcOrd="6" destOrd="0" presId="urn:microsoft.com/office/officeart/2005/8/layout/vList2"/>
    <dgm:cxn modelId="{CB8FD508-EE07-43C1-A92F-A481194BED8E}" type="presParOf" srcId="{2BCB65ED-2730-4B70-9D9D-23358248E043}" destId="{34078C00-9955-4F40-A9EF-5C99FF02118B}" srcOrd="7" destOrd="0" presId="urn:microsoft.com/office/officeart/2005/8/layout/vList2"/>
    <dgm:cxn modelId="{0B64531C-2F0F-41C0-BEC3-BC2B810F282C}" type="presParOf" srcId="{2BCB65ED-2730-4B70-9D9D-23358248E043}" destId="{B17F6EB8-165E-447F-88F2-579199EE7E4F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9A24DB-35E5-4C4E-A67A-F94ACBAE3DA3}">
      <dsp:nvSpPr>
        <dsp:cNvPr id="0" name=""/>
        <dsp:cNvSpPr/>
      </dsp:nvSpPr>
      <dsp:spPr>
        <a:xfrm>
          <a:off x="0" y="7283"/>
          <a:ext cx="8712968" cy="10069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Неимитационные</a:t>
          </a:r>
          <a:r>
            <a:rPr lang="ru-RU" sz="1800" kern="1200" dirty="0" smtClean="0"/>
            <a:t> активные методы:  отсутствие имитационной модели изучаемого процесса или деятельности</a:t>
          </a:r>
          <a:endParaRPr lang="ru-RU" sz="1800" kern="1200" dirty="0"/>
        </a:p>
      </dsp:txBody>
      <dsp:txXfrm>
        <a:off x="49154" y="56437"/>
        <a:ext cx="8614660" cy="908623"/>
      </dsp:txXfrm>
    </dsp:sp>
    <dsp:sp modelId="{D6D75FFC-0E4E-4C96-AA1D-C2D284F8EDCA}">
      <dsp:nvSpPr>
        <dsp:cNvPr id="0" name=""/>
        <dsp:cNvSpPr/>
      </dsp:nvSpPr>
      <dsp:spPr>
        <a:xfrm>
          <a:off x="0" y="1066055"/>
          <a:ext cx="8712968" cy="10069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проблемные лекции и семинары,   тематические дискуссии,  «мозговой штурм»,  групповые консультации,  игровые упражнения,  презентации  олимпиады,   научно-практические конференции и  лабораторные опыты</a:t>
          </a:r>
          <a:endParaRPr lang="ru-RU" sz="1800" kern="1200" dirty="0"/>
        </a:p>
      </dsp:txBody>
      <dsp:txXfrm>
        <a:off x="49154" y="1115209"/>
        <a:ext cx="8614660" cy="908623"/>
      </dsp:txXfrm>
    </dsp:sp>
    <dsp:sp modelId="{FA16E82A-148F-49BF-A7D0-2EA2A1894326}">
      <dsp:nvSpPr>
        <dsp:cNvPr id="0" name=""/>
        <dsp:cNvSpPr/>
      </dsp:nvSpPr>
      <dsp:spPr>
        <a:xfrm>
          <a:off x="0" y="2124826"/>
          <a:ext cx="8712968" cy="10069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Имитационные активные методы : наличие модели изучаемого процесса или деятельности. подразделяются на игровые и неигровые</a:t>
          </a:r>
          <a:endParaRPr lang="ru-RU" sz="1800" kern="1200" dirty="0"/>
        </a:p>
      </dsp:txBody>
      <dsp:txXfrm>
        <a:off x="49154" y="2173980"/>
        <a:ext cx="8614660" cy="908623"/>
      </dsp:txXfrm>
    </dsp:sp>
    <dsp:sp modelId="{2E708C4F-83A4-409D-B331-EAC7F541B772}">
      <dsp:nvSpPr>
        <dsp:cNvPr id="0" name=""/>
        <dsp:cNvSpPr/>
      </dsp:nvSpPr>
      <dsp:spPr>
        <a:xfrm>
          <a:off x="0" y="3183597"/>
          <a:ext cx="8712968" cy="10069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 имитационным неигровым  методам относят: </a:t>
          </a:r>
          <a:r>
            <a:rPr lang="ru-RU" sz="180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case-study</a:t>
          </a:r>
          <a:r>
            <a:rPr lang="ru-RU" sz="1800" kern="1200" dirty="0" smtClean="0"/>
            <a:t>,  имитационные упражнения,  групповой и индивидуальный </a:t>
          </a:r>
          <a:r>
            <a:rPr lang="ru-RU" sz="1800" i="1" kern="1200" dirty="0" smtClean="0"/>
            <a:t>тренинг</a:t>
          </a:r>
          <a:r>
            <a:rPr lang="ru-RU" sz="1800" kern="1200" dirty="0" smtClean="0"/>
            <a:t> : учебный процесс приближается к практической профессиональной деятельности</a:t>
          </a:r>
          <a:endParaRPr lang="ru-RU" sz="1800" kern="1200" dirty="0"/>
        </a:p>
      </dsp:txBody>
      <dsp:txXfrm>
        <a:off x="49154" y="3232751"/>
        <a:ext cx="8614660" cy="908623"/>
      </dsp:txXfrm>
    </dsp:sp>
    <dsp:sp modelId="{B17F6EB8-165E-447F-88F2-579199EE7E4F}">
      <dsp:nvSpPr>
        <dsp:cNvPr id="0" name=""/>
        <dsp:cNvSpPr/>
      </dsp:nvSpPr>
      <dsp:spPr>
        <a:xfrm>
          <a:off x="0" y="4242368"/>
          <a:ext cx="8712968" cy="10069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К имитационным игровым методам относят:  деловые игры,  ролевые игры,   </a:t>
          </a:r>
          <a:r>
            <a:rPr lang="ru-RU" sz="1800" i="1" kern="1200" smtClean="0"/>
            <a:t>проектирование</a:t>
          </a:r>
          <a:r>
            <a:rPr lang="ru-RU" sz="1800" kern="1200" smtClean="0"/>
            <a:t> и др.  </a:t>
          </a:r>
          <a:endParaRPr lang="ru-RU" sz="1800" kern="1200"/>
        </a:p>
      </dsp:txBody>
      <dsp:txXfrm>
        <a:off x="49154" y="4291522"/>
        <a:ext cx="8614660" cy="9086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132856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Психологические технологии в учебно-воспитательной деятельности психолога</a:t>
            </a:r>
            <a:endParaRPr lang="ru-RU" b="1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44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algn="just">
              <a:lnSpc>
                <a:spcPct val="150000"/>
              </a:lnSpc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Богатый внутренний мир и потребность защитить его, поэтому избегают конфликтов, ссор и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противоречий</a:t>
            </a:r>
            <a:endParaRPr lang="ru-RU" sz="2400" dirty="0"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Уважение к личному пространству других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людей</a:t>
            </a:r>
            <a:endParaRPr lang="ru-RU" sz="2400" dirty="0"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Высокий уровень достижения мастерства в выбранной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сфере</a:t>
            </a:r>
            <a:endParaRPr lang="ru-RU" sz="2400" dirty="0"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Стремление к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лидерству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indent="450215"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Monotype Corsiva" panose="03010101010201010101" pitchFamily="66" charset="0"/>
                <a:ea typeface="Times New Roman"/>
                <a:cs typeface="Times New Roman"/>
              </a:rPr>
              <a:t/>
            </a:r>
            <a:br>
              <a:rPr lang="ru-RU" b="1" dirty="0" smtClean="0">
                <a:solidFill>
                  <a:srgbClr val="000000"/>
                </a:solidFill>
                <a:latin typeface="Monotype Corsiva" panose="03010101010201010101" pitchFamily="66" charset="0"/>
                <a:ea typeface="Times New Roman"/>
                <a:cs typeface="Times New Roman"/>
              </a:rPr>
            </a:br>
            <a:r>
              <a:rPr lang="ru-RU" b="1" dirty="0" smtClean="0">
                <a:solidFill>
                  <a:srgbClr val="000000"/>
                </a:solidFill>
                <a:latin typeface="Monotype Corsiva" panose="03010101010201010101" pitchFamily="66" charset="0"/>
                <a:ea typeface="Times New Roman"/>
                <a:cs typeface="Times New Roman"/>
              </a:rPr>
              <a:t>Ценности </a:t>
            </a:r>
            <a:r>
              <a:rPr lang="ru-RU" b="1" dirty="0">
                <a:solidFill>
                  <a:srgbClr val="000000"/>
                </a:solidFill>
                <a:latin typeface="Monotype Corsiva" panose="03010101010201010101" pitchFamily="66" charset="0"/>
                <a:ea typeface="Times New Roman"/>
                <a:cs typeface="Times New Roman"/>
              </a:rPr>
              <a:t>поколения Z</a:t>
            </a:r>
            <a:r>
              <a:rPr lang="ru-RU" sz="3600" dirty="0">
                <a:latin typeface="Monotype Corsiva" panose="03010101010201010101" pitchFamily="66" charset="0"/>
                <a:ea typeface="Calibri"/>
                <a:cs typeface="Times New Roman"/>
              </a:rPr>
              <a:t/>
            </a:r>
            <a:br>
              <a:rPr lang="ru-RU" sz="3600" dirty="0">
                <a:latin typeface="Monotype Corsiva" panose="03010101010201010101" pitchFamily="66" charset="0"/>
                <a:ea typeface="Calibri"/>
                <a:cs typeface="Times New Roman"/>
              </a:rPr>
            </a:br>
            <a:endParaRPr lang="ru-RU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35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1" y="1628800"/>
            <a:ext cx="8712968" cy="4968552"/>
          </a:xfrm>
        </p:spPr>
        <p:txBody>
          <a:bodyPr>
            <a:normAutofit fontScale="70000" lnSpcReduction="20000"/>
          </a:bodyPr>
          <a:lstStyle/>
          <a:p>
            <a:pPr lvl="0" algn="just">
              <a:lnSpc>
                <a:spcPct val="150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оснащенность классов современными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гаджетами</a:t>
            </a:r>
            <a:endParaRPr lang="ru-RU" sz="2400" dirty="0"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вместо учебников – электронные книги и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пособия</a:t>
            </a:r>
            <a:endParaRPr lang="ru-RU" sz="2400" dirty="0"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индивидуальный подход к каждому ученику вместо обычной «уравниловки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»</a:t>
            </a:r>
            <a:endParaRPr lang="ru-RU" sz="2400" dirty="0"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создание мотивации и здоровой конкуренции среди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учащихся</a:t>
            </a:r>
            <a:endParaRPr lang="ru-RU" sz="2400" dirty="0"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сложные темы подавать в виде презентаций с наглядными образами и минимумом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текста</a:t>
            </a:r>
            <a:endParaRPr lang="ru-RU" sz="2400" dirty="0"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часть тестовых заданий должна быть в форме компьютерной игры (например,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квеста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)</a:t>
            </a:r>
            <a:endParaRPr lang="ru-RU" sz="2400" dirty="0"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привлечение в школы и другие учебные заведения людей, достигших успеха в той или иной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области</a:t>
            </a:r>
            <a:endParaRPr lang="ru-RU" sz="2400" dirty="0"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введение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коучинга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как предмета, чтобы дети учились правильно ставить цели и достигать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их</a:t>
            </a:r>
            <a:endParaRPr lang="ru-RU" sz="2400" dirty="0"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занятия на сплочение команды и принятие совместных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решений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0000"/>
                </a:solidFill>
                <a:latin typeface="Monotype Corsiva" panose="03010101010201010101" pitchFamily="66" charset="0"/>
                <a:ea typeface="Times New Roman"/>
              </a:rPr>
              <a:t>Как учить детей поколения </a:t>
            </a:r>
            <a:r>
              <a:rPr lang="ru-RU" b="1" dirty="0" smtClean="0">
                <a:solidFill>
                  <a:srgbClr val="000000"/>
                </a:solidFill>
                <a:latin typeface="Monotype Corsiva" panose="03010101010201010101" pitchFamily="66" charset="0"/>
                <a:ea typeface="Times New Roman"/>
              </a:rPr>
              <a:t>Z</a:t>
            </a:r>
            <a:r>
              <a:rPr lang="ru-RU" b="1" dirty="0">
                <a:solidFill>
                  <a:srgbClr val="000000"/>
                </a:solidFill>
                <a:latin typeface="Monotype Corsiva" panose="03010101010201010101" pitchFamily="66" charset="0"/>
                <a:ea typeface="Times New Roman"/>
              </a:rPr>
              <a:t>?</a:t>
            </a:r>
            <a:endParaRPr lang="ru-RU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06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484784"/>
            <a:ext cx="8640959" cy="4968552"/>
          </a:xfrm>
        </p:spPr>
        <p:txBody>
          <a:bodyPr>
            <a:normAutofit fontScale="92500" lnSpcReduction="10000"/>
          </a:bodyPr>
          <a:lstStyle/>
          <a:p>
            <a:pPr indent="0" algn="just" fontAlgn="base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1. Пространство </a:t>
            </a:r>
            <a:r>
              <a:rPr lang="ru-RU" sz="1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школы должно </a:t>
            </a:r>
            <a:r>
              <a:rPr lang="ru-RU" sz="1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вдохновлять</a:t>
            </a:r>
          </a:p>
          <a:p>
            <a:pPr indent="0" algn="just" fontAlgn="base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2. В школе должно быть </a:t>
            </a:r>
            <a:r>
              <a:rPr lang="ru-RU" sz="1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удобно</a:t>
            </a:r>
          </a:p>
          <a:p>
            <a:pPr indent="0" algn="just" fontAlgn="base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3. В школе тоже нужно личное </a:t>
            </a:r>
            <a:r>
              <a:rPr lang="ru-RU" sz="1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пространство</a:t>
            </a:r>
          </a:p>
          <a:p>
            <a:pPr indent="0" algn="just" fontAlgn="base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4. В классах должны быть студенты разных </a:t>
            </a:r>
            <a:r>
              <a:rPr lang="ru-RU" sz="1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возрастов</a:t>
            </a:r>
          </a:p>
          <a:p>
            <a:pPr indent="0" algn="just" fontAlgn="base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5. Цифровой мир должен стать частью процесса </a:t>
            </a:r>
            <a:r>
              <a:rPr lang="ru-RU" sz="1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обучения</a:t>
            </a:r>
          </a:p>
          <a:p>
            <a:pPr indent="0" algn="just" fontAlgn="base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6. Процесс обучения должен быть максимально </a:t>
            </a:r>
            <a:r>
              <a:rPr lang="ru-RU" sz="1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персонализированным</a:t>
            </a:r>
          </a:p>
          <a:p>
            <a:pPr indent="0" algn="just" fontAlgn="base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7. Нам нужна командная </a:t>
            </a:r>
            <a:r>
              <a:rPr lang="ru-RU" sz="1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работа</a:t>
            </a:r>
          </a:p>
          <a:p>
            <a:pPr indent="0" algn="just" fontAlgn="base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8. Мы хотим осваивать техники обучения и </a:t>
            </a:r>
            <a:r>
              <a:rPr lang="ru-RU" sz="1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soft</a:t>
            </a:r>
            <a:r>
              <a:rPr lang="ru-RU" sz="1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skills</a:t>
            </a:r>
            <a:endParaRPr lang="ru-RU" sz="1200" b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indent="0" algn="just" fontAlgn="base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9. Мы хотим пользоваться разными </a:t>
            </a:r>
            <a:r>
              <a:rPr lang="ru-RU" sz="1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источниками</a:t>
            </a:r>
          </a:p>
          <a:p>
            <a:pPr indent="0" algn="just" fontAlgn="base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10. Мы хотим учиться в условиях </a:t>
            </a:r>
            <a:r>
              <a:rPr lang="ru-RU" sz="1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мультизадачности</a:t>
            </a:r>
          </a:p>
          <a:p>
            <a:pPr indent="0" algn="just" fontAlgn="base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11. Мы хотим, чтобы у наших классов и учебных групп были </a:t>
            </a:r>
            <a:r>
              <a:rPr lang="ru-RU" sz="1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названия</a:t>
            </a:r>
          </a:p>
          <a:p>
            <a:pPr indent="0" algn="just" fontAlgn="base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12. Мы хотим изучать предметы, которые бы развивали эмоциональный </a:t>
            </a:r>
            <a:r>
              <a:rPr lang="ru-RU" sz="1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интеллект</a:t>
            </a:r>
          </a:p>
          <a:p>
            <a:pPr indent="0" algn="just" fontAlgn="base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13. Деление на гуманитариев и естественно-</a:t>
            </a:r>
            <a:r>
              <a:rPr lang="ru-RU" sz="1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научников</a:t>
            </a:r>
            <a:r>
              <a:rPr lang="ru-RU" sz="1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устарело</a:t>
            </a:r>
          </a:p>
          <a:p>
            <a:pPr indent="0" algn="just" fontAlgn="base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14. Мы хотим участвовать в разработке новых технологий и тестировать </a:t>
            </a:r>
            <a:r>
              <a:rPr lang="ru-RU" sz="1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их</a:t>
            </a:r>
          </a:p>
          <a:p>
            <a:pPr indent="0" algn="just" fontAlgn="base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15. Мы должны быть готовы к профессиям </a:t>
            </a:r>
            <a:r>
              <a:rPr lang="ru-RU" sz="1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будущего</a:t>
            </a:r>
          </a:p>
          <a:p>
            <a:pPr indent="0" algn="just" fontAlgn="base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16. Мы хотим работать во время </a:t>
            </a:r>
            <a:r>
              <a:rPr lang="ru-RU" sz="1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учёбы</a:t>
            </a:r>
          </a:p>
          <a:p>
            <a:pPr indent="0" algn="just" fontAlgn="base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17. Дополнительное образование не должно считаться </a:t>
            </a:r>
            <a:r>
              <a:rPr lang="ru-RU" sz="1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второстепенным</a:t>
            </a:r>
          </a:p>
          <a:p>
            <a:pPr indent="0" algn="just" fontAlgn="base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18. Мы хотим, чтобы школьное самоуправление обладало реальной властью</a:t>
            </a:r>
            <a:endParaRPr lang="ru-RU" sz="12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0" algn="just" fontAlgn="base">
              <a:lnSpc>
                <a:spcPct val="150000"/>
              </a:lnSpc>
              <a:spcAft>
                <a:spcPts val="0"/>
              </a:spcAft>
              <a:buNone/>
            </a:pPr>
            <a:endParaRPr lang="ru-RU" sz="800" dirty="0">
              <a:latin typeface="Calibri"/>
              <a:ea typeface="Calibri"/>
              <a:cs typeface="Times New Roman"/>
            </a:endParaRPr>
          </a:p>
          <a:p>
            <a:pPr indent="0" algn="just" fontAlgn="base">
              <a:lnSpc>
                <a:spcPct val="150000"/>
              </a:lnSpc>
              <a:spcAft>
                <a:spcPts val="0"/>
              </a:spcAft>
              <a:buNone/>
            </a:pPr>
            <a:endParaRPr lang="ru-RU" sz="800" dirty="0">
              <a:latin typeface="Calibri"/>
              <a:ea typeface="Calibri"/>
              <a:cs typeface="Times New Roman"/>
            </a:endParaRPr>
          </a:p>
          <a:p>
            <a:pPr indent="0" algn="just" fontAlgn="base">
              <a:lnSpc>
                <a:spcPct val="150000"/>
              </a:lnSpc>
              <a:spcAft>
                <a:spcPts val="0"/>
              </a:spcAft>
              <a:buNone/>
            </a:pPr>
            <a:endParaRPr lang="ru-RU" sz="800" dirty="0">
              <a:latin typeface="Calibri"/>
              <a:ea typeface="Calibri"/>
              <a:cs typeface="Times New Roman"/>
            </a:endParaRPr>
          </a:p>
          <a:p>
            <a:pPr indent="0" algn="just" fontAlgn="base">
              <a:lnSpc>
                <a:spcPct val="150000"/>
              </a:lnSpc>
              <a:spcAft>
                <a:spcPts val="0"/>
              </a:spcAft>
              <a:buNone/>
            </a:pPr>
            <a:endParaRPr lang="ru-RU" sz="800" dirty="0">
              <a:latin typeface="Calibri"/>
              <a:ea typeface="Calibri"/>
              <a:cs typeface="Times New Roman"/>
            </a:endParaRPr>
          </a:p>
          <a:p>
            <a:pPr indent="0" algn="just" fontAlgn="base">
              <a:lnSpc>
                <a:spcPct val="150000"/>
              </a:lnSpc>
              <a:spcAft>
                <a:spcPts val="0"/>
              </a:spcAft>
              <a:buNone/>
            </a:pPr>
            <a:endParaRPr lang="ru-RU" sz="800" dirty="0">
              <a:latin typeface="Calibri"/>
              <a:ea typeface="Calibri"/>
              <a:cs typeface="Times New Roman"/>
            </a:endParaRPr>
          </a:p>
          <a:p>
            <a:pPr indent="0" algn="just" fontAlgn="base">
              <a:lnSpc>
                <a:spcPct val="150000"/>
              </a:lnSpc>
              <a:spcAft>
                <a:spcPts val="0"/>
              </a:spcAft>
              <a:buNone/>
            </a:pPr>
            <a:endParaRPr lang="ru-RU" sz="800" dirty="0">
              <a:latin typeface="Calibri"/>
              <a:ea typeface="Calibri"/>
              <a:cs typeface="Times New Roman"/>
            </a:endParaRPr>
          </a:p>
          <a:p>
            <a:pPr indent="0" algn="just" fontAlgn="base">
              <a:lnSpc>
                <a:spcPct val="150000"/>
              </a:lnSpc>
              <a:spcAft>
                <a:spcPts val="0"/>
              </a:spcAft>
              <a:buNone/>
            </a:pPr>
            <a:endParaRPr lang="ru-RU" sz="800" dirty="0">
              <a:latin typeface="Calibri"/>
              <a:ea typeface="Calibri"/>
              <a:cs typeface="Times New Roman"/>
            </a:endParaRPr>
          </a:p>
          <a:p>
            <a:pPr indent="0" algn="just" fontAlgn="base">
              <a:lnSpc>
                <a:spcPct val="150000"/>
              </a:lnSpc>
              <a:spcAft>
                <a:spcPts val="0"/>
              </a:spcAft>
              <a:buNone/>
            </a:pPr>
            <a:endParaRPr lang="ru-RU" sz="800" dirty="0">
              <a:latin typeface="Calibri"/>
              <a:ea typeface="Calibri"/>
              <a:cs typeface="Times New Roman"/>
            </a:endParaRPr>
          </a:p>
          <a:p>
            <a:pPr indent="0" algn="just" fontAlgn="base">
              <a:lnSpc>
                <a:spcPct val="150000"/>
              </a:lnSpc>
              <a:spcAft>
                <a:spcPts val="0"/>
              </a:spcAft>
              <a:buNone/>
            </a:pPr>
            <a:endParaRPr lang="ru-RU" sz="800" dirty="0">
              <a:latin typeface="Calibri"/>
              <a:ea typeface="Calibri"/>
              <a:cs typeface="Times New Roman"/>
            </a:endParaRPr>
          </a:p>
          <a:p>
            <a:pPr indent="0" algn="just" fontAlgn="base">
              <a:lnSpc>
                <a:spcPct val="150000"/>
              </a:lnSpc>
              <a:spcAft>
                <a:spcPts val="0"/>
              </a:spcAft>
              <a:buNone/>
            </a:pPr>
            <a:endParaRPr lang="ru-RU" sz="800" dirty="0">
              <a:latin typeface="Calibri"/>
              <a:ea typeface="Calibri"/>
              <a:cs typeface="Times New Roman"/>
            </a:endParaRPr>
          </a:p>
          <a:p>
            <a:pPr indent="0" algn="just" fontAlgn="base">
              <a:lnSpc>
                <a:spcPct val="150000"/>
              </a:lnSpc>
              <a:spcAft>
                <a:spcPts val="0"/>
              </a:spcAft>
              <a:buNone/>
            </a:pPr>
            <a:endParaRPr lang="ru-RU" sz="800" dirty="0">
              <a:latin typeface="Calibri"/>
              <a:ea typeface="Calibri"/>
              <a:cs typeface="Times New Roman"/>
            </a:endParaRPr>
          </a:p>
          <a:p>
            <a:pPr indent="0" algn="just" fontAlgn="base">
              <a:lnSpc>
                <a:spcPct val="150000"/>
              </a:lnSpc>
              <a:spcAft>
                <a:spcPts val="0"/>
              </a:spcAft>
              <a:buNone/>
            </a:pPr>
            <a:endParaRPr lang="ru-RU" sz="800" dirty="0">
              <a:latin typeface="Calibri"/>
              <a:ea typeface="Calibri"/>
              <a:cs typeface="Times New Roman"/>
            </a:endParaRPr>
          </a:p>
          <a:p>
            <a:pPr indent="0" algn="just" fontAlgn="base">
              <a:lnSpc>
                <a:spcPct val="150000"/>
              </a:lnSpc>
              <a:spcAft>
                <a:spcPts val="0"/>
              </a:spcAft>
              <a:buNone/>
            </a:pPr>
            <a:endParaRPr lang="ru-RU" sz="800" dirty="0">
              <a:latin typeface="Calibri"/>
              <a:ea typeface="Calibri"/>
              <a:cs typeface="Times New Roman"/>
            </a:endParaRPr>
          </a:p>
          <a:p>
            <a:pPr indent="0" algn="just" fontAlgn="base">
              <a:lnSpc>
                <a:spcPct val="150000"/>
              </a:lnSpc>
              <a:spcAft>
                <a:spcPts val="0"/>
              </a:spcAft>
              <a:buNone/>
            </a:pPr>
            <a:endParaRPr lang="ru-RU" sz="1000" dirty="0">
              <a:latin typeface="Calibri"/>
              <a:ea typeface="Calibri"/>
              <a:cs typeface="Times New Roman"/>
            </a:endParaRPr>
          </a:p>
          <a:p>
            <a:pPr indent="0" algn="just" fontAlgn="base">
              <a:lnSpc>
                <a:spcPct val="150000"/>
              </a:lnSpc>
              <a:spcAft>
                <a:spcPts val="0"/>
              </a:spcAft>
              <a:buNone/>
            </a:pPr>
            <a:endParaRPr lang="ru-RU" sz="1100" dirty="0">
              <a:latin typeface="Calibri"/>
              <a:ea typeface="Calibri"/>
              <a:cs typeface="Times New Roman"/>
            </a:endParaRPr>
          </a:p>
          <a:p>
            <a:pPr indent="0" algn="just" fontAlgn="base">
              <a:lnSpc>
                <a:spcPct val="150000"/>
              </a:lnSpc>
              <a:spcAft>
                <a:spcPts val="0"/>
              </a:spcAft>
              <a:buNone/>
            </a:pPr>
            <a:endParaRPr lang="ru-RU" sz="1400" dirty="0">
              <a:latin typeface="Calibri"/>
              <a:ea typeface="Calibri"/>
              <a:cs typeface="Times New Roman"/>
            </a:endParaRPr>
          </a:p>
          <a:p>
            <a:pPr marL="617220" indent="-342900" algn="just" fontAlgn="base">
              <a:lnSpc>
                <a:spcPct val="150000"/>
              </a:lnSpc>
              <a:spcAft>
                <a:spcPts val="0"/>
              </a:spcAft>
              <a:buAutoNum type="arabicPeriod"/>
            </a:pPr>
            <a:endParaRPr lang="ru-RU" sz="18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Monotype Corsiva" panose="03010101010201010101" pitchFamily="66" charset="0"/>
              </a:rPr>
              <a:t>Какой должна быть школа будущего </a:t>
            </a:r>
            <a:r>
              <a:rPr lang="ru-RU" b="1" dirty="0" smtClean="0">
                <a:latin typeface="Monotype Corsiva" panose="03010101010201010101" pitchFamily="66" charset="0"/>
              </a:rPr>
              <a:t>? (</a:t>
            </a:r>
            <a:r>
              <a:rPr lang="ru-RU" b="1" dirty="0" smtClean="0">
                <a:latin typeface="Monotype Corsiva" panose="03010101010201010101" pitchFamily="66" charset="0"/>
              </a:rPr>
              <a:t>манифест старшеклассников)</a:t>
            </a:r>
            <a:endParaRPr lang="ru-RU" b="1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84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19" y="1628800"/>
            <a:ext cx="8640961" cy="5040560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Активные методы обучения (АМО)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/>
                <a:ea typeface="Calibri"/>
              </a:rPr>
              <a:t>	«методы</a:t>
            </a:r>
            <a:r>
              <a:rPr lang="ru-RU" dirty="0">
                <a:latin typeface="Times New Roman"/>
                <a:ea typeface="Calibri"/>
              </a:rPr>
              <a:t>, характеризующиеся высокой степенью включенности обучающихся в учебный процесс, активизирующие их познавательную и творческую деятельность при решении поставленных задач» </a:t>
            </a:r>
            <a:r>
              <a:rPr lang="ru-RU" dirty="0" smtClean="0">
                <a:latin typeface="Times New Roman"/>
                <a:ea typeface="Calibri"/>
              </a:rPr>
              <a:t>«методы</a:t>
            </a:r>
            <a:r>
              <a:rPr lang="ru-RU" dirty="0">
                <a:latin typeface="Times New Roman"/>
                <a:ea typeface="Calibri"/>
              </a:rPr>
              <a:t>, направленные на активизацию мышления обучающихся, характеризующиеся высокой степенью интерактивности, мотивации и эмоционального восприятия учебного процесса, и позволяющие:  активизировать и развивать познавательную и творческую деятельность обучающихся;  повышать результативность учебного процесса;  формировать и оценивать профессиональные компетенции, особенно в части организации и выполнения коллективной работы</a:t>
            </a:r>
            <a:r>
              <a:rPr lang="ru-RU" dirty="0" smtClean="0">
                <a:latin typeface="Times New Roman"/>
                <a:ea typeface="Calibri"/>
              </a:rPr>
              <a:t>» (</a:t>
            </a:r>
            <a:r>
              <a:rPr lang="ru-RU" dirty="0">
                <a:latin typeface="Times New Roman"/>
                <a:ea typeface="Calibri"/>
              </a:rPr>
              <a:t>Л.А. </a:t>
            </a:r>
            <a:r>
              <a:rPr lang="ru-RU" dirty="0" err="1">
                <a:latin typeface="Times New Roman"/>
                <a:ea typeface="Calibri"/>
              </a:rPr>
              <a:t>Миэринь</a:t>
            </a:r>
            <a:r>
              <a:rPr lang="ru-RU" dirty="0">
                <a:latin typeface="Times New Roman"/>
                <a:ea typeface="Calibri"/>
              </a:rPr>
              <a:t>, Н.Н. Быкова, Е.В. </a:t>
            </a:r>
            <a:r>
              <a:rPr lang="ru-RU" dirty="0" err="1" smtClean="0">
                <a:latin typeface="Times New Roman"/>
                <a:ea typeface="Calibri"/>
              </a:rPr>
              <a:t>Зарукина</a:t>
            </a:r>
            <a:r>
              <a:rPr lang="ru-RU" dirty="0" smtClean="0">
                <a:latin typeface="Times New Roman"/>
                <a:ea typeface="Calibri"/>
              </a:rPr>
              <a:t>)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Методы обучения</a:t>
            </a:r>
            <a:endParaRPr lang="ru-RU" b="1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20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5951770"/>
              </p:ext>
            </p:extLst>
          </p:nvPr>
        </p:nvGraphicFramePr>
        <p:xfrm>
          <a:off x="251521" y="1340768"/>
          <a:ext cx="8712968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Классификация АМО</a:t>
            </a:r>
            <a:endParaRPr lang="ru-RU" b="1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22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1484784"/>
            <a:ext cx="8640960" cy="5112568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Ключевые задачи 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психологических </a:t>
            </a: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тренингов:</a:t>
            </a:r>
            <a:endParaRPr lang="ru-RU" sz="1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Осмысление участниками собственных возможностей и ограничений при взаимодействии </a:t>
            </a: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 партнёром.</a:t>
            </a:r>
            <a:endParaRPr lang="ru-RU" sz="1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Освоение участниками умений и навыков, необходимых для </a:t>
            </a: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общения.</a:t>
            </a:r>
            <a:endParaRPr lang="ru-RU" sz="1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Интериоризация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умений и навыков – «присвоение» их участниками тренинга, адаптация к собственным возможностям и индивидуально-психологическим особенностям.</a:t>
            </a:r>
            <a:endParaRPr lang="ru-RU" sz="1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Генерализация навыков – перенос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интериоризированных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навыков за пределы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тренинговой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группы, активное и осознанное их использование в </a:t>
            </a: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жизни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</a:t>
            </a:r>
            <a:endParaRPr lang="ru-RU" sz="1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Развитие способности выбирать умения и навыки, релевантные ситуации профессионального общения и индивидуально-психологическим особенностям партнёра. </a:t>
            </a:r>
            <a:endParaRPr lang="ru-RU" sz="1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Психологический тренинг</a:t>
            </a:r>
            <a:endParaRPr lang="ru-RU" b="1" dirty="0">
              <a:solidFill>
                <a:schemeClr val="tx1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4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599" y="1772816"/>
            <a:ext cx="7920881" cy="4752528"/>
          </a:xfrm>
        </p:spPr>
        <p:txBody>
          <a:bodyPr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принцип творческой активности, </a:t>
            </a: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принцип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исследовательской позиции, </a:t>
            </a: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принцип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партнерского (субъект-субъектного) общения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,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принцип акцентирования языка чувств, </a:t>
            </a: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принцип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персонификации высказывания, </a:t>
            </a: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принцип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конфиденциальности, </a:t>
            </a: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общение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по принципу «здесь и сейчас» и др. 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Принципы тренинга</a:t>
            </a:r>
            <a:endParaRPr lang="ru-RU" b="1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83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1268760"/>
            <a:ext cx="8712968" cy="5328592"/>
          </a:xfrm>
        </p:spPr>
        <p:txBody>
          <a:bodyPr>
            <a:normAutofit fontScale="92500" lnSpcReduction="20000"/>
          </a:bodyPr>
          <a:lstStyle/>
          <a:p>
            <a:pPr marL="919163" lvl="1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/>
                <a:ea typeface="Calibri"/>
              </a:rPr>
              <a:t>- мини-лекции–визуализации </a:t>
            </a:r>
            <a:r>
              <a:rPr lang="ru-RU" sz="2000" dirty="0">
                <a:latin typeface="Times New Roman"/>
                <a:ea typeface="Calibri"/>
              </a:rPr>
              <a:t>– краткое представление участникам информационного материала по изучаемой проблеме, сопровождающееся слайдовыми презентациями, видеосюжетами, </a:t>
            </a:r>
            <a:r>
              <a:rPr lang="ru-RU" sz="2000" dirty="0" smtClean="0">
                <a:latin typeface="Times New Roman"/>
                <a:ea typeface="Calibri"/>
              </a:rPr>
              <a:t>аудиозаписями </a:t>
            </a:r>
          </a:p>
          <a:p>
            <a:pPr marL="919163" lvl="1" indent="45720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ru-RU" sz="2000" dirty="0" smtClean="0">
                <a:latin typeface="Times New Roman"/>
                <a:ea typeface="Calibri"/>
              </a:rPr>
              <a:t>групповые </a:t>
            </a:r>
            <a:r>
              <a:rPr lang="ru-RU" sz="2000" dirty="0">
                <a:latin typeface="Times New Roman"/>
                <a:ea typeface="Calibri"/>
              </a:rPr>
              <a:t>дискуссии – совместное обсуждение участниками исследуемых </a:t>
            </a:r>
            <a:r>
              <a:rPr lang="ru-RU" sz="2000" dirty="0" smtClean="0">
                <a:latin typeface="Times New Roman"/>
                <a:ea typeface="Calibri"/>
              </a:rPr>
              <a:t>проблем</a:t>
            </a:r>
            <a:r>
              <a:rPr lang="ru-RU" sz="2000" dirty="0">
                <a:latin typeface="Times New Roman"/>
                <a:ea typeface="Calibri"/>
              </a:rPr>
              <a:t>, целью которого является формулирование </a:t>
            </a:r>
            <a:r>
              <a:rPr lang="ru-RU" sz="2000" dirty="0" smtClean="0">
                <a:latin typeface="Times New Roman"/>
                <a:ea typeface="Calibri"/>
              </a:rPr>
              <a:t>общего </a:t>
            </a:r>
            <a:r>
              <a:rPr lang="ru-RU" sz="2000" dirty="0">
                <a:latin typeface="Times New Roman"/>
                <a:ea typeface="Calibri"/>
              </a:rPr>
              <a:t>решения, учитывающего мнения и интересы всех участников </a:t>
            </a:r>
            <a:r>
              <a:rPr lang="ru-RU" sz="2000" dirty="0" smtClean="0">
                <a:latin typeface="Times New Roman"/>
                <a:ea typeface="Calibri"/>
              </a:rPr>
              <a:t>тренинга</a:t>
            </a:r>
          </a:p>
          <a:p>
            <a:pPr marL="919163" lvl="1" indent="45720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ru-RU" sz="2000" dirty="0" smtClean="0">
                <a:latin typeface="Times New Roman"/>
                <a:ea typeface="Calibri"/>
              </a:rPr>
              <a:t> </a:t>
            </a:r>
            <a:r>
              <a:rPr lang="ru-RU" sz="2000" dirty="0" err="1" smtClean="0">
                <a:latin typeface="Times New Roman"/>
                <a:ea typeface="Calibri"/>
              </a:rPr>
              <a:t>психогимнастические</a:t>
            </a:r>
            <a:r>
              <a:rPr lang="ru-RU" sz="2000" dirty="0" smtClean="0">
                <a:latin typeface="Times New Roman"/>
                <a:ea typeface="Calibri"/>
              </a:rPr>
              <a:t> </a:t>
            </a:r>
            <a:r>
              <a:rPr lang="ru-RU" sz="2000" dirty="0">
                <a:latin typeface="Times New Roman"/>
                <a:ea typeface="Calibri"/>
              </a:rPr>
              <a:t>упражнения – конкретные задания, предназначенные для практической отработки конкретных умений и навыков, формируемых в рамках </a:t>
            </a:r>
            <a:r>
              <a:rPr lang="ru-RU" sz="2000" dirty="0" smtClean="0">
                <a:latin typeface="Times New Roman"/>
                <a:ea typeface="Calibri"/>
              </a:rPr>
              <a:t>тренинга </a:t>
            </a:r>
          </a:p>
          <a:p>
            <a:pPr marL="919163" lvl="1" indent="45720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ru-RU" sz="2000" dirty="0" smtClean="0">
                <a:latin typeface="Times New Roman"/>
                <a:ea typeface="Calibri"/>
              </a:rPr>
              <a:t>игровые </a:t>
            </a:r>
            <a:r>
              <a:rPr lang="ru-RU" sz="2000" dirty="0">
                <a:latin typeface="Times New Roman"/>
                <a:ea typeface="Calibri"/>
              </a:rPr>
              <a:t>симуляции – упражнения, связанная с отработкой практических умений и навыков путём включения участников в искусственно смоделированные игровые ситуации</a:t>
            </a:r>
            <a:r>
              <a:rPr lang="ru-RU" sz="2000" dirty="0" smtClean="0">
                <a:latin typeface="Times New Roman"/>
                <a:ea typeface="Calibri"/>
              </a:rPr>
              <a:t>,</a:t>
            </a:r>
          </a:p>
          <a:p>
            <a:pPr marL="919163" lvl="1" indent="45720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ru-RU" sz="2000" dirty="0" smtClean="0">
                <a:latin typeface="Times New Roman"/>
                <a:ea typeface="Calibri"/>
              </a:rPr>
              <a:t> психологические </a:t>
            </a:r>
            <a:r>
              <a:rPr lang="ru-RU" sz="2000" dirty="0">
                <a:latin typeface="Times New Roman"/>
                <a:ea typeface="Calibri"/>
              </a:rPr>
              <a:t>задачи </a:t>
            </a: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7444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Методические средства </a:t>
            </a:r>
            <a:r>
              <a:rPr lang="ru-RU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(</a:t>
            </a:r>
            <a:r>
              <a:rPr lang="ru-RU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техники) тренинга</a:t>
            </a:r>
            <a:endParaRPr lang="ru-RU" b="1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03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484784"/>
            <a:ext cx="8020413" cy="4641379"/>
          </a:xfrm>
        </p:spPr>
        <p:txBody>
          <a:bodyPr>
            <a:normAutofit fontScale="62500" lnSpcReduction="20000"/>
          </a:bodyPr>
          <a:lstStyle/>
          <a:p>
            <a:pPr indent="0">
              <a:lnSpc>
                <a:spcPct val="170000"/>
              </a:lnSpc>
              <a:spcBef>
                <a:spcPts val="0"/>
              </a:spcBef>
            </a:pPr>
            <a:r>
              <a:rPr lang="ru-RU" dirty="0" smtClean="0">
                <a:latin typeface="Times New Roman"/>
                <a:ea typeface="Times New Roman"/>
              </a:rPr>
              <a:t> открытость </a:t>
            </a:r>
            <a:r>
              <a:rPr lang="ru-RU" dirty="0">
                <a:latin typeface="Times New Roman"/>
                <a:ea typeface="Times New Roman"/>
              </a:rPr>
              <a:t>к отличным от собственных взглядам и суждениям, </a:t>
            </a:r>
            <a:r>
              <a:rPr lang="ru-RU" dirty="0" smtClean="0">
                <a:latin typeface="Times New Roman"/>
                <a:ea typeface="Times New Roman"/>
              </a:rPr>
              <a:t>толерантность </a:t>
            </a:r>
          </a:p>
          <a:p>
            <a:pPr indent="0">
              <a:lnSpc>
                <a:spcPct val="170000"/>
              </a:lnSpc>
              <a:spcBef>
                <a:spcPts val="0"/>
              </a:spcBef>
            </a:pP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</a:rPr>
              <a:t>эмпатичность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</a:p>
          <a:p>
            <a:pPr indent="0">
              <a:lnSpc>
                <a:spcPct val="170000"/>
              </a:lnSpc>
              <a:spcBef>
                <a:spcPts val="0"/>
              </a:spcBef>
            </a:pPr>
            <a:r>
              <a:rPr lang="ru-RU" dirty="0" smtClean="0">
                <a:latin typeface="Times New Roman"/>
                <a:ea typeface="Times New Roman"/>
              </a:rPr>
              <a:t> оптимизм </a:t>
            </a:r>
            <a:r>
              <a:rPr lang="ru-RU" dirty="0">
                <a:latin typeface="Times New Roman"/>
                <a:ea typeface="Times New Roman"/>
              </a:rPr>
              <a:t>и </a:t>
            </a:r>
            <a:r>
              <a:rPr lang="ru-RU" dirty="0" smtClean="0">
                <a:latin typeface="Times New Roman"/>
                <a:ea typeface="Times New Roman"/>
              </a:rPr>
              <a:t>энтузиазм </a:t>
            </a:r>
          </a:p>
          <a:p>
            <a:pPr indent="0">
              <a:lnSpc>
                <a:spcPct val="170000"/>
              </a:lnSpc>
              <a:spcBef>
                <a:spcPts val="0"/>
              </a:spcBef>
            </a:pPr>
            <a:r>
              <a:rPr lang="ru-RU" dirty="0" smtClean="0">
                <a:latin typeface="Times New Roman"/>
                <a:ea typeface="Times New Roman"/>
              </a:rPr>
              <a:t> эмоциональная </a:t>
            </a:r>
            <a:r>
              <a:rPr lang="ru-RU" dirty="0">
                <a:latin typeface="Times New Roman"/>
                <a:ea typeface="Times New Roman"/>
              </a:rPr>
              <a:t>стабильность и </a:t>
            </a:r>
            <a:r>
              <a:rPr lang="ru-RU" dirty="0" err="1" smtClean="0">
                <a:latin typeface="Times New Roman"/>
                <a:ea typeface="Times New Roman"/>
              </a:rPr>
              <a:t>уравновешенност</a:t>
            </a:r>
            <a:r>
              <a:rPr lang="ru-RU" dirty="0" smtClean="0">
                <a:latin typeface="Times New Roman"/>
                <a:ea typeface="Times New Roman"/>
              </a:rPr>
              <a:t>, </a:t>
            </a:r>
          </a:p>
          <a:p>
            <a:pPr indent="0">
              <a:lnSpc>
                <a:spcPct val="170000"/>
              </a:lnSpc>
              <a:spcBef>
                <a:spcPts val="0"/>
              </a:spcBef>
            </a:pPr>
            <a:r>
              <a:rPr lang="ru-RU" dirty="0" smtClean="0">
                <a:latin typeface="Times New Roman"/>
                <a:ea typeface="Times New Roman"/>
              </a:rPr>
              <a:t> уверенность </a:t>
            </a:r>
            <a:r>
              <a:rPr lang="ru-RU" dirty="0">
                <a:latin typeface="Times New Roman"/>
                <a:ea typeface="Times New Roman"/>
              </a:rPr>
              <a:t>в </a:t>
            </a:r>
            <a:r>
              <a:rPr lang="ru-RU" dirty="0" smtClean="0">
                <a:latin typeface="Times New Roman"/>
                <a:ea typeface="Times New Roman"/>
              </a:rPr>
              <a:t>себе </a:t>
            </a:r>
          </a:p>
          <a:p>
            <a:pPr indent="0">
              <a:lnSpc>
                <a:spcPct val="170000"/>
              </a:lnSpc>
              <a:spcBef>
                <a:spcPts val="0"/>
              </a:spcBef>
            </a:pPr>
            <a:r>
              <a:rPr lang="ru-RU" dirty="0" smtClean="0">
                <a:latin typeface="Times New Roman"/>
                <a:ea typeface="Times New Roman"/>
              </a:rPr>
              <a:t> высокий </a:t>
            </a:r>
            <a:r>
              <a:rPr lang="ru-RU" dirty="0">
                <a:latin typeface="Times New Roman"/>
                <a:ea typeface="Times New Roman"/>
              </a:rPr>
              <a:t>интеллект, эрудированность и высокий уровень компетентности в различных областях теории и </a:t>
            </a:r>
            <a:r>
              <a:rPr lang="ru-RU" dirty="0" smtClean="0">
                <a:latin typeface="Times New Roman"/>
                <a:ea typeface="Times New Roman"/>
              </a:rPr>
              <a:t>практики</a:t>
            </a:r>
          </a:p>
          <a:p>
            <a:pPr indent="0">
              <a:lnSpc>
                <a:spcPct val="170000"/>
              </a:lnSpc>
              <a:spcBef>
                <a:spcPts val="0"/>
              </a:spcBef>
            </a:pP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высокий уровень </a:t>
            </a:r>
            <a:r>
              <a:rPr lang="ru-RU" dirty="0" smtClean="0">
                <a:latin typeface="Times New Roman"/>
                <a:ea typeface="Times New Roman"/>
              </a:rPr>
              <a:t>зрелости </a:t>
            </a:r>
          </a:p>
          <a:p>
            <a:pPr indent="0">
              <a:lnSpc>
                <a:spcPct val="170000"/>
              </a:lnSpc>
              <a:spcBef>
                <a:spcPts val="0"/>
              </a:spcBef>
            </a:pPr>
            <a:r>
              <a:rPr lang="ru-RU" dirty="0" smtClean="0">
                <a:latin typeface="Times New Roman"/>
                <a:ea typeface="Times New Roman"/>
              </a:rPr>
              <a:t> рефлексия основной </a:t>
            </a:r>
            <a:r>
              <a:rPr lang="ru-RU" dirty="0">
                <a:latin typeface="Times New Roman"/>
                <a:ea typeface="Times New Roman"/>
              </a:rPr>
              <a:t>цели </a:t>
            </a:r>
            <a:r>
              <a:rPr lang="ru-RU" dirty="0" smtClean="0">
                <a:latin typeface="Times New Roman"/>
                <a:ea typeface="Times New Roman"/>
              </a:rPr>
              <a:t>тренинга:</a:t>
            </a:r>
          </a:p>
          <a:p>
            <a:pPr marL="342900" lvl="0" indent="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-"/>
              <a:tabLst>
                <a:tab pos="228600" algn="l"/>
              </a:tabLs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 Какой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цели я хочу достичь?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342900" lvl="0" indent="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-"/>
              <a:tabLst>
                <a:tab pos="228600" algn="l"/>
              </a:tabLs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 Почему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я хочу достичь этой цели?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342900" lvl="0" indent="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-"/>
              <a:tabLst>
                <a:tab pos="228600" algn="l"/>
              </a:tabLs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 Какими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методическими средствами я буду достигать цель?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Личностные черты тренера:</a:t>
            </a:r>
            <a:endParaRPr lang="ru-RU" b="1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41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3" y="1484784"/>
            <a:ext cx="8712968" cy="5040560"/>
          </a:xfrm>
        </p:spPr>
        <p:txBody>
          <a:bodyPr>
            <a:normAutofit fontScale="85000" lnSpcReduction="10000"/>
          </a:bodyPr>
          <a:lstStyle/>
          <a:p>
            <a:pPr indent="45720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1. Этапа 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создания работоспособности, позволяющее каждому участнику группы преодолеть напряжение и неопределенность, уточнить цели работы, получить представление о принципах и правилах, которые будут действовать в группе, познакомиться, рассказать о своих ожиданиях и др</a:t>
            </a: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2. Этап 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ориентации для уточнения и конкретизации каждым участникам своих индивидуальных целей в тренинге и обнаружения личностных ресурсов, которые нуждаются в развитии. </a:t>
            </a:r>
            <a:endParaRPr lang="ru-RU" sz="20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3. 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Э</a:t>
            </a: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тап 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обучения, когда тренер создает условия для последовательного освоения навыков и последовательной интеграции приобретенных навыков в поведенческий репертуар. </a:t>
            </a:r>
            <a:endParaRPr lang="ru-RU" sz="20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4. Заключительный 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этап, которые направлен на обобщение и закрепление полученных умений и навыков и получение каждым участником информации об эффективности работы.</a:t>
            </a:r>
            <a:endParaRPr lang="ru-RU" sz="2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Структура тренинга</a:t>
            </a:r>
            <a:endParaRPr lang="ru-RU" b="1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70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5" y="1340768"/>
            <a:ext cx="8784976" cy="5184576"/>
          </a:xfrm>
        </p:spPr>
        <p:txBody>
          <a:bodyPr>
            <a:normAutofit fontScale="77500" lnSpcReduction="20000"/>
          </a:bodyPr>
          <a:lstStyle/>
          <a:p>
            <a:pPr indent="457200">
              <a:lnSpc>
                <a:spcPct val="17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SPOD </a:t>
            </a:r>
            <a:r>
              <a:rPr lang="ru-RU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мир</a:t>
            </a:r>
            <a: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: </a:t>
            </a:r>
            <a:r>
              <a:rPr lang="en-US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S</a:t>
            </a:r>
            <a:r>
              <a:rPr lang="ru-RU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teady</a:t>
            </a: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(устойчивый), </a:t>
            </a:r>
            <a:r>
              <a:rPr lang="en-US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P</a:t>
            </a:r>
            <a:r>
              <a:rPr lang="ru-RU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redictable</a:t>
            </a: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(предсказуемый), </a:t>
            </a:r>
            <a:r>
              <a:rPr lang="en-US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O</a:t>
            </a:r>
            <a:r>
              <a:rPr lang="ru-RU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rdinary</a:t>
            </a: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(простой), </a:t>
            </a:r>
            <a:r>
              <a:rPr lang="en-US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D</a:t>
            </a:r>
            <a:r>
              <a:rPr lang="ru-RU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efinite</a:t>
            </a: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(определенный), в котором  существовали SPOD-стратегии,  применение которых  приводило к запланированным </a:t>
            </a:r>
            <a: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результатам.</a:t>
            </a:r>
          </a:p>
          <a:p>
            <a:pPr lvl="0" indent="457200">
              <a:lnSpc>
                <a:spcPct val="170000"/>
              </a:lnSpc>
              <a:spcBef>
                <a:spcPts val="0"/>
              </a:spcBef>
              <a:buClr>
                <a:srgbClr val="31B6FD"/>
              </a:buClr>
            </a:pPr>
            <a:r>
              <a:rPr lang="ru-RU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VUCA мир: </a:t>
            </a:r>
            <a:r>
              <a:rPr lang="en-US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V</a:t>
            </a:r>
            <a:r>
              <a:rPr lang="ru-RU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olatility</a:t>
            </a: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(нестабильность), </a:t>
            </a:r>
            <a:r>
              <a:rPr lang="en-US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U</a:t>
            </a:r>
            <a:r>
              <a:rPr lang="ru-RU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ncertainty</a:t>
            </a: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(неопределенность), </a:t>
            </a:r>
            <a:r>
              <a:rPr lang="en-US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C</a:t>
            </a:r>
            <a:r>
              <a:rPr lang="ru-RU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omplexity</a:t>
            </a: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(сложность) и </a:t>
            </a:r>
            <a:r>
              <a:rPr lang="en-US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A</a:t>
            </a:r>
            <a:r>
              <a:rPr lang="ru-RU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mbiguity</a:t>
            </a: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</a:t>
            </a:r>
            <a:r>
              <a:rPr lang="ru-RU" sz="2500" dirty="0">
                <a:solidFill>
                  <a:srgbClr val="073E87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неоднозначность). </a:t>
            </a:r>
            <a:endParaRPr lang="ru-RU" sz="2500" dirty="0">
              <a:solidFill>
                <a:srgbClr val="073E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	</a:t>
            </a:r>
            <a:r>
              <a:rPr lang="ru-RU" b="1" i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Признаки </a:t>
            </a:r>
            <a:r>
              <a:rPr lang="en-US" b="1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VUCA</a:t>
            </a:r>
            <a:r>
              <a:rPr lang="ru-RU" b="1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мира:</a:t>
            </a:r>
            <a:endParaRPr lang="ru-RU" sz="1800" b="1" i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1. Высокая скорость появления новой информации и устаревания имеющейся</a:t>
            </a:r>
            <a: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..</a:t>
            </a:r>
            <a:endParaRPr lang="ru-RU" sz="1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457200" algn="just" fontAlgn="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2. Рост продолжительности жизни </a:t>
            </a:r>
            <a: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человека.</a:t>
            </a: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  <a:endParaRPr lang="ru-RU" sz="1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3. Развитие информационных технологий.</a:t>
            </a:r>
            <a:endParaRPr lang="ru-RU" sz="1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457200" algn="just" fontAlgn="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4. Появление новых и устаревание и даже исчезновение </a:t>
            </a:r>
            <a: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некоторых </a:t>
            </a: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профессий</a:t>
            </a:r>
            <a: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endParaRPr lang="ru-RU" sz="1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2 мира</a:t>
            </a:r>
            <a:endParaRPr lang="ru-RU" b="1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18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1340768"/>
            <a:ext cx="8640960" cy="5112568"/>
          </a:xfrm>
        </p:spPr>
        <p:txBody>
          <a:bodyPr>
            <a:normAutofit fontScale="55000" lnSpcReduction="20000"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b="1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Здоровьесберегающие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технологии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- </a:t>
            </a: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технологии сохранения и стимулирования </a:t>
            </a:r>
            <a:r>
              <a:rPr lang="ru-RU" sz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здоровья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		- гимнастика 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для 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глаз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4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	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	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гимнастика мозга</a:t>
            </a:r>
            <a:endParaRPr lang="ru-RU" sz="11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		- гимнастика дыхательная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		- гимнастика пальчиковая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		- подвижные 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 спортивные 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игры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</a:t>
            </a:r>
            <a:r>
              <a:rPr lang="ru-RU" sz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- </a:t>
            </a: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технологии обучения здоровому образу </a:t>
            </a:r>
            <a:r>
              <a:rPr lang="ru-RU" sz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жизни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400" dirty="0" smtClean="0">
                <a:latin typeface="Calibri"/>
                <a:ea typeface="Calibri"/>
                <a:cs typeface="Times New Roman"/>
              </a:rPr>
              <a:t>		-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коммуникативные игры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	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	- </a:t>
            </a:r>
            <a:r>
              <a:rPr lang="ru-RU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игротерапия</a:t>
            </a:r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	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	-массаж и самомассаж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- </a:t>
            </a: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коррекционные </a:t>
            </a:r>
            <a:r>
              <a:rPr lang="ru-RU" sz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технологии</a:t>
            </a:r>
            <a:endParaRPr lang="ru-RU" sz="1800" dirty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                                          - </a:t>
            </a:r>
            <a:r>
              <a:rPr lang="ru-RU" sz="18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сказкотерапия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                                          - арт-терапия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	 </a:t>
            </a:r>
            <a:r>
              <a:rPr lang="ru-RU" sz="18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                          - музыкотерапия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                                          - </a:t>
            </a:r>
            <a:r>
              <a:rPr lang="ru-RU" sz="18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психогимнастика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SzPts val="1000"/>
              <a:buNone/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	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информационно-коммуникационные</a:t>
            </a:r>
            <a:r>
              <a:rPr lang="ru-RU" sz="2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 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технологии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                                          - обучающие </a:t>
            </a: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 развивающие игры и задания </a:t>
            </a:r>
            <a:endParaRPr lang="ru-RU" sz="18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                                          - </a:t>
            </a: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диагностические методики </a:t>
            </a:r>
            <a:endParaRPr lang="ru-RU" sz="18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                                          - </a:t>
            </a: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БОС </a:t>
            </a:r>
            <a:r>
              <a:rPr lang="ru-RU" sz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технологии</a:t>
            </a: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ru-RU" sz="1800" b="1" dirty="0">
              <a:latin typeface="Calibri"/>
              <a:ea typeface="Calibri"/>
              <a:cs typeface="Times New Roman"/>
            </a:endParaRP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SzPts val="1000"/>
              <a:buNone/>
              <a:tabLst>
                <a:tab pos="457200" algn="l"/>
              </a:tabLst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	личностно-ориентированные 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технологии</a:t>
            </a:r>
            <a:endParaRPr lang="ru-RU" sz="1800" b="1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Современные психологические технологии</a:t>
            </a:r>
            <a:endParaRPr lang="ru-RU" b="1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64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2074466"/>
              </p:ext>
            </p:extLst>
          </p:nvPr>
        </p:nvGraphicFramePr>
        <p:xfrm>
          <a:off x="395536" y="2036334"/>
          <a:ext cx="8497640" cy="3470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820"/>
                <a:gridCol w="4248820"/>
              </a:tblGrid>
              <a:tr h="455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Задачи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660" marR="736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Формы организации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660" marR="73660" marT="0" marB="0"/>
                </a:tc>
              </a:tr>
              <a:tr h="7438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1. Гуманистическая направленность содержания деятельности ДОУ, школы.</a:t>
                      </a:r>
                      <a:endParaRPr kumimoji="0" lang="ru-R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1. Игры, занятия, спортивные досуги.</a:t>
                      </a:r>
                      <a:endParaRPr kumimoji="0" lang="ru-R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9427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2. Обеспечение комфортных, бесконфликтных и безопасных условий развития личности ребёнка, реализация её природных потенциалов.</a:t>
                      </a:r>
                      <a:endParaRPr kumimoji="0" lang="ru-R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2. Упражнения, наблюдения,</a:t>
                      </a:r>
                      <a:endParaRPr kumimoji="0" lang="ru-R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6160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3. Приоритет личностных отношений.</a:t>
                      </a:r>
                      <a:endParaRPr kumimoji="0" lang="ru-R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3. Упражнения, игры, гимнастика, массаж.</a:t>
                      </a:r>
                      <a:endParaRPr kumimoji="0" lang="ru-R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6160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4. Индивидуальный подход к воспитанникам.</a:t>
                      </a:r>
                      <a:endParaRPr kumimoji="0" lang="ru-R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4. Тренинги, этюды, ролевые игры.</a:t>
                      </a:r>
                      <a:endParaRPr kumimoji="0" lang="ru-R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Личностно-ориентированная технология</a:t>
            </a:r>
            <a:endParaRPr lang="ru-RU" b="1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02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1916832"/>
            <a:ext cx="8640960" cy="4608512"/>
          </a:xfrm>
        </p:spPr>
        <p:txBody>
          <a:bodyPr>
            <a:normAutofit fontScale="77500" lnSpcReduction="20000"/>
          </a:bodyPr>
          <a:lstStyle/>
          <a:p>
            <a:pPr marL="457200" lvl="0" indent="-457200" algn="just" fontAlgn="base">
              <a:lnSpc>
                <a:spcPct val="150000"/>
              </a:lnSpc>
              <a:spcAft>
                <a:spcPts val="0"/>
              </a:spcAft>
              <a:buSzPts val="1400"/>
              <a:buFont typeface="+mj-lt"/>
              <a:buAutoNum type="arabicPeriod"/>
            </a:pP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Способность к отбору информации – извлечение  из  потока только ту информацию, которая  действительно является </a:t>
            </a: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важной</a:t>
            </a:r>
            <a:endParaRPr lang="ru-RU" sz="21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457200" lvl="0" indent="-457200" algn="just" fontAlgn="base">
              <a:lnSpc>
                <a:spcPct val="150000"/>
              </a:lnSpc>
              <a:spcAft>
                <a:spcPts val="0"/>
              </a:spcAft>
              <a:buSzPts val="1400"/>
              <a:buFont typeface="+mj-lt"/>
              <a:buAutoNum type="arabicPeriod"/>
            </a:pP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Способность мыслить нестандартно и действовать </a:t>
            </a: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креативно </a:t>
            </a:r>
            <a:endParaRPr lang="ru-RU" sz="21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457200" lvl="0" indent="-457200" algn="just" fontAlgn="base">
              <a:lnSpc>
                <a:spcPct val="150000"/>
              </a:lnSpc>
              <a:spcAft>
                <a:spcPts val="0"/>
              </a:spcAft>
              <a:buSzPts val="1400"/>
              <a:buFont typeface="+mj-lt"/>
              <a:buAutoNum type="arabicPeriod"/>
            </a:pP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Социальный интеллект и  хорошо развитые коммуникационные </a:t>
            </a: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навыки  </a:t>
            </a:r>
            <a:endParaRPr lang="ru-RU" sz="21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457200" lvl="0" indent="-457200" algn="just" fontAlgn="base">
              <a:lnSpc>
                <a:spcPct val="150000"/>
              </a:lnSpc>
              <a:spcAft>
                <a:spcPts val="0"/>
              </a:spcAft>
              <a:buSzPts val="1400"/>
              <a:buFont typeface="+mj-lt"/>
              <a:buAutoNum type="arabicPeriod"/>
            </a:pP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Способность работать со средствами массовой </a:t>
            </a: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информации</a:t>
            </a:r>
          </a:p>
          <a:p>
            <a:pPr marL="457200" indent="-457200" algn="just" fontAlgn="base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Способность 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мыслить проективно: формулировать цели,      ставить задачи, планировать и достигать  </a:t>
            </a: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результат</a:t>
            </a:r>
            <a:endParaRPr lang="en-US" sz="21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457200" indent="-457200" algn="just" fontAlgn="base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Способность 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обрабатывать  большие объёмы информации и определять её достоверность и </a:t>
            </a: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значимость</a:t>
            </a:r>
          </a:p>
          <a:p>
            <a:pPr marL="457200" indent="-457200" algn="just" fontAlgn="base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Сотрудничество 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 межкультурная </a:t>
            </a: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компетентность</a:t>
            </a:r>
          </a:p>
          <a:p>
            <a:pPr marL="457200" indent="-457200" algn="just" fontAlgn="base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Развитые навыки </a:t>
            </a:r>
            <a:r>
              <a:rPr lang="en-US" sz="2100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s</a:t>
            </a:r>
            <a:r>
              <a:rPr lang="ru-RU" sz="21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oft</a:t>
            </a:r>
            <a:r>
              <a:rPr lang="ru-RU" sz="21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1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skills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(англ. </a:t>
            </a:r>
            <a:r>
              <a:rPr lang="ru-RU" sz="21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soft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skills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– «мягкие навыки» или «гибкие навыки»)</a:t>
            </a:r>
            <a:endParaRPr lang="ru-RU" sz="21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base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dirty="0" smtClean="0">
                <a:latin typeface="Times New Roman"/>
                <a:ea typeface="Times New Roman"/>
                <a:cs typeface="Times New Roman"/>
              </a:rPr>
            </a:br>
            <a:r>
              <a:rPr lang="ru-RU" b="1" dirty="0" smtClean="0">
                <a:solidFill>
                  <a:schemeClr val="tx1"/>
                </a:solidFill>
                <a:latin typeface="Monotype Corsiva" panose="03010101010201010101" pitchFamily="66" charset="0"/>
                <a:ea typeface="Times New Roman"/>
                <a:cs typeface="Times New Roman"/>
              </a:rPr>
              <a:t>Навыки</a:t>
            </a:r>
            <a:r>
              <a:rPr lang="ru-RU" b="1" dirty="0">
                <a:solidFill>
                  <a:schemeClr val="tx1"/>
                </a:solidFill>
                <a:latin typeface="Monotype Corsiva" panose="03010101010201010101" pitchFamily="66" charset="0"/>
                <a:ea typeface="Times New Roman"/>
                <a:cs typeface="Times New Roman"/>
              </a:rPr>
              <a:t>, которые необходимо освоить </a:t>
            </a:r>
            <a:r>
              <a:rPr lang="ru-RU" b="1" dirty="0" smtClean="0">
                <a:solidFill>
                  <a:schemeClr val="tx1"/>
                </a:solidFill>
                <a:latin typeface="Monotype Corsiva" panose="03010101010201010101" pitchFamily="66" charset="0"/>
                <a:ea typeface="Times New Roman"/>
                <a:cs typeface="Times New Roman"/>
              </a:rPr>
              <a:t>современному человеку</a:t>
            </a:r>
            <a:r>
              <a:rPr lang="ru-RU" b="1" dirty="0">
                <a:solidFill>
                  <a:schemeClr val="tx1"/>
                </a:solidFill>
                <a:latin typeface="Monotype Corsiva" panose="03010101010201010101" pitchFamily="66" charset="0"/>
                <a:ea typeface="Times New Roman"/>
                <a:cs typeface="Times New Roman"/>
              </a:rPr>
              <a:t>:</a:t>
            </a:r>
            <a:r>
              <a:rPr lang="ru-RU" sz="3600" b="1" dirty="0">
                <a:solidFill>
                  <a:schemeClr val="tx1"/>
                </a:solidFill>
                <a:latin typeface="Monotype Corsiva" panose="03010101010201010101" pitchFamily="66" charset="0"/>
                <a:ea typeface="Calibri"/>
                <a:cs typeface="Times New Roman"/>
              </a:rPr>
              <a:t/>
            </a:r>
            <a:br>
              <a:rPr lang="ru-RU" sz="3600" b="1" dirty="0">
                <a:solidFill>
                  <a:schemeClr val="tx1"/>
                </a:solidFill>
                <a:latin typeface="Monotype Corsiva" panose="03010101010201010101" pitchFamily="66" charset="0"/>
                <a:ea typeface="Calibri"/>
                <a:cs typeface="Times New Roman"/>
              </a:rPr>
            </a:br>
            <a:endParaRPr lang="ru-RU" b="1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59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1484784"/>
            <a:ext cx="8640960" cy="5040560"/>
          </a:xfrm>
        </p:spPr>
        <p:txBody>
          <a:bodyPr>
            <a:normAutofit fontScale="77500" lnSpcReduction="20000"/>
          </a:bodyPr>
          <a:lstStyle/>
          <a:p>
            <a:pPr marL="301943" lvl="1" indent="45720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23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Первая группа  включает  </a:t>
            </a:r>
            <a:r>
              <a:rPr lang="ru-RU" sz="23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навыки коммуникации</a:t>
            </a:r>
            <a:r>
              <a:rPr lang="ru-RU" sz="23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: умение находить общий язык с людьми, умение произвести впечатление на другого человека,  способность поддерживать разговор на любую тему, эмоциональный интеллект  - умение распознавать и правильно интерпретировать свои и чужие эмоции. </a:t>
            </a:r>
          </a:p>
          <a:p>
            <a:pPr indent="45720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3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Вторая группа включает </a:t>
            </a:r>
            <a:r>
              <a:rPr lang="ru-RU" sz="23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навыки эффективного мышления</a:t>
            </a:r>
            <a:r>
              <a:rPr lang="ru-RU" sz="23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: умение работать в режиме многозадачности, быстро переключаться с одной задачи на другую, к любой новой задаче подходить с позиции исследователя и экспериментатора. </a:t>
            </a:r>
          </a:p>
          <a:p>
            <a:pPr indent="45720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3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Третья группа  включает </a:t>
            </a:r>
            <a:r>
              <a:rPr lang="ru-RU" sz="23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навыки управления собой</a:t>
            </a:r>
            <a:r>
              <a:rPr lang="ru-RU" sz="23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: умение распоряжаться своим временем, организовывать свой учебный/рабочий процесс, способность контролировать себя в стрессе и в гневе, волевые качества. </a:t>
            </a:r>
          </a:p>
          <a:p>
            <a:pPr indent="45720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3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Четвертая группа включает  </a:t>
            </a:r>
            <a:r>
              <a:rPr lang="ru-RU" sz="23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управленческие навыки</a:t>
            </a:r>
            <a:r>
              <a:rPr lang="ru-RU" sz="23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: постановка задач и мотивация сотрудников</a:t>
            </a:r>
            <a:r>
              <a:rPr lang="ru-RU" sz="23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  <a:endParaRPr lang="ru-RU" sz="23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Monotype Corsiva" panose="03010101010201010101" pitchFamily="66" charset="0"/>
                <a:ea typeface="Calibri"/>
              </a:rPr>
              <a:t>Группы </a:t>
            </a:r>
            <a:r>
              <a:rPr lang="ru-RU" b="1" dirty="0" err="1">
                <a:solidFill>
                  <a:schemeClr val="tx1"/>
                </a:solidFill>
                <a:latin typeface="Monotype Corsiva" panose="03010101010201010101" pitchFamily="66" charset="0"/>
                <a:ea typeface="Times New Roman"/>
              </a:rPr>
              <a:t>soft</a:t>
            </a:r>
            <a:r>
              <a:rPr lang="ru-RU" b="1" dirty="0">
                <a:solidFill>
                  <a:schemeClr val="tx1"/>
                </a:solidFill>
                <a:latin typeface="Monotype Corsiva" panose="03010101010201010101" pitchFamily="66" charset="0"/>
                <a:ea typeface="Times New Roman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Monotype Corsiva" panose="03010101010201010101" pitchFamily="66" charset="0"/>
                <a:ea typeface="Times New Roman"/>
              </a:rPr>
              <a:t>skills</a:t>
            </a:r>
            <a:endParaRPr lang="ru-RU" b="1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69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Креативность</a:t>
            </a:r>
          </a:p>
          <a:p>
            <a:pPr marL="0" indent="0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Критичность мышления</a:t>
            </a:r>
          </a:p>
          <a:p>
            <a:pPr marL="0" indent="0">
              <a:buNone/>
            </a:pP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Командообразование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Коммуникабельность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Monotype Corsiva" panose="03010101010201010101" pitchFamily="66" charset="0"/>
              </a:rPr>
              <a:t>Необходимые навыки 4 К</a:t>
            </a:r>
            <a:endParaRPr lang="ru-RU" b="1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17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solidFill>
                  <a:srgbClr val="0E203B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Поколение GI (поколение </a:t>
            </a:r>
            <a:r>
              <a:rPr lang="ru-RU" sz="2800" dirty="0" smtClean="0">
                <a:solidFill>
                  <a:srgbClr val="0E203B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Победителей)</a:t>
            </a:r>
            <a:r>
              <a:rPr lang="ru-RU" sz="2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rgbClr val="0E203B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1900-1923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solidFill>
                  <a:srgbClr val="0E203B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Молчаливое </a:t>
            </a:r>
            <a:r>
              <a:rPr lang="ru-RU" sz="2800" dirty="0" smtClean="0">
                <a:solidFill>
                  <a:srgbClr val="0E203B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поколение</a:t>
            </a:r>
            <a:r>
              <a:rPr lang="ru-RU" sz="2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rgbClr val="0E203B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1923-1943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solidFill>
                  <a:srgbClr val="0E203B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Поколение </a:t>
            </a:r>
            <a:r>
              <a:rPr lang="ru-RU" sz="2800" dirty="0" err="1">
                <a:solidFill>
                  <a:srgbClr val="0E203B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беби-бумеров</a:t>
            </a:r>
            <a:r>
              <a:rPr lang="ru-RU" sz="2800" dirty="0">
                <a:solidFill>
                  <a:srgbClr val="0E203B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rgbClr val="0E203B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1943-1963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solidFill>
                  <a:srgbClr val="0E203B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Поколение Х (Неизвестное </a:t>
            </a:r>
            <a:r>
              <a:rPr lang="ru-RU" sz="2800" dirty="0" smtClean="0">
                <a:solidFill>
                  <a:srgbClr val="0E203B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поколение)</a:t>
            </a:r>
            <a:r>
              <a:rPr lang="ru-RU" sz="2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rgbClr val="0E203B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1963-1983</a:t>
            </a: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solidFill>
                  <a:srgbClr val="0E203B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Поколение Y </a:t>
            </a:r>
            <a:r>
              <a:rPr lang="ru-RU" sz="2800" dirty="0" smtClean="0">
                <a:solidFill>
                  <a:srgbClr val="0E203B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(поколением </a:t>
            </a:r>
            <a:r>
              <a:rPr lang="ru-RU" sz="2800" dirty="0" smtClean="0">
                <a:solidFill>
                  <a:srgbClr val="0E203B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Миллениум) </a:t>
            </a:r>
            <a:r>
              <a:rPr lang="ru-RU" sz="2800" dirty="0" smtClean="0">
                <a:solidFill>
                  <a:srgbClr val="0E203B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1983-2003</a:t>
            </a: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0E203B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Поколение Z</a:t>
            </a:r>
            <a:r>
              <a:rPr lang="ru-RU" sz="2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(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поколение </a:t>
            </a:r>
            <a:r>
              <a:rPr lang="ru-RU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MeMeMe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</a:t>
            </a:r>
            <a:r>
              <a:rPr lang="ru-RU" sz="2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цифровой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человек», поколение </a:t>
            </a:r>
            <a:r>
              <a:rPr lang="ru-RU" sz="28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центениалов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ru-RU" sz="2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поколение ЯЯЯ </a:t>
            </a:r>
            <a:r>
              <a:rPr lang="ru-RU" sz="2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 </a:t>
            </a:r>
            <a:r>
              <a:rPr lang="ru-RU" sz="2800" dirty="0" smtClean="0">
                <a:solidFill>
                  <a:srgbClr val="0E203B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2003-2023</a:t>
            </a:r>
            <a:endParaRPr lang="ru-RU" sz="2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endParaRPr lang="ru-RU" sz="1000" dirty="0"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sz="1100" dirty="0"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sz="1400" dirty="0"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sz="1800" dirty="0"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Теория поколений </a:t>
            </a:r>
            <a:br>
              <a:rPr lang="ru-RU" b="1" dirty="0" smtClean="0">
                <a:solidFill>
                  <a:schemeClr val="tx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(</a:t>
            </a:r>
            <a:r>
              <a:rPr lang="ru-RU" kern="1800" dirty="0" smtClean="0">
                <a:solidFill>
                  <a:schemeClr val="tx1"/>
                </a:solidFill>
                <a:latin typeface="Monotype Corsiva" panose="03010101010201010101" pitchFamily="66" charset="0"/>
                <a:ea typeface="Times New Roman"/>
              </a:rPr>
              <a:t>Нейл </a:t>
            </a:r>
            <a:r>
              <a:rPr lang="ru-RU" kern="1800" dirty="0" err="1">
                <a:solidFill>
                  <a:srgbClr val="454648"/>
                </a:solidFill>
                <a:latin typeface="Monotype Corsiva" panose="03010101010201010101" pitchFamily="66" charset="0"/>
                <a:ea typeface="Times New Roman"/>
              </a:rPr>
              <a:t>Хоув</a:t>
            </a:r>
            <a:r>
              <a:rPr lang="ru-RU" kern="1800" dirty="0">
                <a:solidFill>
                  <a:srgbClr val="454648"/>
                </a:solidFill>
                <a:latin typeface="Monotype Corsiva" panose="03010101010201010101" pitchFamily="66" charset="0"/>
                <a:ea typeface="Times New Roman"/>
              </a:rPr>
              <a:t> и Вильям </a:t>
            </a:r>
            <a:r>
              <a:rPr lang="ru-RU" kern="1800" dirty="0" smtClean="0">
                <a:solidFill>
                  <a:srgbClr val="454648"/>
                </a:solidFill>
                <a:latin typeface="Monotype Corsiva" panose="03010101010201010101" pitchFamily="66" charset="0"/>
                <a:ea typeface="Times New Roman"/>
              </a:rPr>
              <a:t>Штраус)</a:t>
            </a:r>
            <a:endParaRPr lang="ru-RU" dirty="0"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45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algn="just">
              <a:lnSpc>
                <a:spcPct val="150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умеют отлично работать с любой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информацией</a:t>
            </a:r>
            <a:endParaRPr lang="ru-RU" sz="2400" dirty="0"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быстро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развиваются</a:t>
            </a:r>
            <a:endParaRPr lang="ru-RU" sz="2400" dirty="0"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могут делать одновременно несколько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дел</a:t>
            </a:r>
            <a:endParaRPr lang="ru-RU" sz="2400" dirty="0"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«клиповое»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мышление</a:t>
            </a:r>
            <a:endParaRPr lang="ru-RU" sz="2400" dirty="0"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инфантилизм</a:t>
            </a:r>
            <a:endParaRPr lang="ru-RU" sz="2400" dirty="0"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плохое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запоминание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Monotype Corsiva" panose="03010101010201010101" pitchFamily="66" charset="0"/>
                <a:ea typeface="Times New Roman"/>
                <a:cs typeface="Times New Roman"/>
              </a:rPr>
              <a:t/>
            </a:r>
            <a:br>
              <a:rPr lang="ru-RU" b="1" dirty="0" smtClean="0">
                <a:solidFill>
                  <a:srgbClr val="000000"/>
                </a:solidFill>
                <a:latin typeface="Monotype Corsiva" panose="03010101010201010101" pitchFamily="66" charset="0"/>
                <a:ea typeface="Times New Roman"/>
                <a:cs typeface="Times New Roman"/>
              </a:rPr>
            </a:br>
            <a:r>
              <a:rPr lang="ru-RU" b="1" dirty="0" smtClean="0">
                <a:solidFill>
                  <a:srgbClr val="000000"/>
                </a:solidFill>
                <a:latin typeface="Monotype Corsiva" panose="03010101010201010101" pitchFamily="66" charset="0"/>
                <a:ea typeface="Times New Roman"/>
                <a:cs typeface="Times New Roman"/>
              </a:rPr>
              <a:t>Поколение </a:t>
            </a:r>
            <a:r>
              <a:rPr lang="ru-RU" b="1" dirty="0">
                <a:solidFill>
                  <a:srgbClr val="000000"/>
                </a:solidFill>
                <a:latin typeface="Monotype Corsiva" panose="03010101010201010101" pitchFamily="66" charset="0"/>
                <a:ea typeface="Times New Roman"/>
                <a:cs typeface="Times New Roman"/>
              </a:rPr>
              <a:t>Z – характерные черты</a:t>
            </a:r>
            <a:r>
              <a:rPr lang="ru-RU" sz="3600" dirty="0">
                <a:latin typeface="Monotype Corsiva" panose="03010101010201010101" pitchFamily="66" charset="0"/>
                <a:ea typeface="Calibri"/>
                <a:cs typeface="Times New Roman"/>
              </a:rPr>
              <a:t/>
            </a:r>
            <a:br>
              <a:rPr lang="ru-RU" sz="3600" dirty="0">
                <a:latin typeface="Monotype Corsiva" panose="03010101010201010101" pitchFamily="66" charset="0"/>
                <a:ea typeface="Calibri"/>
                <a:cs typeface="Times New Roman"/>
              </a:rPr>
            </a:br>
            <a:endParaRPr lang="ru-RU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45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1" y="1412776"/>
            <a:ext cx="8712968" cy="5184576"/>
          </a:xfrm>
        </p:spPr>
        <p:txBody>
          <a:bodyPr>
            <a:normAutofit fontScale="47500" lnSpcReduction="20000"/>
          </a:bodyPr>
          <a:lstStyle/>
          <a:p>
            <a:pPr marL="0" lvl="0" indent="0" algn="just">
              <a:lnSpc>
                <a:spcPct val="170000"/>
              </a:lnSpc>
              <a:spcBef>
                <a:spcPts val="0"/>
              </a:spcBef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9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 </a:t>
            </a:r>
            <a:r>
              <a:rPr lang="ru-RU" sz="29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центениалов</a:t>
            </a:r>
            <a:r>
              <a:rPr lang="ru-RU" sz="29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плохая бытовая </a:t>
            </a:r>
            <a:r>
              <a:rPr lang="ru-RU" sz="29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ориентация;</a:t>
            </a:r>
            <a:endParaRPr lang="ru-RU" sz="2900" dirty="0">
              <a:ea typeface="Calibri"/>
              <a:cs typeface="Times New Roman"/>
            </a:endParaRPr>
          </a:p>
          <a:p>
            <a:pPr marL="0" lvl="0" indent="0" algn="just">
              <a:lnSpc>
                <a:spcPct val="170000"/>
              </a:lnSpc>
              <a:spcBef>
                <a:spcPts val="0"/>
              </a:spcBef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9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они </a:t>
            </a:r>
            <a:r>
              <a:rPr lang="ru-RU" sz="29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верят в свою исключительность и неповторимую индивидуальность;</a:t>
            </a:r>
            <a:endParaRPr lang="ru-RU" sz="2900" dirty="0">
              <a:ea typeface="Calibri"/>
              <a:cs typeface="Times New Roman"/>
            </a:endParaRPr>
          </a:p>
          <a:p>
            <a:pPr marL="0" lvl="0" indent="0" algn="just">
              <a:lnSpc>
                <a:spcPct val="170000"/>
              </a:lnSpc>
              <a:spcBef>
                <a:spcPts val="0"/>
              </a:spcBef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9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стремятся </a:t>
            </a:r>
            <a:r>
              <a:rPr lang="ru-RU" sz="29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 быстрому успеху и гедонизму;</a:t>
            </a:r>
            <a:endParaRPr lang="ru-RU" sz="2900" dirty="0">
              <a:ea typeface="Calibri"/>
              <a:cs typeface="Times New Roman"/>
            </a:endParaRPr>
          </a:p>
          <a:p>
            <a:pPr marL="0" lvl="0" indent="0" algn="just">
              <a:lnSpc>
                <a:spcPct val="170000"/>
              </a:lnSpc>
              <a:spcBef>
                <a:spcPts val="0"/>
              </a:spcBef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9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тяжело </a:t>
            </a:r>
            <a:r>
              <a:rPr lang="ru-RU" sz="29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преодолевают жизненные трудности, упорный труд не для них;</a:t>
            </a:r>
            <a:endParaRPr lang="ru-RU" sz="2900" dirty="0">
              <a:ea typeface="Calibri"/>
              <a:cs typeface="Times New Roman"/>
            </a:endParaRPr>
          </a:p>
          <a:p>
            <a:pPr marL="0" lvl="0" indent="0" algn="just">
              <a:lnSpc>
                <a:spcPct val="170000"/>
              </a:lnSpc>
              <a:spcBef>
                <a:spcPts val="0"/>
              </a:spcBef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9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считают</a:t>
            </a:r>
            <a:r>
              <a:rPr lang="ru-RU" sz="29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что построение глобальных перспектив неоправданно, важно жить сегодняшним днем;</a:t>
            </a:r>
            <a:endParaRPr lang="ru-RU" sz="2900" dirty="0">
              <a:ea typeface="Calibri"/>
              <a:cs typeface="Times New Roman"/>
            </a:endParaRPr>
          </a:p>
          <a:p>
            <a:pPr marL="0" lvl="0" indent="0" algn="just">
              <a:lnSpc>
                <a:spcPct val="170000"/>
              </a:lnSpc>
              <a:spcBef>
                <a:spcPts val="0"/>
              </a:spcBef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9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не </a:t>
            </a:r>
            <a:r>
              <a:rPr lang="ru-RU" sz="29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признают авторитетов;</a:t>
            </a:r>
            <a:endParaRPr lang="ru-RU" sz="2900" dirty="0">
              <a:ea typeface="Calibri"/>
              <a:cs typeface="Times New Roman"/>
            </a:endParaRPr>
          </a:p>
          <a:p>
            <a:pPr marL="0" lvl="0" indent="0" algn="just">
              <a:lnSpc>
                <a:spcPct val="170000"/>
              </a:lnSpc>
              <a:spcBef>
                <a:spcPts val="0"/>
              </a:spcBef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9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с </a:t>
            </a:r>
            <a:r>
              <a:rPr lang="ru-RU" sz="29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родителями часто дружеские партнерские отношения;</a:t>
            </a:r>
            <a:endParaRPr lang="ru-RU" sz="2900" dirty="0">
              <a:ea typeface="Calibri"/>
              <a:cs typeface="Times New Roman"/>
            </a:endParaRPr>
          </a:p>
          <a:p>
            <a:pPr marL="0" lvl="0" indent="0" algn="just">
              <a:lnSpc>
                <a:spcPct val="170000"/>
              </a:lnSpc>
              <a:spcBef>
                <a:spcPts val="0"/>
              </a:spcBef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9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не </a:t>
            </a:r>
            <a:r>
              <a:rPr lang="ru-RU" sz="29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воспринимают критику;</a:t>
            </a:r>
            <a:endParaRPr lang="ru-RU" sz="2900" dirty="0">
              <a:ea typeface="Calibri"/>
              <a:cs typeface="Times New Roman"/>
            </a:endParaRPr>
          </a:p>
          <a:p>
            <a:pPr marL="0" lvl="0" indent="0" algn="just">
              <a:lnSpc>
                <a:spcPct val="170000"/>
              </a:lnSpc>
              <a:spcBef>
                <a:spcPts val="0"/>
              </a:spcBef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9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любят </a:t>
            </a:r>
            <a:r>
              <a:rPr lang="ru-RU" sz="29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самосовершенствоваться;</a:t>
            </a:r>
            <a:endParaRPr lang="ru-RU" sz="2900" dirty="0">
              <a:ea typeface="Calibri"/>
              <a:cs typeface="Times New Roman"/>
            </a:endParaRPr>
          </a:p>
          <a:p>
            <a:pPr marL="0" lvl="0" indent="0" algn="just">
              <a:lnSpc>
                <a:spcPct val="170000"/>
              </a:lnSpc>
              <a:spcBef>
                <a:spcPts val="0"/>
              </a:spcBef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9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это </a:t>
            </a:r>
            <a:r>
              <a:rPr lang="ru-RU" sz="29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поколение </a:t>
            </a:r>
            <a:r>
              <a:rPr lang="ru-RU" sz="29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креативщиков</a:t>
            </a:r>
            <a:r>
              <a:rPr lang="ru-RU" sz="29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и интернет-предпринимателей;</a:t>
            </a:r>
            <a:endParaRPr lang="ru-RU" sz="2900" dirty="0">
              <a:ea typeface="Calibri"/>
              <a:cs typeface="Times New Roman"/>
            </a:endParaRPr>
          </a:p>
          <a:p>
            <a:pPr marL="0" lvl="0" indent="0" algn="just">
              <a:lnSpc>
                <a:spcPct val="170000"/>
              </a:lnSpc>
              <a:spcBef>
                <a:spcPts val="0"/>
              </a:spcBef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9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в </a:t>
            </a:r>
            <a:r>
              <a:rPr lang="ru-RU" sz="29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информатике интернет-технологиях и разбираются лучше учителей («родились с кнопкой на пальце»);</a:t>
            </a:r>
            <a:endParaRPr lang="ru-RU" sz="2900" dirty="0">
              <a:ea typeface="Calibri"/>
              <a:cs typeface="Times New Roman"/>
            </a:endParaRPr>
          </a:p>
          <a:p>
            <a:pPr marL="0" lvl="0" indent="0" algn="just">
              <a:lnSpc>
                <a:spcPct val="170000"/>
              </a:lnSpc>
              <a:spcBef>
                <a:spcPts val="0"/>
              </a:spcBef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9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фиксируют </a:t>
            </a:r>
            <a:r>
              <a:rPr lang="ru-RU" sz="29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свое внимание на информации не более 8 </a:t>
            </a:r>
            <a:r>
              <a:rPr lang="ru-RU" sz="29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секунд;</a:t>
            </a:r>
            <a:endParaRPr lang="ru-RU" sz="2900" dirty="0">
              <a:ea typeface="Calibri"/>
              <a:cs typeface="Times New Roman"/>
            </a:endParaRPr>
          </a:p>
          <a:p>
            <a:pPr marL="0" indent="0">
              <a:lnSpc>
                <a:spcPct val="170000"/>
              </a:lnSpc>
              <a:spcBef>
                <a:spcPts val="0"/>
              </a:spcBef>
            </a:pPr>
            <a:r>
              <a:rPr lang="ru-RU" sz="29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комфорт </a:t>
            </a:r>
            <a:r>
              <a:rPr lang="ru-RU" sz="2900" dirty="0">
                <a:solidFill>
                  <a:srgbClr val="000000"/>
                </a:solidFill>
                <a:latin typeface="Times New Roman"/>
                <a:ea typeface="Times New Roman"/>
              </a:rPr>
              <a:t>и тихое счастье для них превыше всего.</a:t>
            </a:r>
            <a:br>
              <a:rPr lang="ru-RU" sz="29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endParaRPr lang="ru-RU" sz="29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00"/>
                </a:solidFill>
                <a:latin typeface="Monotype Corsiva" panose="03010101010201010101" pitchFamily="66" charset="0"/>
                <a:ea typeface="Times New Roman"/>
              </a:rPr>
              <a:t>Исследование </a:t>
            </a:r>
            <a:r>
              <a:rPr lang="ru-RU" b="1" dirty="0" err="1">
                <a:solidFill>
                  <a:srgbClr val="000000"/>
                </a:solidFill>
                <a:latin typeface="Monotype Corsiva" panose="03010101010201010101" pitchFamily="66" charset="0"/>
                <a:ea typeface="Times New Roman"/>
              </a:rPr>
              <a:t>Cбербанка</a:t>
            </a:r>
            <a:r>
              <a:rPr lang="ru-RU" b="1" dirty="0">
                <a:solidFill>
                  <a:srgbClr val="000000"/>
                </a:solidFill>
                <a:latin typeface="Monotype Corsiva" panose="03010101010201010101" pitchFamily="66" charset="0"/>
                <a:ea typeface="Times New Roman"/>
              </a:rPr>
              <a:t> </a:t>
            </a:r>
            <a:endParaRPr lang="ru-RU" b="1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37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92500" lnSpcReduction="20000"/>
          </a:bodyPr>
          <a:lstStyle/>
          <a:p>
            <a:pPr marL="0" lvl="0" indent="0" algn="just">
              <a:lnSpc>
                <a:spcPct val="150000"/>
              </a:lnSpc>
              <a:buSzPts val="1000"/>
              <a:buNone/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	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положительные стороны:</a:t>
            </a:r>
          </a:p>
          <a:p>
            <a:pPr lvl="0" algn="just">
              <a:lnSpc>
                <a:spcPct val="150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одаренность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 быстрое включение в интересующую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информацию</a:t>
            </a:r>
            <a:endParaRPr lang="ru-RU" sz="2400" dirty="0"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нацеленность на быстрый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результат</a:t>
            </a:r>
          </a:p>
          <a:p>
            <a:pPr marL="0" lvl="0" indent="0" algn="just">
              <a:lnSpc>
                <a:spcPct val="150000"/>
              </a:lnSpc>
              <a:buSzPts val="1000"/>
              <a:buNone/>
              <a:tabLst>
                <a:tab pos="457200" algn="l"/>
              </a:tabLst>
            </a:pPr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        проблемы:</a:t>
            </a:r>
            <a:endParaRPr lang="ru-RU" sz="2400" b="1" dirty="0"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высокий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уровень СДВГ и дефицита внимания – неусидчивость и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нетерпеливость</a:t>
            </a:r>
            <a:endParaRPr lang="ru-RU" sz="2400" dirty="0"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интровертированность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склонность к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аутизации</a:t>
            </a:r>
            <a:endParaRPr lang="ru-RU" sz="2400" dirty="0"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повышенная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возбудимость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indent="450215"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Monotype Corsiva" panose="03010101010201010101" pitchFamily="66" charset="0"/>
                <a:ea typeface="Times New Roman"/>
                <a:cs typeface="Times New Roman"/>
              </a:rPr>
              <a:t/>
            </a:r>
            <a:br>
              <a:rPr lang="ru-RU" b="1" dirty="0" smtClean="0">
                <a:solidFill>
                  <a:srgbClr val="000000"/>
                </a:solidFill>
                <a:latin typeface="Monotype Corsiva" panose="03010101010201010101" pitchFamily="66" charset="0"/>
                <a:ea typeface="Times New Roman"/>
                <a:cs typeface="Times New Roman"/>
              </a:rPr>
            </a:br>
            <a:r>
              <a:rPr lang="ru-RU" b="1" dirty="0" smtClean="0">
                <a:solidFill>
                  <a:srgbClr val="000000"/>
                </a:solidFill>
                <a:latin typeface="Monotype Corsiva" panose="03010101010201010101" pitchFamily="66" charset="0"/>
                <a:ea typeface="Times New Roman"/>
                <a:cs typeface="Times New Roman"/>
              </a:rPr>
              <a:t>Психологические </a:t>
            </a:r>
            <a:r>
              <a:rPr lang="ru-RU" b="1" dirty="0">
                <a:solidFill>
                  <a:srgbClr val="000000"/>
                </a:solidFill>
                <a:latin typeface="Monotype Corsiva" panose="03010101010201010101" pitchFamily="66" charset="0"/>
                <a:ea typeface="Times New Roman"/>
                <a:cs typeface="Times New Roman"/>
              </a:rPr>
              <a:t>особенности </a:t>
            </a:r>
            <a:r>
              <a:rPr lang="en-US" b="1" dirty="0" smtClean="0">
                <a:solidFill>
                  <a:srgbClr val="000000"/>
                </a:solidFill>
                <a:latin typeface="Monotype Corsiva" panose="03010101010201010101" pitchFamily="66" charset="0"/>
                <a:ea typeface="Times New Roman"/>
                <a:cs typeface="Times New Roman"/>
              </a:rPr>
              <a:t/>
            </a:r>
            <a:br>
              <a:rPr lang="en-US" b="1" dirty="0" smtClean="0">
                <a:solidFill>
                  <a:srgbClr val="000000"/>
                </a:solidFill>
                <a:latin typeface="Monotype Corsiva" panose="03010101010201010101" pitchFamily="66" charset="0"/>
                <a:ea typeface="Times New Roman"/>
                <a:cs typeface="Times New Roman"/>
              </a:rPr>
            </a:br>
            <a:r>
              <a:rPr lang="ru-RU" b="1" dirty="0" smtClean="0">
                <a:solidFill>
                  <a:srgbClr val="000000"/>
                </a:solidFill>
                <a:latin typeface="Monotype Corsiva" panose="03010101010201010101" pitchFamily="66" charset="0"/>
                <a:ea typeface="Times New Roman"/>
                <a:cs typeface="Times New Roman"/>
              </a:rPr>
              <a:t>поколения </a:t>
            </a:r>
            <a:r>
              <a:rPr lang="ru-RU" b="1" dirty="0">
                <a:solidFill>
                  <a:srgbClr val="000000"/>
                </a:solidFill>
                <a:latin typeface="Monotype Corsiva" panose="03010101010201010101" pitchFamily="66" charset="0"/>
                <a:ea typeface="Times New Roman"/>
                <a:cs typeface="Times New Roman"/>
              </a:rPr>
              <a:t>Z</a:t>
            </a:r>
            <a:r>
              <a:rPr lang="ru-RU" sz="3600" dirty="0">
                <a:latin typeface="Monotype Corsiva" panose="03010101010201010101" pitchFamily="66" charset="0"/>
                <a:ea typeface="Calibri"/>
                <a:cs typeface="Times New Roman"/>
              </a:rPr>
              <a:t/>
            </a:r>
            <a:br>
              <a:rPr lang="ru-RU" sz="3600" dirty="0">
                <a:latin typeface="Monotype Corsiva" panose="03010101010201010101" pitchFamily="66" charset="0"/>
                <a:ea typeface="Calibri"/>
                <a:cs typeface="Times New Roman"/>
              </a:rPr>
            </a:br>
            <a:endParaRPr lang="ru-RU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93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444</TotalTime>
  <Words>1198</Words>
  <Application>Microsoft Office PowerPoint</Application>
  <PresentationFormat>Экран (4:3)</PresentationFormat>
  <Paragraphs>197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Волна</vt:lpstr>
      <vt:lpstr>Психологические технологии в учебно-воспитательной деятельности психолога</vt:lpstr>
      <vt:lpstr>2 мира</vt:lpstr>
      <vt:lpstr> Навыки, которые необходимо освоить современному человеку: </vt:lpstr>
      <vt:lpstr>Группы soft skills</vt:lpstr>
      <vt:lpstr>Необходимые навыки 4 К</vt:lpstr>
      <vt:lpstr>Теория поколений  (Нейл Хоув и Вильям Штраус)</vt:lpstr>
      <vt:lpstr> Поколение Z – характерные черты </vt:lpstr>
      <vt:lpstr>Исследование Cбербанка </vt:lpstr>
      <vt:lpstr> Психологические особенности  поколения Z </vt:lpstr>
      <vt:lpstr> Ценности поколения Z </vt:lpstr>
      <vt:lpstr>Как учить детей поколения Z?</vt:lpstr>
      <vt:lpstr>Какой должна быть школа будущего ? (манифест старшеклассников)</vt:lpstr>
      <vt:lpstr>Методы обучения</vt:lpstr>
      <vt:lpstr>Классификация АМО</vt:lpstr>
      <vt:lpstr>Психологический тренинг</vt:lpstr>
      <vt:lpstr>Принципы тренинга</vt:lpstr>
      <vt:lpstr>Методические средства (техники) тренинга</vt:lpstr>
      <vt:lpstr>Личностные черты тренера:</vt:lpstr>
      <vt:lpstr>Структура тренинга</vt:lpstr>
      <vt:lpstr>Современные психологические технологии</vt:lpstr>
      <vt:lpstr>Личностно-ориентированная технология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Психологические технологии в учебно-воспитательной деятельности психолога</dc:title>
  <dc:creator>User</dc:creator>
  <cp:lastModifiedBy>pioneer</cp:lastModifiedBy>
  <cp:revision>24</cp:revision>
  <dcterms:created xsi:type="dcterms:W3CDTF">2019-01-08T08:18:57Z</dcterms:created>
  <dcterms:modified xsi:type="dcterms:W3CDTF">2019-01-17T11:25:45Z</dcterms:modified>
</cp:coreProperties>
</file>