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5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3B88-AFC2-4784-9220-9F7C86DC85F0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A262-B17B-4FBF-B93C-276D66917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69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3B88-AFC2-4784-9220-9F7C86DC85F0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A262-B17B-4FBF-B93C-276D66917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69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3B88-AFC2-4784-9220-9F7C86DC85F0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A262-B17B-4FBF-B93C-276D66917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9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3B88-AFC2-4784-9220-9F7C86DC85F0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A262-B17B-4FBF-B93C-276D66917B2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8396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3B88-AFC2-4784-9220-9F7C86DC85F0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A262-B17B-4FBF-B93C-276D66917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494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3B88-AFC2-4784-9220-9F7C86DC85F0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A262-B17B-4FBF-B93C-276D66917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365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3B88-AFC2-4784-9220-9F7C86DC85F0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A262-B17B-4FBF-B93C-276D66917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483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3B88-AFC2-4784-9220-9F7C86DC85F0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A262-B17B-4FBF-B93C-276D66917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622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3B88-AFC2-4784-9220-9F7C86DC85F0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A262-B17B-4FBF-B93C-276D66917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68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3B88-AFC2-4784-9220-9F7C86DC85F0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A262-B17B-4FBF-B93C-276D66917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13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3B88-AFC2-4784-9220-9F7C86DC85F0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A262-B17B-4FBF-B93C-276D66917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52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3B88-AFC2-4784-9220-9F7C86DC85F0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A262-B17B-4FBF-B93C-276D66917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445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3B88-AFC2-4784-9220-9F7C86DC85F0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A262-B17B-4FBF-B93C-276D66917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39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3B88-AFC2-4784-9220-9F7C86DC85F0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A262-B17B-4FBF-B93C-276D66917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33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3B88-AFC2-4784-9220-9F7C86DC85F0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A262-B17B-4FBF-B93C-276D66917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371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3B88-AFC2-4784-9220-9F7C86DC85F0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A262-B17B-4FBF-B93C-276D66917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96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3B88-AFC2-4784-9220-9F7C86DC85F0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A262-B17B-4FBF-B93C-276D66917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551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4AC3B88-AFC2-4784-9220-9F7C86DC85F0}" type="datetimeFigureOut">
              <a:rPr lang="ru-RU" smtClean="0"/>
              <a:t>05.09.2016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A262-B17B-4FBF-B93C-276D66917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6833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Тенденции развития воспитания подрастающего поколения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В.В. Николина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педагогических наук, профессор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86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53143"/>
            <a:ext cx="10515600" cy="552382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sz="4000" dirty="0" smtClean="0"/>
              <a:t>1. Ориентация на построение нового технологического уклада в условиях строительства постиндустриального  общества, в котором современные  дети граждане этого общества, являются его строителями.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7177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71896"/>
            <a:ext cx="10515600" cy="5405067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 </a:t>
            </a:r>
            <a:r>
              <a:rPr lang="ru-RU" sz="4000" dirty="0" smtClean="0"/>
              <a:t>2. </a:t>
            </a:r>
            <a:r>
              <a:rPr lang="ru-RU" sz="4400" dirty="0" smtClean="0"/>
              <a:t>Усиление ценностного аспекта учебного знания в контексте ФГОС, обеспечение его понимания и переживания.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3319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4400" dirty="0" smtClean="0"/>
              <a:t>Новая тенденция современного мира – воспитание ценностного видения мира.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79520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81891"/>
            <a:ext cx="10515600" cy="559507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4000" dirty="0" smtClean="0"/>
              <a:t>3. Ориентация воспитания на адекватность тому времени, в котором живет ученик. Отсюда ориентация на мобильность, конкурентоспособность, динамичность, противоречивость в контексте с традициями, ментальностью российского общества.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10417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48145"/>
            <a:ext cx="10515600" cy="542881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4000" dirty="0" smtClean="0"/>
              <a:t>Воспитание – </a:t>
            </a:r>
            <a:r>
              <a:rPr lang="ru-RU" sz="4000" dirty="0" err="1" smtClean="0"/>
              <a:t>смысло</a:t>
            </a:r>
            <a:r>
              <a:rPr lang="ru-RU" sz="4000" dirty="0" smtClean="0"/>
              <a:t>-жизненный процесс, осуществляющийся в ходе созидательной деятельности и построения своего жизненного пути. Жизненный путь – путь индивидуальности, семьянина, патриота, гражданина, профессионала.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73324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Ориентация на идеи для организации </a:t>
            </a:r>
            <a:r>
              <a:rPr lang="ru-RU" sz="3600" b="1" dirty="0" err="1" smtClean="0"/>
              <a:t>профориентационной</a:t>
            </a:r>
            <a:r>
              <a:rPr lang="ru-RU" sz="3600" b="1" dirty="0" smtClean="0"/>
              <a:t> работы: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42621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sz="2400" dirty="0" smtClean="0"/>
              <a:t>Человек несколько раз за активную трудовую деятельность меняет профессию;</a:t>
            </a:r>
          </a:p>
          <a:p>
            <a:pPr>
              <a:buFontTx/>
              <a:buChar char="-"/>
            </a:pPr>
            <a:r>
              <a:rPr lang="ru-RU" sz="2400" dirty="0" smtClean="0"/>
              <a:t>Обеспечение понимания о гибкой смене трудовых траекторий в течении жизни;</a:t>
            </a:r>
          </a:p>
          <a:p>
            <a:pPr>
              <a:buFontTx/>
              <a:buChar char="-"/>
            </a:pPr>
            <a:r>
              <a:rPr lang="ru-RU" sz="2400" dirty="0" smtClean="0"/>
              <a:t>Ориентация на «Современный атлас новых профессий»;</a:t>
            </a:r>
          </a:p>
          <a:p>
            <a:pPr>
              <a:buFontTx/>
              <a:buChar char="-"/>
            </a:pPr>
            <a:r>
              <a:rPr lang="ru-RU" sz="2400" dirty="0" smtClean="0"/>
              <a:t>Выращивание профессионально-нравственной культуры работника: </a:t>
            </a:r>
            <a:r>
              <a:rPr lang="ru-RU" sz="2400" dirty="0" err="1" smtClean="0"/>
              <a:t>антикоррупционность</a:t>
            </a:r>
            <a:r>
              <a:rPr lang="ru-RU" sz="2400" dirty="0" smtClean="0"/>
              <a:t>, нравственная ответственность за труд, здоровый образ жизни;</a:t>
            </a:r>
          </a:p>
          <a:p>
            <a:pPr>
              <a:buFontTx/>
              <a:buChar char="-"/>
            </a:pPr>
            <a:r>
              <a:rPr lang="ru-RU" sz="2400" dirty="0" smtClean="0"/>
              <a:t>Здоровье как составляющая профессионального успеха и конкурентоспособности;</a:t>
            </a:r>
          </a:p>
          <a:p>
            <a:pPr>
              <a:buFontTx/>
              <a:buChar char="-"/>
            </a:pPr>
            <a:r>
              <a:rPr lang="ru-RU" sz="2400" dirty="0" smtClean="0"/>
              <a:t>Социализация обучающихся за счет включения в различные виды социальных практик, образовательных технологий;</a:t>
            </a:r>
          </a:p>
          <a:p>
            <a:pPr>
              <a:buFontTx/>
              <a:buChar char="-"/>
            </a:pPr>
            <a:r>
              <a:rPr lang="ru-RU" sz="2400" dirty="0" smtClean="0"/>
              <a:t>Ориентация на профессиональный выбор ученика.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474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28156"/>
            <a:ext cx="10515600" cy="5048807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4000" dirty="0" smtClean="0"/>
              <a:t>4. Возрастает роль общественного воспитания (гражданина, члена конкретного общества). Этому содействует многообразные общественные организации, сетевое сообщество, социальные партнеры, обогащающие воспитательное </a:t>
            </a:r>
            <a:r>
              <a:rPr lang="ru-RU" sz="4000" dirty="0" err="1" smtClean="0"/>
              <a:t>пространтсво</a:t>
            </a:r>
            <a:r>
              <a:rPr lang="ru-RU" sz="4000" dirty="0" smtClean="0"/>
              <a:t>, социальные практики.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60809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45029"/>
            <a:ext cx="10515600" cy="513193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4000" dirty="0" smtClean="0"/>
              <a:t>5. </a:t>
            </a:r>
            <a:r>
              <a:rPr lang="ru-RU" sz="4400" dirty="0" smtClean="0"/>
              <a:t>Тенденция отхода от </a:t>
            </a:r>
            <a:r>
              <a:rPr lang="ru-RU" sz="4400" dirty="0" err="1" smtClean="0"/>
              <a:t>мероприятийного</a:t>
            </a:r>
            <a:r>
              <a:rPr lang="ru-RU" sz="4400" dirty="0" smtClean="0"/>
              <a:t> подхода в воспитательной деятельности к событийно-</a:t>
            </a:r>
            <a:r>
              <a:rPr lang="ru-RU" sz="4400" dirty="0" err="1" smtClean="0"/>
              <a:t>деятельностному</a:t>
            </a:r>
            <a:r>
              <a:rPr lang="ru-RU" sz="4400" dirty="0" smtClean="0"/>
              <a:t> , целевому, проектному подходу.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624190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3777"/>
            <a:ext cx="10515600" cy="520318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4000" dirty="0" smtClean="0"/>
              <a:t>6. </a:t>
            </a:r>
            <a:r>
              <a:rPr lang="ru-RU" sz="4800" dirty="0" smtClean="0"/>
              <a:t>Ориентации на гражданское воспитание подрастающего поколения.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4744667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Использование антропных (гуманитарных) современных технологий воспитания: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Воспитание – всегда участие, сотрудничество.</a:t>
            </a:r>
          </a:p>
          <a:p>
            <a:pPr marL="0" indent="0">
              <a:buNone/>
            </a:pPr>
            <a:r>
              <a:rPr lang="ru-RU" dirty="0" smtClean="0"/>
              <a:t>-событийно-действительные технологии синтезирующего типа, основанные на игре, диалоге, проектировании, исследовании;</a:t>
            </a:r>
          </a:p>
          <a:p>
            <a:pPr marL="0" indent="0">
              <a:buNone/>
            </a:pPr>
            <a:r>
              <a:rPr lang="ru-RU" dirty="0" smtClean="0"/>
              <a:t>-эмоционально-ценностные технологии, основанные на сопереживании, созерцании, сотрудничестве;</a:t>
            </a:r>
          </a:p>
          <a:p>
            <a:pPr marL="0" indent="0">
              <a:buNone/>
            </a:pPr>
            <a:r>
              <a:rPr lang="ru-RU" dirty="0" smtClean="0"/>
              <a:t>- технологии совмещения воспитания с социальной практикой, с общественно-полезной деятельностью.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0478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5647"/>
            <a:ext cx="10515600" cy="5381316"/>
          </a:xfrm>
        </p:spPr>
        <p:txBody>
          <a:bodyPr/>
          <a:lstStyle/>
          <a:p>
            <a:pPr marL="0" indent="0" algn="r">
              <a:buNone/>
            </a:pPr>
            <a:r>
              <a:rPr lang="ru-RU" sz="5400" dirty="0" smtClean="0">
                <a:cs typeface="Times New Roman" panose="02020603050405020304" pitchFamily="18" charset="0"/>
              </a:rPr>
              <a:t>Воспитание есть украшение </a:t>
            </a:r>
          </a:p>
          <a:p>
            <a:pPr marL="0" indent="0" algn="r">
              <a:buNone/>
            </a:pPr>
            <a:r>
              <a:rPr lang="ru-RU" sz="5400" dirty="0" smtClean="0">
                <a:cs typeface="Times New Roman" panose="02020603050405020304" pitchFamily="18" charset="0"/>
              </a:rPr>
              <a:t>в счастье и прибежище в несчастье.</a:t>
            </a:r>
          </a:p>
          <a:p>
            <a:pPr marL="0" indent="0" algn="r">
              <a:buNone/>
            </a:pPr>
            <a:r>
              <a:rPr lang="ru-RU" sz="5400" dirty="0" smtClean="0">
                <a:cs typeface="Times New Roman" panose="02020603050405020304" pitchFamily="18" charset="0"/>
              </a:rPr>
              <a:t> </a:t>
            </a:r>
          </a:p>
          <a:p>
            <a:pPr marL="0" indent="0" algn="r">
              <a:buNone/>
            </a:pPr>
            <a:r>
              <a:rPr lang="ru-RU" sz="5400" dirty="0" err="1" smtClean="0">
                <a:cs typeface="Times New Roman" panose="02020603050405020304" pitchFamily="18" charset="0"/>
              </a:rPr>
              <a:t>Демокрит</a:t>
            </a:r>
            <a:r>
              <a:rPr lang="ru-RU" dirty="0" smtClean="0">
                <a:cs typeface="Times New Roman" panose="02020603050405020304" pitchFamily="18" charset="0"/>
              </a:rPr>
              <a:t>  </a:t>
            </a:r>
            <a:endParaRPr 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46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26275"/>
            <a:ext cx="10515600" cy="52506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5400" dirty="0" smtClean="0"/>
              <a:t>Воспитание есть работа со смыслами, ценностями, системой ценностно-смысловых отношений личности.</a:t>
            </a:r>
          </a:p>
          <a:p>
            <a:pPr marL="0" indent="0" algn="r">
              <a:buNone/>
            </a:pPr>
            <a:r>
              <a:rPr lang="ru-RU" sz="5400" dirty="0" smtClean="0"/>
              <a:t>И.А. Зимняя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68848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48145"/>
            <a:ext cx="10515600" cy="542881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4800" dirty="0" smtClean="0"/>
              <a:t>Воспитание в контексте реалий сегодняшнего дня, государственных директивных документов рассматривается как стратегический приоритет современного образования.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33974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Основные общие признаки современного воспитания: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3305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ru-RU" dirty="0" smtClean="0"/>
              <a:t>Целенаправленность воздействий на воспитанника;</a:t>
            </a:r>
          </a:p>
          <a:p>
            <a:pPr algn="just">
              <a:buFontTx/>
              <a:buChar char="-"/>
            </a:pPr>
            <a:r>
              <a:rPr lang="ru-RU" dirty="0" smtClean="0"/>
              <a:t>Социальная направленность этих воздействий;</a:t>
            </a:r>
          </a:p>
          <a:p>
            <a:pPr algn="just">
              <a:buFontTx/>
              <a:buChar char="-"/>
            </a:pPr>
            <a:r>
              <a:rPr lang="ru-RU" dirty="0" smtClean="0"/>
              <a:t>Создание условий для усвоения ребенком определенных норм отношений, ценностей;</a:t>
            </a:r>
          </a:p>
          <a:p>
            <a:pPr algn="just">
              <a:buFontTx/>
              <a:buChar char="-"/>
            </a:pPr>
            <a:r>
              <a:rPr lang="ru-RU" dirty="0" smtClean="0"/>
              <a:t>Освоение им социальных ролей;</a:t>
            </a:r>
          </a:p>
          <a:p>
            <a:pPr algn="just">
              <a:buFontTx/>
              <a:buChar char="-"/>
            </a:pPr>
            <a:r>
              <a:rPr lang="ru-RU" dirty="0" smtClean="0"/>
              <a:t>Управление процессом воспитания (поддержка);</a:t>
            </a:r>
          </a:p>
          <a:p>
            <a:pPr algn="just">
              <a:buFontTx/>
              <a:buChar char="-"/>
            </a:pPr>
            <a:r>
              <a:rPr lang="ru-RU" dirty="0" smtClean="0"/>
              <a:t>Создание условий для самореализации личности;</a:t>
            </a:r>
          </a:p>
          <a:p>
            <a:pPr algn="just">
              <a:buFontTx/>
              <a:buChar char="-"/>
            </a:pPr>
            <a:r>
              <a:rPr lang="ru-RU" dirty="0" smtClean="0"/>
              <a:t>Направленность собственного опыта ученика в единстве сознания, чувств и поведения.	</a:t>
            </a:r>
            <a:endParaRPr lang="ru-RU" sz="4400" dirty="0" smtClean="0"/>
          </a:p>
        </p:txBody>
      </p:sp>
    </p:spTree>
    <p:extLst>
      <p:ext uri="{BB962C8B-B14F-4D97-AF65-F5344CB8AC3E}">
        <p14:creationId xmlns:p14="http://schemas.microsoft.com/office/powerpoint/2010/main" val="206230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38151"/>
            <a:ext cx="10515600" cy="523881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4000" dirty="0" smtClean="0"/>
              <a:t>Воспитание	имеет ценностную природу, оно связано с освоением и присвоением ценностей, норм, правил, установок, запретов, выращенных культурой. </a:t>
            </a:r>
          </a:p>
          <a:p>
            <a:pPr marL="0" indent="0" algn="just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7758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26275"/>
            <a:ext cx="10515600" cy="525068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4000" dirty="0" smtClean="0"/>
              <a:t>Цель воспитания воплощается в образе гражданина, человека культуры и нравственности, компетентного профессионала с развитыми инновационными способностями. </a:t>
            </a:r>
          </a:p>
          <a:p>
            <a:pPr marL="0" indent="0" algn="r">
              <a:buNone/>
            </a:pPr>
            <a:r>
              <a:rPr lang="ru-RU" sz="4000" dirty="0" smtClean="0"/>
              <a:t>(Е.В. </a:t>
            </a:r>
            <a:r>
              <a:rPr lang="ru-RU" sz="4000" dirty="0" err="1" smtClean="0"/>
              <a:t>Бондаревская</a:t>
            </a:r>
            <a:r>
              <a:rPr lang="ru-RU" sz="4000" dirty="0" smtClean="0"/>
              <a:t>)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5031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90649"/>
            <a:ext cx="10515600" cy="528631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sz="4000" dirty="0" smtClean="0"/>
              <a:t>В условиях строительства нового общества на смену человеку разумному приходит человек сопереживающий.</a:t>
            </a:r>
            <a:r>
              <a:rPr lang="ru-RU" dirty="0" smtClean="0"/>
              <a:t>	</a:t>
            </a:r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val="333967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71896"/>
            <a:ext cx="10515600" cy="5405067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sz="4400" dirty="0" smtClean="0"/>
              <a:t>Основные тенденции, обеспечивающие стратегический приоритет воспитания в образовании на современном этапе.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89720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73</TotalTime>
  <Words>218</Words>
  <Application>Microsoft Office PowerPoint</Application>
  <PresentationFormat>Широкоэкранный</PresentationFormat>
  <Paragraphs>45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Times New Roman</vt:lpstr>
      <vt:lpstr>Wingdings 3</vt:lpstr>
      <vt:lpstr>Ион</vt:lpstr>
      <vt:lpstr>Тенденции развития воспитания подрастающего поколения</vt:lpstr>
      <vt:lpstr>Презентация PowerPoint</vt:lpstr>
      <vt:lpstr>Презентация PowerPoint</vt:lpstr>
      <vt:lpstr>Презентация PowerPoint</vt:lpstr>
      <vt:lpstr>Основные общие признаки современного воспитания: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Ориентация на идеи для организации профориентационной работы:</vt:lpstr>
      <vt:lpstr>Презентация PowerPoint</vt:lpstr>
      <vt:lpstr>Презентация PowerPoint</vt:lpstr>
      <vt:lpstr>Презентация PowerPoint</vt:lpstr>
      <vt:lpstr>Использование антропных (гуманитарных) современных технологий воспитания: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Тенденции развития воспитания подрастающего поколения</dc:title>
  <dc:creator>Вячеслав Мерзляков</dc:creator>
  <cp:lastModifiedBy>Вячеслав Мерзляков</cp:lastModifiedBy>
  <cp:revision>9</cp:revision>
  <dcterms:created xsi:type="dcterms:W3CDTF">2016-09-05T16:22:41Z</dcterms:created>
  <dcterms:modified xsi:type="dcterms:W3CDTF">2016-09-05T17:36:40Z</dcterms:modified>
</cp:coreProperties>
</file>