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7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4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7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2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2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7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6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6D2F-9C72-415F-871F-61A09812BE6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2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6D2F-9C72-415F-871F-61A09812BE6B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AF59-39CF-4DCB-8716-FDA324CA2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1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r="44785"/>
          <a:stretch/>
        </p:blipFill>
        <p:spPr>
          <a:xfrm>
            <a:off x="0" y="0"/>
            <a:ext cx="44384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8405" y="2204864"/>
            <a:ext cx="4659677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Дополнительная общеобразовательная общеразвивающая программа «Хочу быть ученым!                      Первые шаги»</a:t>
            </a:r>
            <a:b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(Срок реализации – 18 часов, возраст детей от 5 до 9 лет)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9198" y="5101458"/>
            <a:ext cx="4659677" cy="17526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 презентация №1  по теме: «800 </a:t>
            </a: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 Нижнему Новгороду</a:t>
            </a: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15031" r="81748" b="62422"/>
          <a:stretch/>
        </p:blipFill>
        <p:spPr bwMode="auto">
          <a:xfrm>
            <a:off x="6444208" y="127171"/>
            <a:ext cx="641574" cy="63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499992" y="764704"/>
            <a:ext cx="459809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учреждение дополнительного образования «Дворец детского (юношеского) творчества им.В.П.Чкалова»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47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ru-RU" sz="2000" dirty="0"/>
              <a:t>С 1913 по 1917 год городским головой нижнего Новгорода был избран Сироткин Дмитрий Васильевич – купец первой гильдии, крупный </a:t>
            </a:r>
            <a:r>
              <a:rPr lang="ru-RU" sz="2000" dirty="0" err="1"/>
              <a:t>судопромышленник</a:t>
            </a:r>
            <a:r>
              <a:rPr lang="ru-RU" sz="2000" dirty="0"/>
              <a:t>, внёсший большой вклад в развитие судоходства на Волге. При содействии Сироткина в городе была введена в строй канализация, усовершенствован водопровод, открыт университет.</a:t>
            </a:r>
          </a:p>
          <a:p>
            <a:pPr fontAlgn="base"/>
            <a:r>
              <a:rPr lang="ru-RU" sz="2000" dirty="0"/>
              <a:t>В 1918 году В Нижнем Новгороде начала работу Нижегородская радиолаборатория под руководством А. Попова, </a:t>
            </a:r>
            <a:r>
              <a:rPr lang="ru-RU" sz="2000" dirty="0" smtClean="0"/>
              <a:t>и </a:t>
            </a:r>
            <a:r>
              <a:rPr lang="ru-RU" sz="2000" dirty="0"/>
              <a:t>27 февраля 1919 года впервые в стране в эфире вместо «морзянки» прозвучал человеческий голос: «Алло, говорит Нижегородская радиолаборатория!». В 1921 году Нижегородское областное радио начало регулярное вещание.</a:t>
            </a:r>
          </a:p>
          <a:p>
            <a:pPr fontAlgn="base"/>
            <a:r>
              <a:rPr lang="ru-RU" sz="2000" dirty="0"/>
              <a:t>В 1929 году постановлением ВЦИК был создан город Большой Нижний Новгород. В городскую черту вошли Канавино (после революции и до 1928 года этот район считался самостоятельной городской единицей) и Сормово, которое никогда не входило в состав Нижнего, а считалось пригородом, рабочим поселком. </a:t>
            </a:r>
          </a:p>
          <a:p>
            <a:pPr fontAlgn="base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621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ru-RU" sz="2000" dirty="0"/>
              <a:t>В 1930 году состоялась закладка первого камня Горьковского автозавода. Автогигант был построен за рекордно короткие сроки - в январе 1932 года с конвейера сошел первый грузовик ГАЗ - АА. Дороги наводнили легковые и грузовые автомобили отечественного производства.</a:t>
            </a:r>
          </a:p>
          <a:p>
            <a:pPr fontAlgn="base"/>
            <a:r>
              <a:rPr lang="ru-RU" sz="2000" dirty="0"/>
              <a:t>1932 год оказался богат на события: началось строительство Соцгорода - района для проживания работников автозавода. </a:t>
            </a:r>
            <a:r>
              <a:rPr lang="ru-RU" sz="2000" dirty="0" smtClean="0"/>
              <a:t>В этом </a:t>
            </a:r>
            <a:r>
              <a:rPr lang="ru-RU" sz="2000" dirty="0"/>
              <a:t>же году, к 40-летию творческой деятельности писателя М. Горького, Нижний Новгород был переименован в город Горький, и носил это имя до 1990 года.</a:t>
            </a:r>
          </a:p>
          <a:p>
            <a:pPr fontAlgn="base"/>
            <a:r>
              <a:rPr lang="ru-RU" sz="2000" dirty="0"/>
              <a:t>В 1934 году </a:t>
            </a:r>
            <a:r>
              <a:rPr lang="ru-RU" sz="2000" dirty="0" smtClean="0"/>
              <a:t>появилась идея </a:t>
            </a:r>
            <a:r>
              <a:rPr lang="ru-RU" sz="2000" dirty="0"/>
              <a:t>снести </a:t>
            </a:r>
            <a:r>
              <a:rPr lang="ru-RU" sz="2000" dirty="0" smtClean="0"/>
              <a:t>Нижегородский кремль</a:t>
            </a:r>
            <a:r>
              <a:rPr lang="ru-RU" sz="2000" dirty="0"/>
              <a:t>, как «…памятник алчного феодализма и царского </a:t>
            </a:r>
            <a:r>
              <a:rPr lang="ru-RU" sz="2000" dirty="0" smtClean="0"/>
              <a:t>самодержавия…». Но </a:t>
            </a:r>
            <a:r>
              <a:rPr lang="ru-RU" sz="2000" dirty="0"/>
              <a:t>слишком велики оказались затраты на </a:t>
            </a:r>
            <a:r>
              <a:rPr lang="ru-RU" sz="2000" dirty="0" smtClean="0"/>
              <a:t>взрывчатку, к тому же возникла опасность обрушения всего центра города. </a:t>
            </a:r>
            <a:r>
              <a:rPr lang="ru-RU" sz="2000" dirty="0"/>
              <a:t>В 1935 году в городе было завершено строительство Борского моста через Волгу, протяженностью 1 608 метров, по которому через Горький стало возможным попасть на Урал и в Сибирь.</a:t>
            </a:r>
          </a:p>
          <a:p>
            <a:pPr fontAlgn="base"/>
            <a:r>
              <a:rPr lang="ru-RU" sz="2000" dirty="0"/>
              <a:t> </a:t>
            </a:r>
          </a:p>
          <a:p>
            <a:pPr fontAlgn="base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3933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ru-RU" sz="2000" dirty="0"/>
              <a:t>В суровые годы Великой Отечественной войны 1941-1945 гг. нижегородцы-горьковчане внесли достойный вклад в Победу. Военкоматы призвали 822 000 горьковчан, на фронте погиб каждый четвертый житель Горьковской области – около 350 000 человек. В октябре 1941 года, когда враг находился на подступах к Москве, в Нижнем был создан Горьковский городской комитет обороны. Комитет организовал размещение эвакуированных предприятий и специалистов военного производства - танков «Т-34», подводных лодок «Щука» на «Красном Сормове», «БМ -13» - знаменитых «Катюш». Лучшие пушки ВОВ конструктора Грабина выпускались на ГМГ №92. На ГАЗе</a:t>
            </a:r>
            <a:r>
              <a:rPr lang="ru-RU" sz="2000" dirty="0" smtClean="0"/>
              <a:t>, </a:t>
            </a:r>
            <a:r>
              <a:rPr lang="ru-RU" sz="2000" dirty="0"/>
              <a:t>помимо автомашин и бронемашин, выпускались минометы. За годы войны горьковчане поставили Красной Армии от 20% до 30% произведенных в стране основных видов вооружения, техники и снаряжения. Горький являлся подлинным арсеналом страны.</a:t>
            </a:r>
          </a:p>
          <a:p>
            <a:pPr fontAlgn="base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5906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smtClean="0"/>
              <a:t>Задолго </a:t>
            </a:r>
            <a:r>
              <a:rPr lang="ru-RU" sz="2000" dirty="0"/>
              <a:t>до войны Сормовский завод, основанный еще в 1849 году как судостроительный, значительно расширил свое производство. Кроме паровозов, вагонов, сормовичи стали выпускать речные и морские суда, мощные дизели. </a:t>
            </a:r>
            <a:endParaRPr lang="ru-RU" sz="2000" dirty="0" smtClean="0"/>
          </a:p>
          <a:p>
            <a:pPr fontAlgn="base"/>
            <a:r>
              <a:rPr lang="ru-RU" sz="2000" dirty="0" smtClean="0"/>
              <a:t>В </a:t>
            </a:r>
            <a:r>
              <a:rPr lang="ru-RU" sz="2000" dirty="0"/>
              <a:t>50-х годах сормовские конструкторы под руководством конструктора Ростислава Алексеева создали принципиально новые типы речных и морских судов “Ракета” и “Метеор”. 25 августа 1957 года совершило первый пассажирский рейс Нижний Новгород – Казань судно на подводных крыльях «Ракета». </a:t>
            </a:r>
            <a:endParaRPr lang="ru-RU" sz="2000" dirty="0" smtClean="0"/>
          </a:p>
          <a:p>
            <a:pPr fontAlgn="base"/>
            <a:r>
              <a:rPr lang="ru-RU" sz="2000" dirty="0" smtClean="0"/>
              <a:t>Расположенные </a:t>
            </a:r>
            <a:r>
              <a:rPr lang="ru-RU" sz="2000" dirty="0"/>
              <a:t>в городе оборонные предприятия (Красное Сормово, авиационный завод) привлекали внимание иностранных спецслужб. </a:t>
            </a:r>
            <a:r>
              <a:rPr lang="ru-RU" sz="2000" dirty="0" smtClean="0"/>
              <a:t>В 1956 </a:t>
            </a:r>
            <a:r>
              <a:rPr lang="ru-RU" sz="2000" dirty="0"/>
              <a:t>году Горький посетили </a:t>
            </a:r>
            <a:r>
              <a:rPr lang="ru-RU" sz="2000" dirty="0" smtClean="0"/>
              <a:t>22 </a:t>
            </a:r>
            <a:r>
              <a:rPr lang="ru-RU" sz="2000" dirty="0"/>
              <a:t>установленных </a:t>
            </a:r>
            <a:r>
              <a:rPr lang="ru-RU" sz="2000" dirty="0" smtClean="0"/>
              <a:t>разведчика, а </a:t>
            </a:r>
            <a:r>
              <a:rPr lang="ru-RU" sz="2000" dirty="0"/>
              <a:t>в 1957 году — уже 245 иностранцев из капиталистических стран, в том числе 26 официальных </a:t>
            </a:r>
            <a:r>
              <a:rPr lang="ru-RU" sz="2000" dirty="0" smtClean="0"/>
              <a:t>разведчиков. </a:t>
            </a:r>
            <a:r>
              <a:rPr lang="ru-RU" sz="2000" dirty="0"/>
              <a:t>Это </a:t>
            </a:r>
            <a:r>
              <a:rPr lang="ru-RU" sz="2000" dirty="0" smtClean="0"/>
              <a:t>стало </a:t>
            </a:r>
            <a:r>
              <a:rPr lang="ru-RU" sz="2000" dirty="0"/>
              <a:t>причиной закрытия города: 4 августа 1959 года вышло постановление </a:t>
            </a:r>
            <a:r>
              <a:rPr lang="ru-RU" sz="2000" dirty="0" smtClean="0"/>
              <a:t>«</a:t>
            </a:r>
            <a:r>
              <a:rPr lang="ru-RU" sz="2000" dirty="0"/>
              <a:t>О закрытии города Горького для посещения иностранцами». </a:t>
            </a:r>
          </a:p>
        </p:txBody>
      </p:sp>
    </p:spTree>
    <p:extLst>
      <p:ext uri="{BB962C8B-B14F-4D97-AF65-F5344CB8AC3E}">
        <p14:creationId xmlns:p14="http://schemas.microsoft.com/office/powerpoint/2010/main" val="3825980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ru-RU" sz="2000" dirty="0"/>
              <a:t>В 1985 году в Нижнем Новгороде открылся метрополитен.</a:t>
            </a:r>
          </a:p>
          <a:p>
            <a:pPr fontAlgn="base"/>
            <a:r>
              <a:rPr lang="ru-RU" sz="2000" dirty="0"/>
              <a:t>В конце XX века в городе начали бурно развиваться информационные технологии, </a:t>
            </a:r>
            <a:r>
              <a:rPr lang="ru-RU" sz="2000" dirty="0" smtClean="0"/>
              <a:t>и Нижний </a:t>
            </a:r>
            <a:r>
              <a:rPr lang="ru-RU" sz="2000" dirty="0"/>
              <a:t>Новгород стал одним из крупнейших и известнейших российских центров по IT, сохраняя этот статус на протяжении нескольких лет. </a:t>
            </a:r>
          </a:p>
          <a:p>
            <a:pPr fontAlgn="base"/>
            <a:r>
              <a:rPr lang="ru-RU" sz="2000" dirty="0"/>
              <a:t>Современный Нижний Новгород - это 8 районов: в Нагорной части - Нижегородский, Советский, Приокский, в Заречной - Канавинский, Автозаводский, Сормовский, Московский и Ленинский.</a:t>
            </a:r>
          </a:p>
          <a:p>
            <a:pPr fontAlgn="base"/>
            <a:r>
              <a:rPr lang="ru-RU" sz="2000" dirty="0"/>
              <a:t>Части города соединяются четырьмя мостами: Мызинским, Молитовским, Канавинским и Метромостом. Мызинский мост – самый дальний от центра города, Канавинский – самый ближний и самый старый. Он соединяет Нижегородскую Ярмарку, что расположена на площади Ленина, с центральными площадями Нижнего – Минина, Горького и Лядова.</a:t>
            </a:r>
          </a:p>
        </p:txBody>
      </p:sp>
    </p:spTree>
    <p:extLst>
      <p:ext uri="{BB962C8B-B14F-4D97-AF65-F5344CB8AC3E}">
        <p14:creationId xmlns:p14="http://schemas.microsoft.com/office/powerpoint/2010/main" val="201941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ru-RU" sz="2000" dirty="0"/>
              <a:t>Подавляющее большинство достопримечательностей и исторических памятников города сосредоточено в Нижегородском районе. Именно здесь находится исторический, культурный и образовательный центр города: большинство музеев и театров, подавляющее число ВУЗов, самые модные кафе и арт-заведения. Исторический центр города также совпадает с бизнес-центром.</a:t>
            </a:r>
          </a:p>
          <a:p>
            <a:pPr fontAlgn="base"/>
            <a:r>
              <a:rPr lang="ru-RU" sz="2000" dirty="0" smtClean="0"/>
              <a:t>Нижний </a:t>
            </a:r>
            <a:r>
              <a:rPr lang="ru-RU" sz="2000" dirty="0"/>
              <a:t>Новгород перестал быть "третьей столицей" и "карманом России", зато получил звание «Столица Поволжья». Он является центром Приволжского Федерального округа и одновременно – крупнейшим его городом. </a:t>
            </a:r>
            <a:r>
              <a:rPr lang="ru-RU" sz="2000" dirty="0" smtClean="0"/>
              <a:t>Нижний Новгород сегодня - пятый </a:t>
            </a:r>
            <a:r>
              <a:rPr lang="ru-RU" sz="2000" dirty="0"/>
              <a:t>по численности населения в России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000" dirty="0"/>
              <a:t>Нижний Новгород сохранил красоту и величавость старинных домов, </a:t>
            </a:r>
            <a:r>
              <a:rPr lang="ru-RU" sz="2000" dirty="0" smtClean="0"/>
              <a:t>некоторую </a:t>
            </a:r>
            <a:r>
              <a:rPr lang="ru-RU" sz="2000" dirty="0"/>
              <a:t>размеренность, неторопливость жизни – особенно по сравнению со столичной. Вместе с тем, на протяжении веков Нижний Новгород не превратился в провинциальное захолустье, а, напротив, стал значительным торгово-промышленным центром, одним из крупнейших и красивейших городов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31429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Исследовательские задания (темы для творческой работы)</a:t>
            </a:r>
          </a:p>
          <a:p>
            <a:pPr fontAlgn="base"/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здание города ты считаешь самым запоминающимся  для туристов и почему? </a:t>
            </a:r>
            <a:endParaRPr 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памятники, установленные нижегородцам, ты знаешь? Чем прославились эти горожане в истории нашей страны?</a:t>
            </a:r>
          </a:p>
          <a:p>
            <a:pPr fontAlgn="base"/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место города (улица, площадь, здание, сквер, парк) являются твоим любимым  и почему?</a:t>
            </a:r>
          </a:p>
          <a:p>
            <a:pPr fontAlgn="base"/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Подумай, какого пространства  (места, здания, парка, площади, памятника и других видов объектов)  не хватает сегодня городу? </a:t>
            </a:r>
          </a:p>
          <a:p>
            <a:pPr marL="0" indent="0" fontAlgn="base">
              <a:buNone/>
            </a:pP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Нарисуй ответ на любую из предложенных тем.</a:t>
            </a:r>
          </a:p>
          <a:p>
            <a:pPr fontAlgn="base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72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для учащихся</a:t>
            </a:r>
          </a:p>
          <a:p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информацию об истории Нижнего Новгорода. Ответь на вопросы:</a:t>
            </a:r>
          </a:p>
          <a:p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информация стала для тебя новой?</a:t>
            </a:r>
          </a:p>
          <a:p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традиции города сохранились до сих пор?</a:t>
            </a:r>
          </a:p>
          <a:p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жители города прославили его имя в истории России?</a:t>
            </a:r>
            <a:endParaRPr lang="ru-RU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69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При военных походах русских князей на Волжскую Булгарию удобное место в устье Оки использовалось как место сбора для муромских и суздальских войск. В 1220 году великий князь Юрий Всеволодович провёл удачный поход на булгар, после чего в следующем году «решился укрепить за Русью важное </a:t>
            </a:r>
            <a:r>
              <a:rPr lang="ru-RU" dirty="0" smtClean="0"/>
              <a:t>место»</a:t>
            </a:r>
            <a:r>
              <a:rPr lang="ru-RU" dirty="0"/>
              <a:t> и </a:t>
            </a:r>
            <a:r>
              <a:rPr lang="ru-RU" dirty="0" smtClean="0"/>
              <a:t>в 1221 году основал </a:t>
            </a:r>
            <a:r>
              <a:rPr lang="ru-RU" dirty="0"/>
              <a:t>город в устье Оки.</a:t>
            </a:r>
          </a:p>
          <a:p>
            <a:pPr marL="0" indent="0" algn="just">
              <a:buNone/>
            </a:pPr>
            <a:r>
              <a:rPr lang="ru-RU" dirty="0"/>
              <a:t>Название города — Новгород, то есть «новый город</a:t>
            </a:r>
            <a:r>
              <a:rPr lang="ru-RU" dirty="0" smtClean="0"/>
              <a:t>», относительно </a:t>
            </a:r>
            <a:r>
              <a:rPr lang="ru-RU" dirty="0"/>
              <a:t>появления прилагательного «нижний», появившегося в названии города в более поздних летописных источниках, существует несколько предположений:</a:t>
            </a:r>
          </a:p>
          <a:p>
            <a:pPr algn="just"/>
            <a:r>
              <a:rPr lang="ru-RU" dirty="0"/>
              <a:t>для отличия от Великого Новгорода и других Новгородов, поскольку город находился в «низовской земле» (в титулах императоров он продолжал именоваться </a:t>
            </a:r>
            <a:r>
              <a:rPr lang="ru-RU" i="1" dirty="0"/>
              <a:t>«Новагородом низовския земли»</a:t>
            </a:r>
            <a:r>
              <a:rPr lang="ru-RU" dirty="0"/>
              <a:t> до революции февраля 1917 года</a:t>
            </a:r>
            <a:r>
              <a:rPr lang="ru-RU" dirty="0" smtClean="0"/>
              <a:t>);</a:t>
            </a:r>
            <a:endParaRPr lang="ru-RU" dirty="0"/>
          </a:p>
          <a:p>
            <a:pPr algn="just"/>
            <a:r>
              <a:rPr lang="ru-RU" dirty="0"/>
              <a:t>город находился ниже относительно «Старого городка», расположенного выше по </a:t>
            </a:r>
            <a:r>
              <a:rPr lang="ru-RU" dirty="0" smtClean="0"/>
              <a:t>Оке;</a:t>
            </a:r>
            <a:endParaRPr lang="ru-RU" dirty="0"/>
          </a:p>
          <a:p>
            <a:pPr algn="just"/>
            <a:r>
              <a:rPr lang="ru-RU" dirty="0"/>
              <a:t>город находился вниз по Волге от </a:t>
            </a:r>
            <a:r>
              <a:rPr lang="ru-RU" dirty="0" smtClean="0"/>
              <a:t>существовавшего ранее Городца.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22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Первая дерево-земляная крепость заняла чрезвычайно выгодное в военно-стратегическом отношении место – господствующую над слиянием Оки с Волгой гору, прекрасно защищенную с одной стороны глубоким оврагом, с другой – со стороны Волги – крутыми обрывами-осыпями берега. В кремле были отстроены два белокаменных храма – явное подтверждение того, что город претендовал на особую роль в системе земель Владимиро- Суздальской Руси. </a:t>
            </a:r>
            <a:endParaRPr lang="ru-RU" dirty="0" smtClean="0"/>
          </a:p>
          <a:p>
            <a:r>
              <a:rPr lang="ru-RU" dirty="0" smtClean="0"/>
              <a:t>Монголо-татарское </a:t>
            </a:r>
            <a:r>
              <a:rPr lang="ru-RU" dirty="0"/>
              <a:t>нашествие не обошло стороной ни город, ни его основателя. Великий князь Георгий Всеволодович, последний князь домонгольской Руси, в 1238 году одним из первых  вступил  в бой с конницей вторгшихся в пределы русских земель </a:t>
            </a:r>
            <a:r>
              <a:rPr lang="ru-RU" dirty="0" smtClean="0"/>
              <a:t>воинов Орды </a:t>
            </a:r>
            <a:r>
              <a:rPr lang="ru-RU" dirty="0"/>
              <a:t>и пал в неравной битве. Несколько раз подступали к Нижнему враги и разоряли 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46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000" dirty="0"/>
              <a:t>С конца XV века на многие десятилетия Нижний становится оплотом Москвы в борьбе за великий речной путь. Угроза вражеских нападений сохранялась, и без мощной каменной крепости становилось все труднее.</a:t>
            </a:r>
          </a:p>
          <a:p>
            <a:pPr marL="0" indent="0" algn="just" fontAlgn="base">
              <a:buNone/>
            </a:pPr>
            <a:r>
              <a:rPr lang="ru-RU" sz="2000" dirty="0"/>
              <a:t>В это время в городе возводится каменный кремль, ставший выдающимся сооружением русского фортификационного искусства. Летом 1509 года в город прибыл зодчий-иноземец Петр Фрязин, а </a:t>
            </a:r>
            <a:r>
              <a:rPr lang="ru-RU" sz="2000" dirty="0" smtClean="0"/>
              <a:t>1 сентября была заложена первая, Дмитровская башня.  </a:t>
            </a:r>
          </a:p>
          <a:p>
            <a:pPr marL="0" indent="0" algn="just" fontAlgn="base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Анализ </a:t>
            </a:r>
            <a:r>
              <a:rPr lang="ru-RU" sz="2000" dirty="0"/>
              <a:t>архитектуры и инженерных особенностей Нижегородского кремля </a:t>
            </a:r>
            <a:r>
              <a:rPr lang="ru-RU" sz="2000" dirty="0" smtClean="0"/>
              <a:t>позволяет сделать однозначный </a:t>
            </a:r>
            <a:r>
              <a:rPr lang="ru-RU" sz="2000" dirty="0"/>
              <a:t>вывод о строительстве крепости русскими мастерами. Кремль получил тринадцать башен в общем периметре крепостных стен (Дмитриевскую, Пороховую, Георгиевскую, Борисоглебскую, Зачатьевскую, Белую, Часовую, Ивановскую, Северную, Тайницкую, Коромыслову, Никольскую, Кладовую) и четырнадцатую – отводную стрельницу, соединенную с Дмитриевскими воротами переброшенным через 30-метровый ров каменным арочным мостом (не сохранились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739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ru-RU" sz="2000" dirty="0"/>
              <a:t>От стен </a:t>
            </a:r>
            <a:r>
              <a:rPr lang="ru-RU" sz="2000" dirty="0" smtClean="0"/>
              <a:t>Нижегородского кремля </a:t>
            </a:r>
            <a:r>
              <a:rPr lang="ru-RU" sz="2000" dirty="0"/>
              <a:t>зимой 1612 года выступило ополчение во главе с Козьмой Мининым и Дмитрием Пожарским для борьбы с польско-литовскими захватчиками</a:t>
            </a:r>
            <a:r>
              <a:rPr lang="ru-RU" sz="2000" dirty="0" smtClean="0"/>
              <a:t>.</a:t>
            </a:r>
            <a:r>
              <a:rPr lang="ru-RU" sz="2000" dirty="0"/>
              <a:t> После “смуты” Нижегородское Поволжье получило в относительно мирных условиях жизни возможность быстро развивать сельское хозяйство, промышленность, торговлю и культуру. В это время Нижегородчина во многом определяла уровень торгово-промышленного и художественного развития всей страны. </a:t>
            </a:r>
            <a:endParaRPr lang="ru-RU" sz="2000" dirty="0" smtClean="0"/>
          </a:p>
          <a:p>
            <a:pPr fontAlgn="base"/>
            <a:r>
              <a:rPr lang="ru-RU" sz="2000" dirty="0" smtClean="0"/>
              <a:t>Со </a:t>
            </a:r>
            <a:r>
              <a:rPr lang="ru-RU" sz="2000" dirty="0"/>
              <a:t>взятием Иваном Грозным Казани (в 1552 г.), а затем и Астрахани Нижний Новгород сделался центром, через который шла вся торговля Русского государства с Востоком. В 17 веке Нижний Новгород был центром массовых формирований судовых караванов, найма на них сотен тысяч работных. </a:t>
            </a:r>
            <a:r>
              <a:rPr lang="ru-RU" sz="2000" dirty="0" smtClean="0"/>
              <a:t>Уже </a:t>
            </a:r>
            <a:r>
              <a:rPr lang="ru-RU" sz="2000" dirty="0"/>
              <a:t>тогда Нижний Новгород стал крупным центром судостроения. В целом городе были очень развиты ремесла: в 1622 году, например, нижегородцы владели 119 ремесленно-промысловыми специальностями.</a:t>
            </a:r>
          </a:p>
          <a:p>
            <a:pPr marL="0" indent="0" algn="just" fontAlgn="base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022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algn="just" fontAlgn="base"/>
            <a:r>
              <a:rPr lang="ru-RU" sz="2000" dirty="0"/>
              <a:t>На </a:t>
            </a:r>
            <a:r>
              <a:rPr lang="ru-RU" sz="2000" dirty="0" smtClean="0"/>
              <a:t>18 </a:t>
            </a:r>
            <a:r>
              <a:rPr lang="ru-RU" sz="2000" dirty="0"/>
              <a:t>век приходится возвышение Нижнего Новгорода как административного центра. С 1714 года город стал губернским, а с 1779 по 1796 год - центром Нижегородского наместничества, включавшего в себя в разное время Вятскую, Костромскую, Пензенскую губернии и Алатырскую провинцию. </a:t>
            </a:r>
            <a:endParaRPr lang="ru-RU" sz="2000" dirty="0" smtClean="0"/>
          </a:p>
          <a:p>
            <a:pPr algn="just" fontAlgn="base"/>
            <a:r>
              <a:rPr lang="ru-RU" sz="2000" dirty="0" smtClean="0"/>
              <a:t>Превращение </a:t>
            </a:r>
            <a:r>
              <a:rPr lang="ru-RU" sz="2000" dirty="0"/>
              <a:t>Нижнего Новгорода в “столицу” значительного региона России благотворно сказалось на развитии всех сторон жизни города: промышленности, торговли, просвещения, медицины, культуры, наук и градостроительства. В это время в Нижнем Новгороде были открыты партикулярные больница и аптека, начали действовать публичные частные театры (театр Н.Г. Шаховского - один из старейших в </a:t>
            </a:r>
            <a:r>
              <a:rPr lang="ru-RU" sz="2000" dirty="0" smtClean="0"/>
              <a:t>стране, основан </a:t>
            </a:r>
            <a:r>
              <a:rPr lang="ru-RU" sz="2000" dirty="0"/>
              <a:t>в 1798 г). В 1786 году в Нижнем Новгороде было открыто четырехклассное светское главное народное училище. В 1792 году в Нижнем Новгороде была создана губернская типография.</a:t>
            </a:r>
          </a:p>
          <a:p>
            <a:pPr algn="just" fontAlgn="base"/>
            <a:r>
              <a:rPr lang="ru-RU" sz="2000" dirty="0"/>
              <a:t>На рубеже 18 и 19 веков Нижний Новгород стал крупным научным и культурным центром страны. Здесь жили механик-самоучка И.П. Кулибин, математик Н.И. </a:t>
            </a:r>
            <a:r>
              <a:rPr lang="ru-RU" sz="2000" dirty="0" smtClean="0"/>
              <a:t>Лобачевский  и </a:t>
            </a:r>
            <a:r>
              <a:rPr lang="ru-RU" sz="2000" dirty="0"/>
              <a:t>многие другие.</a:t>
            </a:r>
          </a:p>
          <a:p>
            <a:pPr fontAlgn="base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856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ru-RU" sz="2000" dirty="0"/>
              <a:t>В начале 19 века нижегородцы приняли активное участие в Отечественной войне. Местное ополчение участвовало в заграничном походе русских войск до полной победы над Наполеоном и было расформировано лишь на исходе 1815 года.</a:t>
            </a:r>
          </a:p>
          <a:p>
            <a:pPr fontAlgn="base"/>
            <a:r>
              <a:rPr lang="ru-RU" sz="2000" dirty="0"/>
              <a:t>Многие из декабристов были так или иначе связаны с Нижегородчиной: М.П. Бестужев-Рюмин, Александр и Николай Крюковы, С.П. Трубецкой, И.А. Анненков, Н.В. Шереметьев, В.И. Белавин, Ф.П. Шаховской, А.Н. Муравьев. Первым, кто в утопических образах выразил идеалы декабризма, был также нижегородец - музыковед и исполнитель А.Д. Улыбышев.</a:t>
            </a:r>
          </a:p>
          <a:p>
            <a:pPr fontAlgn="base"/>
            <a:r>
              <a:rPr lang="ru-RU" sz="2000" dirty="0"/>
              <a:t>В 1816 году в Макарьеве сгорел незадолго перед тем возведенный комплекс ярмарки. После этого всероссийское торжище было перенесено на Стрелицу Оки и Волги под Нижний Новгород, что кардинально изменило облик и характер жизни города.</a:t>
            </a:r>
          </a:p>
          <a:p>
            <a:pPr fontAlgn="base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866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region.eisinvest.ru/wp-content/uploads/sites/2/2019/01/nnnn_2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лет Нижнему Новгороду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ru-RU" sz="2000" dirty="0"/>
              <a:t>По проектам и под руководством инженера А.А. </a:t>
            </a:r>
            <a:r>
              <a:rPr lang="ru-RU" sz="2000" dirty="0" err="1"/>
              <a:t>Бетанкура</a:t>
            </a:r>
            <a:r>
              <a:rPr lang="ru-RU" sz="2000" dirty="0"/>
              <a:t> был возведен первоначальный ансамбль ярмарки</a:t>
            </a:r>
            <a:r>
              <a:rPr lang="ru-RU" sz="2000" dirty="0" smtClean="0"/>
              <a:t>. Ярмарка </a:t>
            </a:r>
            <a:r>
              <a:rPr lang="ru-RU" sz="2000" dirty="0"/>
              <a:t>просуществовала более столетия и имела исключительное значение не только в истории русской торговли и формировании всероссийского рынка, но и относилась к числу крупнейших в мире.</a:t>
            </a:r>
          </a:p>
          <a:p>
            <a:pPr fontAlgn="base"/>
            <a:r>
              <a:rPr lang="ru-RU" sz="2000" dirty="0"/>
              <a:t>На 30-40 годы 19 века приходятся крупнейшие градостроительные преобразования города</a:t>
            </a:r>
            <a:r>
              <a:rPr lang="ru-RU" sz="2000" dirty="0" smtClean="0"/>
              <a:t>. Возведенные </a:t>
            </a:r>
            <a:r>
              <a:rPr lang="ru-RU" sz="2000" dirty="0"/>
              <a:t>многочисленные общественные здания и частные торговые дома остаются основным художественно ценным архитектурным фоном исторической застройки города.</a:t>
            </a:r>
          </a:p>
          <a:p>
            <a:pPr fontAlgn="base"/>
            <a:r>
              <a:rPr lang="ru-RU" sz="2000" dirty="0" smtClean="0"/>
              <a:t>В </a:t>
            </a:r>
            <a:r>
              <a:rPr lang="ru-RU" sz="2000" dirty="0"/>
              <a:t>середине 19 века </a:t>
            </a:r>
            <a:r>
              <a:rPr lang="ru-RU" sz="2000" dirty="0" smtClean="0"/>
              <a:t>город был </a:t>
            </a:r>
            <a:r>
              <a:rPr lang="ru-RU" sz="2000" dirty="0"/>
              <a:t>известен музыкальными интересами, и открытое в Нижнем в 70-х годах XIX века музыкальное училище относится к первым в российской провинции. И первая в провинции художественная выставка была проведена в Нижнем Новгороде еще в 1886 году. И основоположники отечественной художественной и публицистической фотографии А.О. Карелин и М.П. Дмитриев жили и трудились в Нижнем Новгороде.</a:t>
            </a:r>
          </a:p>
          <a:p>
            <a:pPr fontAlgn="base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2047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1835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Дополнительная общеобразовательная общеразвивающая программа «Хочу быть ученым!                      Первые шаги» (Срок реализации – 18 часов, возраст детей от 5 до 9 лет)</vt:lpstr>
      <vt:lpstr>800 лет Нижнему Новгороду</vt:lpstr>
      <vt:lpstr>800 лет Нижнему Новгороду</vt:lpstr>
      <vt:lpstr>800 лет Нижнему Новгороду</vt:lpstr>
      <vt:lpstr>800 лет Нижнему Новгороду</vt:lpstr>
      <vt:lpstr>800 лет Нижнему Новгороду</vt:lpstr>
      <vt:lpstr>800 лет Нижнему Новгороду</vt:lpstr>
      <vt:lpstr>800 лет Нижнему Новгороду</vt:lpstr>
      <vt:lpstr>800 лет Нижнему Новгороду</vt:lpstr>
      <vt:lpstr>800 лет Нижнему Новгороду</vt:lpstr>
      <vt:lpstr>800 лет Нижнему Новгороду</vt:lpstr>
      <vt:lpstr>800 лет Нижнему Новгороду</vt:lpstr>
      <vt:lpstr>800 лет Нижнему Новгороду</vt:lpstr>
      <vt:lpstr>800 лет Нижнему Новгороду</vt:lpstr>
      <vt:lpstr>800 лет Нижнему Новгороду</vt:lpstr>
      <vt:lpstr>800 лет Нижнему Новгороду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общеобразовательная общеразвивающая программа «Хочу быть ученым! Первые шаги» (Срок реализации – 18 часов, возраст детей от 5 до 9 лет)</dc:title>
  <dc:creator>Екатерина Решетова</dc:creator>
  <cp:lastModifiedBy>Екатерина Решетова</cp:lastModifiedBy>
  <cp:revision>7</cp:revision>
  <dcterms:created xsi:type="dcterms:W3CDTF">2019-09-10T09:47:11Z</dcterms:created>
  <dcterms:modified xsi:type="dcterms:W3CDTF">2019-09-10T10:50:41Z</dcterms:modified>
</cp:coreProperties>
</file>