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73" r:id="rId5"/>
    <p:sldId id="258" r:id="rId6"/>
    <p:sldId id="259" r:id="rId7"/>
    <p:sldId id="260" r:id="rId8"/>
    <p:sldId id="262" r:id="rId9"/>
    <p:sldId id="263" r:id="rId10"/>
    <p:sldId id="272" r:id="rId11"/>
    <p:sldId id="264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7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9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4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7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7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2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2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7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6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2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6D2F-9C72-415F-871F-61A09812BE6B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1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r="44785"/>
          <a:stretch/>
        </p:blipFill>
        <p:spPr>
          <a:xfrm>
            <a:off x="0" y="0"/>
            <a:ext cx="44384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8405" y="2204864"/>
            <a:ext cx="4659677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Дополнительная общеобразовательная общеразвивающая программа «Хочу быть ученым!                      Первые шаги»</a:t>
            </a:r>
            <a:b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(Срок реализации – 18 часов, возраст детей от 5 до 9 лет)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9198" y="5101458"/>
            <a:ext cx="4659677" cy="17526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Обучающая презентация №3  по теме: «Флора и фауна» </a:t>
            </a:r>
            <a:endParaRPr lang="ru-RU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15031" r="81748" b="62422"/>
          <a:stretch/>
        </p:blipFill>
        <p:spPr bwMode="auto">
          <a:xfrm>
            <a:off x="6444208" y="127171"/>
            <a:ext cx="641574" cy="63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499992" y="764704"/>
            <a:ext cx="459809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учреждение дополнительного образования «Дворец детского (юношеского) творчества им.В.П.Чкалова»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47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Флора и фауна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6779096" cy="452596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Черная книга животных включает </a:t>
            </a:r>
            <a:r>
              <a:rPr lang="ru-RU" sz="2000" dirty="0" smtClean="0">
                <a:solidFill>
                  <a:srgbClr val="002060"/>
                </a:solidFill>
              </a:rPr>
              <a:t>вид «кавказского зубра». Если </a:t>
            </a:r>
            <a:r>
              <a:rPr lang="ru-RU" sz="2000" dirty="0">
                <a:solidFill>
                  <a:srgbClr val="002060"/>
                </a:solidFill>
              </a:rPr>
              <a:t>в середине XIX века на территории России обитало порядка двух тысяч представителей этого вида, то после Первой мировой войны их осталось не более полутысячи. В ходе </a:t>
            </a:r>
            <a:r>
              <a:rPr lang="ru-RU" sz="2000" dirty="0" smtClean="0">
                <a:solidFill>
                  <a:srgbClr val="002060"/>
                </a:solidFill>
              </a:rPr>
              <a:t>гражданской </a:t>
            </a:r>
            <a:r>
              <a:rPr lang="ru-RU" sz="2000" dirty="0">
                <a:solidFill>
                  <a:srgbClr val="002060"/>
                </a:solidFill>
              </a:rPr>
              <a:t>войны население бесконтрольно уничтожало кавказских зубров </a:t>
            </a:r>
            <a:r>
              <a:rPr lang="ru-RU" sz="2000" dirty="0" smtClean="0">
                <a:solidFill>
                  <a:srgbClr val="002060"/>
                </a:solidFill>
              </a:rPr>
              <a:t>из-за  мяса </a:t>
            </a:r>
            <a:r>
              <a:rPr lang="ru-RU" sz="2000" dirty="0">
                <a:solidFill>
                  <a:srgbClr val="002060"/>
                </a:solidFill>
              </a:rPr>
              <a:t>и шкур.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 итоге в 1920 году популяция этих животных насчитывала уже не более сотни особей. Правительством в срочном порядке был основан заповедник, призванный защитить от исчезновения данный вид. Но до момента его создания в 1924 году дожили лишь 15 кавказских зубров. Однако и защита со стороны государства не смогла уберечь их от ружей браконьеров. В итоге три последних представителя данного вида были убиты пастухами в 1926 году на горе </a:t>
            </a:r>
            <a:r>
              <a:rPr lang="ru-RU" sz="2000" dirty="0" err="1">
                <a:solidFill>
                  <a:srgbClr val="002060"/>
                </a:solidFill>
              </a:rPr>
              <a:t>Алоус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pPr fontAlgn="base"/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t="30495" r="52170" b="36341"/>
          <a:stretch/>
        </p:blipFill>
        <p:spPr bwMode="auto">
          <a:xfrm>
            <a:off x="6660232" y="2852936"/>
            <a:ext cx="2187848" cy="164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44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Флора и фауна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432" y="1506686"/>
            <a:ext cx="3737520" cy="452596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Красной книге России и Китая находится вид «Леопард дальневосточный»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                   (</a:t>
            </a:r>
            <a:r>
              <a:rPr lang="ru-RU" sz="2000" dirty="0">
                <a:solidFill>
                  <a:srgbClr val="002060"/>
                </a:solidFill>
              </a:rPr>
              <a:t>амурский</a:t>
            </a:r>
            <a:r>
              <a:rPr lang="ru-RU" sz="2000" dirty="0" smtClean="0">
                <a:solidFill>
                  <a:srgbClr val="002060"/>
                </a:solidFill>
              </a:rPr>
              <a:t>).                                    Вид </a:t>
            </a:r>
            <a:r>
              <a:rPr lang="ru-RU" sz="2000" dirty="0">
                <a:solidFill>
                  <a:srgbClr val="002060"/>
                </a:solidFill>
              </a:rPr>
              <a:t>имеет серьезные риски </a:t>
            </a:r>
            <a:r>
              <a:rPr lang="ru-RU" sz="2000" dirty="0" smtClean="0">
                <a:solidFill>
                  <a:srgbClr val="002060"/>
                </a:solidFill>
              </a:rPr>
              <a:t> к </a:t>
            </a:r>
            <a:r>
              <a:rPr lang="ru-RU" sz="2000" dirty="0">
                <a:solidFill>
                  <a:srgbClr val="002060"/>
                </a:solidFill>
              </a:rPr>
              <a:t>полному исчезновению. Среда обитания – Приморский край. 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pPr fontAlgn="base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2" descr="ÐÐµÐ¾Ð¿Ð°ÑÐ´ Ð´Ð°Ð»ÑÐ½ÐµÐ²Ð¾ÑÑÐ¾ÑÐ½ÑÐ¹ (Ð°Ð¼ÑÑÑÐºÐ¸Ð¹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27" y="1340767"/>
            <a:ext cx="4860541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95536" y="4149080"/>
            <a:ext cx="8352928" cy="2149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</a:rPr>
              <a:t>Представители этого вида встречаются также и на северо-востоке Китая (в небольшом количестве). В Китае особое внимание уделяется проблеме защиты данного вида от вымирания. За убийство особи предусмотрено наивысшее наказание – смертная казнь. Причина вымирания этих животных – высокий процент браконьерства.</a:t>
            </a:r>
          </a:p>
          <a:p>
            <a:pPr fontAlgn="base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204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Флора и фауна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Исследовательские задания (темы для творческой работы)</a:t>
            </a:r>
          </a:p>
          <a:p>
            <a:pPr fontAlgn="base"/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представители флоры или фауны есть в твоем доме? </a:t>
            </a:r>
            <a:endParaRPr lang="ru-RU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животное или растение ты бы хотел защитить и почему?</a:t>
            </a:r>
          </a:p>
          <a:p>
            <a:pPr fontAlgn="base"/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бы вымершие виды флоры и фауны можно было воссоздать, какое растение и животное ты бы выбрал для воссоздания и почему?</a:t>
            </a:r>
          </a:p>
          <a:p>
            <a:pPr fontAlgn="base"/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Подумай, как выглядело бы современное домашнее животное в дикой природе? Чем бы оно отличалось от домашних собратьев и почему? </a:t>
            </a:r>
          </a:p>
          <a:p>
            <a:pPr marL="0" indent="0" fontAlgn="base">
              <a:buNone/>
            </a:pP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Нарисуй ответ на любую из предложенных тем.</a:t>
            </a:r>
          </a:p>
          <a:p>
            <a:pPr fontAlgn="base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72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Флора и фауна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для учащихся</a:t>
            </a:r>
          </a:p>
          <a:p>
            <a:r>
              <a: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 информацию на слайдах. Ответь на вопросы:</a:t>
            </a:r>
          </a:p>
          <a:p>
            <a:r>
              <a: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информация стала для тебя новой?</a:t>
            </a:r>
          </a:p>
          <a:p>
            <a:r>
              <a: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представители животного мира и мира растений есть в твоем доме?</a:t>
            </a:r>
          </a:p>
          <a:p>
            <a:r>
              <a: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животное или растение ты хотел бы увидеть своими глазами и почему?</a:t>
            </a:r>
            <a:endParaRPr lang="ru-RU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69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9135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Флора и фауна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>
                <a:solidFill>
                  <a:srgbClr val="002060"/>
                </a:solidFill>
              </a:rPr>
              <a:t>Всю дикую природу Земли можно разделить на две половинки, которые постоянно взаимодействуют друг с другом. Это мир растений и животных, которые в научном мире носят названия флоры и фауны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ru-RU" dirty="0">
                <a:solidFill>
                  <a:srgbClr val="002060"/>
                </a:solidFill>
              </a:rPr>
              <a:t>Флора и фауна это неразрывно связанная система. Изменения в их системе напрямую связаны с экологической обстановкой и природными условиями на территории, которую они занимают.</a:t>
            </a:r>
          </a:p>
        </p:txBody>
      </p:sp>
    </p:spTree>
    <p:extLst>
      <p:ext uri="{BB962C8B-B14F-4D97-AF65-F5344CB8AC3E}">
        <p14:creationId xmlns:p14="http://schemas.microsoft.com/office/powerpoint/2010/main" val="386622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9135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Флора и фауна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Флора</a:t>
            </a:r>
            <a:r>
              <a:rPr lang="ru-RU" dirty="0">
                <a:solidFill>
                  <a:srgbClr val="002060"/>
                </a:solidFill>
              </a:rPr>
              <a:t> – это все виды растений, которые появились на определенной территории в ходе исторического развития. Она тесно связана с природными условиями и геологическим прошлым этой территории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ru-RU" dirty="0">
                <a:solidFill>
                  <a:srgbClr val="002060"/>
                </a:solidFill>
              </a:rPr>
              <a:t>Термин «Флора» возник от имени древнеримской богини Флоры – богини плодородия, цветов, юности и весеннего цветения. Впервые его использовал в 1656 году ботаник из Польши </a:t>
            </a:r>
            <a:r>
              <a:rPr lang="ru-RU" dirty="0" err="1">
                <a:solidFill>
                  <a:srgbClr val="002060"/>
                </a:solidFill>
              </a:rPr>
              <a:t>Михал</a:t>
            </a:r>
            <a:r>
              <a:rPr lang="ru-RU" dirty="0">
                <a:solidFill>
                  <a:srgbClr val="002060"/>
                </a:solidFill>
              </a:rPr>
              <a:t> Пётр </a:t>
            </a:r>
            <a:r>
              <a:rPr lang="ru-RU" dirty="0" err="1" smtClean="0">
                <a:solidFill>
                  <a:srgbClr val="002060"/>
                </a:solidFill>
              </a:rPr>
              <a:t>Бойм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Флора и фауна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b="1" dirty="0">
                <a:solidFill>
                  <a:srgbClr val="002060"/>
                </a:solidFill>
              </a:rPr>
              <a:t>Фауна</a:t>
            </a:r>
            <a:r>
              <a:rPr lang="ru-RU" dirty="0">
                <a:solidFill>
                  <a:srgbClr val="002060"/>
                </a:solidFill>
              </a:rPr>
              <a:t> — </a:t>
            </a:r>
            <a:r>
              <a:rPr lang="ru-RU" dirty="0" smtClean="0">
                <a:solidFill>
                  <a:srgbClr val="002060"/>
                </a:solidFill>
              </a:rPr>
              <a:t>общность </a:t>
            </a:r>
            <a:r>
              <a:rPr lang="ru-RU" dirty="0">
                <a:solidFill>
                  <a:srgbClr val="002060"/>
                </a:solidFill>
              </a:rPr>
              <a:t>всех видов животных на данной территории, которая сложилась в процессе исторического развития.</a:t>
            </a:r>
          </a:p>
          <a:p>
            <a:pPr fontAlgn="base"/>
            <a:r>
              <a:rPr lang="ru-RU" dirty="0">
                <a:solidFill>
                  <a:srgbClr val="002060"/>
                </a:solidFill>
              </a:rPr>
              <a:t>Свое название термин получил в честь древнеримской благой богини </a:t>
            </a:r>
            <a:r>
              <a:rPr lang="ru-RU" dirty="0" err="1">
                <a:solidFill>
                  <a:srgbClr val="002060"/>
                </a:solidFill>
              </a:rPr>
              <a:t>Фавнии</a:t>
            </a:r>
            <a:r>
              <a:rPr lang="ru-RU" dirty="0">
                <a:solidFill>
                  <a:srgbClr val="002060"/>
                </a:solidFill>
              </a:rPr>
              <a:t> – богини здоровья, плодородия и покровительницы женщин.</a:t>
            </a:r>
          </a:p>
          <a:p>
            <a:pPr fontAlgn="base"/>
            <a:r>
              <a:rPr lang="ru-RU" dirty="0">
                <a:solidFill>
                  <a:srgbClr val="002060"/>
                </a:solidFill>
              </a:rPr>
              <a:t>Всю фауну делят в зависимости от географического положении и систематики. По географическому положению можно определить фауну Европы, фауну острова Мадагаскара и прочее. По систематическим группам это будет фауна млекопитающих, фауна земноводных и так далее.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46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-36512" y="-27384"/>
            <a:ext cx="9180512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Флора и фауна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525963"/>
          </a:xfrm>
        </p:spPr>
        <p:txBody>
          <a:bodyPr>
            <a:noAutofit/>
          </a:bodyPr>
          <a:lstStyle/>
          <a:p>
            <a:pPr fontAlgn="base"/>
            <a:r>
              <a:rPr lang="ru-RU" sz="2400" dirty="0">
                <a:solidFill>
                  <a:srgbClr val="002060"/>
                </a:solidFill>
              </a:rPr>
              <a:t>Исследование флоры и фауны начинается с изучения их видового и родового состава. Термин, который характеризует эту деятельность, получил название инвентаризации.</a:t>
            </a:r>
          </a:p>
          <a:p>
            <a:pPr fontAlgn="base"/>
            <a:r>
              <a:rPr lang="ru-RU" sz="2400" dirty="0">
                <a:solidFill>
                  <a:srgbClr val="002060"/>
                </a:solidFill>
              </a:rPr>
              <a:t>Также, относительно географического происхождения, флору и фауну разделяют на аборигенные и адвентивные виды</a:t>
            </a:r>
            <a:r>
              <a:rPr lang="ru-RU" sz="2400" dirty="0" smtClean="0">
                <a:solidFill>
                  <a:srgbClr val="002060"/>
                </a:solidFill>
              </a:rPr>
              <a:t>. Аборигенные </a:t>
            </a:r>
            <a:r>
              <a:rPr lang="ru-RU" sz="2400" dirty="0">
                <a:solidFill>
                  <a:srgbClr val="002060"/>
                </a:solidFill>
              </a:rPr>
              <a:t>виды – это те виды, которые длительное время обитают на данной территории. </a:t>
            </a:r>
            <a:r>
              <a:rPr lang="ru-RU" sz="2400" dirty="0" smtClean="0">
                <a:solidFill>
                  <a:srgbClr val="002060"/>
                </a:solidFill>
              </a:rPr>
              <a:t>Адвентивные </a:t>
            </a:r>
            <a:r>
              <a:rPr lang="ru-RU" sz="2400" dirty="0">
                <a:solidFill>
                  <a:srgbClr val="002060"/>
                </a:solidFill>
              </a:rPr>
              <a:t>виды объединяют те виды, которые занесены на территорию недавно при помощи человека или же природными силами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endParaRPr lang="ru-RU" sz="2000" dirty="0" smtClean="0"/>
          </a:p>
          <a:p>
            <a:pPr fontAlgn="base"/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1739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Флора и фауна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i="1" u="sng" dirty="0" smtClean="0"/>
              <a:t>Разнообразие флоры</a:t>
            </a:r>
            <a:r>
              <a:rPr lang="ru-RU" sz="2000" i="1" u="sng" dirty="0"/>
              <a:t>: </a:t>
            </a:r>
            <a:endParaRPr lang="ru-RU" sz="2000" i="1" u="sng" dirty="0" smtClean="0"/>
          </a:p>
          <a:p>
            <a:r>
              <a:rPr lang="ru-RU" sz="2000" dirty="0" smtClean="0"/>
              <a:t>Моховидные </a:t>
            </a:r>
            <a:r>
              <a:rPr lang="ru-RU" sz="2000" dirty="0"/>
              <a:t> (27 тыс. видов),  </a:t>
            </a:r>
            <a:r>
              <a:rPr lang="ru-RU" sz="2000" dirty="0" smtClean="0"/>
              <a:t> плауновидные </a:t>
            </a:r>
            <a:r>
              <a:rPr lang="ru-RU" sz="2000" dirty="0" smtClean="0"/>
              <a:t>(1000 </a:t>
            </a:r>
            <a:r>
              <a:rPr lang="ru-RU" sz="2000" dirty="0"/>
              <a:t>видов), </a:t>
            </a:r>
            <a:r>
              <a:rPr lang="ru-RU" sz="2000" dirty="0" smtClean="0"/>
              <a:t> хвощевидные </a:t>
            </a:r>
            <a:r>
              <a:rPr lang="ru-RU" sz="2000" dirty="0" smtClean="0"/>
              <a:t>(25 </a:t>
            </a:r>
            <a:r>
              <a:rPr lang="ru-RU" sz="2000" dirty="0"/>
              <a:t>видов</a:t>
            </a:r>
            <a:r>
              <a:rPr lang="ru-RU" sz="2000" dirty="0" smtClean="0"/>
              <a:t>), папоротниковидные </a:t>
            </a:r>
            <a:r>
              <a:rPr lang="ru-RU" sz="2000" dirty="0" smtClean="0"/>
              <a:t>(более </a:t>
            </a:r>
            <a:r>
              <a:rPr lang="ru-RU" sz="2000" dirty="0"/>
              <a:t>10000 видов), </a:t>
            </a:r>
            <a:r>
              <a:rPr lang="ru-RU" sz="2000" dirty="0" smtClean="0"/>
              <a:t>голосеменные </a:t>
            </a:r>
            <a:r>
              <a:rPr lang="ru-RU" sz="2000" dirty="0" smtClean="0"/>
              <a:t>(800 </a:t>
            </a:r>
            <a:r>
              <a:rPr lang="ru-RU" sz="2000" dirty="0"/>
              <a:t>видов), </a:t>
            </a:r>
            <a:r>
              <a:rPr lang="ru-RU" sz="2000" dirty="0" smtClean="0"/>
              <a:t>покрытосеменные</a:t>
            </a:r>
            <a:r>
              <a:rPr lang="ru-RU" sz="2000" dirty="0"/>
              <a:t> (240 000 видов)</a:t>
            </a:r>
          </a:p>
          <a:p>
            <a:r>
              <a:rPr lang="ru-RU" sz="2000" i="1" u="sng" dirty="0" smtClean="0"/>
              <a:t>Разнообразие фауны:</a:t>
            </a:r>
            <a:r>
              <a:rPr lang="ru-RU" sz="2000" dirty="0"/>
              <a:t> </a:t>
            </a:r>
            <a:r>
              <a:rPr lang="ru-RU" sz="2000" i="1" dirty="0"/>
              <a:t>о</a:t>
            </a:r>
            <a:r>
              <a:rPr lang="ru-RU" sz="2000" i="1" dirty="0" smtClean="0"/>
              <a:t>дноклеточные</a:t>
            </a:r>
            <a:r>
              <a:rPr lang="ru-RU" sz="2000" dirty="0"/>
              <a:t> (40 </a:t>
            </a:r>
            <a:r>
              <a:rPr lang="ru-RU" sz="2000" dirty="0" smtClean="0"/>
              <a:t>000 видов), </a:t>
            </a:r>
            <a:r>
              <a:rPr lang="ru-RU" sz="2000" i="1" dirty="0" smtClean="0"/>
              <a:t>многоклеточные</a:t>
            </a:r>
            <a:r>
              <a:rPr lang="ru-RU" sz="2000" dirty="0"/>
              <a:t>: </a:t>
            </a:r>
            <a:r>
              <a:rPr lang="ru-RU" sz="2000" dirty="0" smtClean="0"/>
              <a:t>губки </a:t>
            </a:r>
            <a:r>
              <a:rPr lang="ru-RU" sz="2000" dirty="0"/>
              <a:t>(5000 видов), </a:t>
            </a:r>
            <a:r>
              <a:rPr lang="ru-RU" sz="2000" dirty="0" smtClean="0"/>
              <a:t>кишечнополостные </a:t>
            </a:r>
            <a:r>
              <a:rPr lang="ru-RU" sz="2000" dirty="0"/>
              <a:t>(10 000 видов), </a:t>
            </a:r>
            <a:r>
              <a:rPr lang="ru-RU" sz="2000" dirty="0" smtClean="0"/>
              <a:t>плоские </a:t>
            </a:r>
            <a:r>
              <a:rPr lang="ru-RU" sz="2000" dirty="0"/>
              <a:t>черви (15 000 видов), </a:t>
            </a:r>
            <a:r>
              <a:rPr lang="ru-RU" sz="2000" dirty="0" smtClean="0"/>
              <a:t>круглые </a:t>
            </a:r>
            <a:r>
              <a:rPr lang="ru-RU" sz="2000" dirty="0"/>
              <a:t>черви (13 000 видов), </a:t>
            </a:r>
            <a:r>
              <a:rPr lang="ru-RU" sz="2000" dirty="0" smtClean="0"/>
              <a:t>кольчатые </a:t>
            </a:r>
            <a:r>
              <a:rPr lang="ru-RU" sz="2000" dirty="0"/>
              <a:t>черви (17 000 видов), </a:t>
            </a:r>
            <a:r>
              <a:rPr lang="ru-RU" sz="2000" dirty="0" smtClean="0"/>
              <a:t>членистоногие </a:t>
            </a:r>
            <a:r>
              <a:rPr lang="ru-RU" sz="2000" dirty="0"/>
              <a:t>(более 1,5 млн видов), </a:t>
            </a:r>
            <a:r>
              <a:rPr lang="ru-RU" sz="2000" dirty="0" smtClean="0"/>
              <a:t>моллюски </a:t>
            </a:r>
            <a:r>
              <a:rPr lang="ru-RU" sz="2000" dirty="0"/>
              <a:t>(140 000 видов</a:t>
            </a:r>
            <a:r>
              <a:rPr lang="ru-RU" sz="2000" dirty="0" smtClean="0"/>
              <a:t>)</a:t>
            </a:r>
            <a:endParaRPr lang="ru-RU" sz="2000" dirty="0" smtClean="0"/>
          </a:p>
          <a:p>
            <a:r>
              <a:rPr lang="ru-RU" sz="2000" i="1" dirty="0"/>
              <a:t>х</a:t>
            </a:r>
            <a:r>
              <a:rPr lang="ru-RU" sz="2000" i="1" dirty="0" smtClean="0"/>
              <a:t>ордовые</a:t>
            </a:r>
            <a:r>
              <a:rPr lang="ru-RU" sz="2000" dirty="0"/>
              <a:t>: </a:t>
            </a:r>
            <a:r>
              <a:rPr lang="ru-RU" sz="2000" dirty="0" smtClean="0"/>
              <a:t>хрящевые </a:t>
            </a:r>
            <a:r>
              <a:rPr lang="ru-RU" sz="2000" dirty="0"/>
              <a:t>рыбы (700 видов), </a:t>
            </a:r>
            <a:r>
              <a:rPr lang="ru-RU" sz="2000" dirty="0" smtClean="0"/>
              <a:t>костные </a:t>
            </a:r>
            <a:r>
              <a:rPr lang="ru-RU" sz="2000" dirty="0"/>
              <a:t>рыбы(21 000 видов), </a:t>
            </a:r>
            <a:r>
              <a:rPr lang="ru-RU" sz="2000" dirty="0" smtClean="0"/>
              <a:t>амфибии(3 </a:t>
            </a:r>
            <a:r>
              <a:rPr lang="ru-RU" sz="2000" dirty="0"/>
              <a:t>500 видов), </a:t>
            </a:r>
            <a:r>
              <a:rPr lang="ru-RU" sz="2000" dirty="0" smtClean="0"/>
              <a:t>рептилии</a:t>
            </a:r>
            <a:r>
              <a:rPr lang="ru-RU" sz="2000" dirty="0"/>
              <a:t>, п</a:t>
            </a:r>
            <a:r>
              <a:rPr lang="ru-RU" sz="2000" dirty="0" smtClean="0"/>
              <a:t>ресмыкающиеся </a:t>
            </a:r>
            <a:r>
              <a:rPr lang="ru-RU" sz="2000" dirty="0"/>
              <a:t>(6 600 видов), </a:t>
            </a:r>
            <a:r>
              <a:rPr lang="ru-RU" sz="2000" dirty="0" smtClean="0"/>
              <a:t>птицы</a:t>
            </a:r>
            <a:r>
              <a:rPr lang="ru-RU" sz="2000" dirty="0"/>
              <a:t>( 10 400 видов), </a:t>
            </a:r>
            <a:r>
              <a:rPr lang="ru-RU" sz="2000" dirty="0" smtClean="0"/>
              <a:t>млекопитающие(4000 </a:t>
            </a:r>
            <a:r>
              <a:rPr lang="ru-RU" sz="2000" dirty="0"/>
              <a:t>видов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022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Флора и фауна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/>
              <a:t>территории РФ существует официальный </a:t>
            </a:r>
            <a:r>
              <a:rPr lang="ru-RU" sz="2000" dirty="0" smtClean="0"/>
              <a:t>документ – Красная книга, </a:t>
            </a:r>
            <a:r>
              <a:rPr lang="ru-RU" sz="2000" dirty="0"/>
              <a:t>который содержит в себе полный перечень сведений о состоянии, ареале обитания и способах сохранения редких видов животных и растений, находящихся под угрозой полного исчезновения</a:t>
            </a:r>
            <a:r>
              <a:rPr lang="ru-RU" sz="2000" dirty="0" smtClean="0"/>
              <a:t>. </a:t>
            </a:r>
          </a:p>
          <a:p>
            <a:r>
              <a:rPr lang="ru-RU" sz="2000" dirty="0"/>
              <a:t>В настоящее время документ представляет собой иллюстрированный справочник, толщиной в 860 страниц, </a:t>
            </a:r>
            <a:r>
              <a:rPr lang="ru-RU" sz="2000" dirty="0" smtClean="0"/>
              <a:t>включающий </a:t>
            </a:r>
            <a:r>
              <a:rPr lang="ru-RU" sz="2000" dirty="0"/>
              <a:t>в себя 415 видов и подвидов животных, включая 260 позвоночных и 155 беспозвоночных. По последним данным произошло ухудшение природных популяций, поэтому Красная книга пополнилась ещё 30 видами позвоночных животных.</a:t>
            </a:r>
          </a:p>
          <a:p>
            <a:r>
              <a:rPr lang="ru-RU" sz="2000" dirty="0"/>
              <a:t>Кроме того, в Красной Книге находится 652 вида растений, включая 440 видов покрытосеменных, 10 видов папоротникообразных, 11 видов голосеменных растений, а также 24 вида грибов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856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Флора и фауна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Вымирание </a:t>
            </a:r>
            <a:r>
              <a:rPr lang="ru-RU" sz="2000" dirty="0" smtClean="0">
                <a:solidFill>
                  <a:srgbClr val="002060"/>
                </a:solidFill>
              </a:rPr>
              <a:t>видов флоры и </a:t>
            </a:r>
            <a:r>
              <a:rPr lang="ru-RU" sz="2000" dirty="0" smtClean="0">
                <a:solidFill>
                  <a:srgbClr val="002060"/>
                </a:solidFill>
              </a:rPr>
              <a:t>фауны – это </a:t>
            </a:r>
            <a:r>
              <a:rPr lang="ru-RU" sz="2000" dirty="0">
                <a:solidFill>
                  <a:srgbClr val="002060"/>
                </a:solidFill>
              </a:rPr>
              <a:t>естественный процесс: типичные виды становятся вымирающими в течение 10 миллионов лет после своего появления на Земле. Но сегодня, когда планета сталкивается с целым рядом серьёзных проблем, таких как перенаселение, загрязнение окружающей среды, изменение климата и </a:t>
            </a:r>
            <a:r>
              <a:rPr lang="ru-RU" sz="2000" dirty="0" smtClean="0">
                <a:solidFill>
                  <a:srgbClr val="002060"/>
                </a:solidFill>
              </a:rPr>
              <a:t>прочие факторы, </a:t>
            </a:r>
            <a:r>
              <a:rPr lang="ru-RU" sz="2000" dirty="0">
                <a:solidFill>
                  <a:srgbClr val="002060"/>
                </a:solidFill>
              </a:rPr>
              <a:t>потеря видов происходит в тысячи раз быстрее, </a:t>
            </a:r>
            <a:r>
              <a:rPr lang="ru-RU" sz="2000" dirty="0" smtClean="0">
                <a:solidFill>
                  <a:srgbClr val="002060"/>
                </a:solidFill>
              </a:rPr>
              <a:t>чем это было </a:t>
            </a:r>
            <a:r>
              <a:rPr lang="ru-RU" sz="2000" dirty="0">
                <a:solidFill>
                  <a:srgbClr val="002060"/>
                </a:solidFill>
              </a:rPr>
              <a:t>бы </a:t>
            </a:r>
            <a:r>
              <a:rPr lang="ru-RU" sz="2000" dirty="0" smtClean="0">
                <a:solidFill>
                  <a:srgbClr val="002060"/>
                </a:solidFill>
              </a:rPr>
              <a:t>естественным образом. 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Сложно </a:t>
            </a:r>
            <a:r>
              <a:rPr lang="ru-RU" sz="2000" dirty="0">
                <a:solidFill>
                  <a:srgbClr val="002060"/>
                </a:solidFill>
              </a:rPr>
              <a:t>узнать точно, когда те или иные виды исчезнут из дикой природы, но с уверенностью можно сказать, что каждый год вымирают тысячи видов животных. </a:t>
            </a:r>
            <a:r>
              <a:rPr lang="ru-RU" sz="2000" dirty="0" smtClean="0">
                <a:solidFill>
                  <a:srgbClr val="002060"/>
                </a:solidFill>
              </a:rPr>
              <a:t>Они составляют Черную книгу, в которой  перечислены </a:t>
            </a:r>
            <a:r>
              <a:rPr lang="ru-RU" sz="2000" dirty="0">
                <a:solidFill>
                  <a:srgbClr val="002060"/>
                </a:solidFill>
              </a:rPr>
              <a:t>все животные и растения, которые исчезли с планеты Земля после 1500 года</a:t>
            </a:r>
            <a:r>
              <a:rPr lang="ru-RU" sz="2000" dirty="0" smtClean="0">
                <a:solidFill>
                  <a:srgbClr val="002060"/>
                </a:solidFill>
              </a:rPr>
              <a:t>. Согласно статистике, за </a:t>
            </a:r>
            <a:r>
              <a:rPr lang="ru-RU" sz="2000" dirty="0">
                <a:solidFill>
                  <a:srgbClr val="002060"/>
                </a:solidFill>
              </a:rPr>
              <a:t>последние 500 лет исчезло навсегда 844 вида представителей фауны и около 1000 видов флоры.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8660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729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Дополнительная общеобразовательная общеразвивающая программа «Хочу быть ученым!                      Первые шаги» (Срок реализации – 18 часов, возраст детей от 5 до 9 лет)</vt:lpstr>
      <vt:lpstr>Флора и фауна</vt:lpstr>
      <vt:lpstr>Флора и фауна</vt:lpstr>
      <vt:lpstr>Флора и фауна</vt:lpstr>
      <vt:lpstr>Флора и фауна</vt:lpstr>
      <vt:lpstr>Флора и фауна</vt:lpstr>
      <vt:lpstr>Флора и фауна</vt:lpstr>
      <vt:lpstr>Флора и фауна</vt:lpstr>
      <vt:lpstr>Флора и фауна</vt:lpstr>
      <vt:lpstr>Флора и фауна</vt:lpstr>
      <vt:lpstr>Флора и фауна</vt:lpstr>
      <vt:lpstr>Флора и фауна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общеобразовательная общеразвивающая программа «Хочу быть ученым! Первые шаги» (Срок реализации – 18 часов, возраст детей от 5 до 9 лет)</dc:title>
  <dc:creator>Екатерина Решетова</dc:creator>
  <cp:lastModifiedBy>Екатерина Решетова</cp:lastModifiedBy>
  <cp:revision>18</cp:revision>
  <dcterms:created xsi:type="dcterms:W3CDTF">2019-09-10T09:47:11Z</dcterms:created>
  <dcterms:modified xsi:type="dcterms:W3CDTF">2019-09-26T10:55:15Z</dcterms:modified>
</cp:coreProperties>
</file>