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4"/>
  </p:notesMasterIdLst>
  <p:sldIdLst>
    <p:sldId id="256" r:id="rId2"/>
    <p:sldId id="291" r:id="rId3"/>
    <p:sldId id="292" r:id="rId4"/>
    <p:sldId id="266" r:id="rId5"/>
    <p:sldId id="258" r:id="rId6"/>
    <p:sldId id="277" r:id="rId7"/>
    <p:sldId id="271" r:id="rId8"/>
    <p:sldId id="327" r:id="rId9"/>
    <p:sldId id="329" r:id="rId10"/>
    <p:sldId id="328" r:id="rId11"/>
    <p:sldId id="333" r:id="rId12"/>
    <p:sldId id="315" r:id="rId13"/>
    <p:sldId id="332" r:id="rId14"/>
    <p:sldId id="305" r:id="rId15"/>
    <p:sldId id="318" r:id="rId16"/>
    <p:sldId id="286" r:id="rId17"/>
    <p:sldId id="319" r:id="rId18"/>
    <p:sldId id="287" r:id="rId19"/>
    <p:sldId id="321" r:id="rId20"/>
    <p:sldId id="330" r:id="rId21"/>
    <p:sldId id="335" r:id="rId22"/>
    <p:sldId id="336" r:id="rId23"/>
    <p:sldId id="337" r:id="rId24"/>
    <p:sldId id="312" r:id="rId25"/>
    <p:sldId id="316" r:id="rId26"/>
    <p:sldId id="331" r:id="rId27"/>
    <p:sldId id="311" r:id="rId28"/>
    <p:sldId id="310" r:id="rId29"/>
    <p:sldId id="322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08484"/>
    <a:srgbClr val="F7D1D1"/>
    <a:srgbClr val="FB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7" autoAdjust="0"/>
    <p:restoredTop sz="90525" autoAdjust="0"/>
  </p:normalViewPr>
  <p:slideViewPr>
    <p:cSldViewPr>
      <p:cViewPr>
        <p:scale>
          <a:sx n="107" d="100"/>
          <a:sy n="107" d="100"/>
        </p:scale>
        <p:origin x="-912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0BD0F0-6597-4F19-A766-E7B3C20CC945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768C90-8B74-496D-A7B2-3FB14435D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60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95DFE1F-5F9D-4086-8E62-F0F93AD5FD1D}" type="slidenum">
              <a:rPr lang="ru-RU" altLang="ru-RU" smtClean="0">
                <a:latin typeface="Tahoma" pitchFamily="34" charset="0"/>
              </a:rPr>
              <a:pPr/>
              <a:t>1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7238696-5B73-42B1-9098-FCD86850C860}" type="slidenum">
              <a:rPr lang="ru-RU" altLang="ru-RU" smtClean="0">
                <a:solidFill>
                  <a:srgbClr val="000000"/>
                </a:solidFill>
                <a:latin typeface="Tahoma" pitchFamily="34" charset="0"/>
              </a:rPr>
              <a:pPr/>
              <a:t>8</a:t>
            </a:fld>
            <a:endParaRPr lang="ru-RU" alt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996C9C3-4C0D-48DF-8472-E023B697E5AC}" type="slidenum">
              <a:rPr lang="ru-RU" altLang="ru-RU" smtClean="0">
                <a:solidFill>
                  <a:srgbClr val="000000"/>
                </a:solidFill>
                <a:latin typeface="Tahoma" pitchFamily="34" charset="0"/>
              </a:rPr>
              <a:pPr/>
              <a:t>9</a:t>
            </a:fld>
            <a:endParaRPr lang="ru-RU" alt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D1C1F36-C6F2-4C92-9009-FB65CEA37388}" type="slidenum">
              <a:rPr lang="ru-RU" altLang="ru-RU" smtClean="0">
                <a:solidFill>
                  <a:srgbClr val="000000"/>
                </a:solidFill>
                <a:latin typeface="Tahoma" pitchFamily="34" charset="0"/>
              </a:rPr>
              <a:pPr/>
              <a:t>10</a:t>
            </a:fld>
            <a:endParaRPr lang="ru-RU" alt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14.09.2012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Педагог-организатор А.В.Тамбовцева,ДДТ им. В.П. Чкалова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881D-7489-40F5-9713-B7B350E40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3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14.09.2012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Педагог-организатор А.В.Тамбовцева,ДДТ им. В.П. Чкалова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DA8FC-D05C-40D0-84FB-9950FE72E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5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14.09.2012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Педагог-организатор А.В.Тамбовцева,ДДТ им. В.П. Чкалова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F575-CC28-4683-9BF9-48AB1FDFC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7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14.09.2012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Педагог-организатор А.В.Тамбовцева,ДДТ им. В.П. Чкалова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7D613-9F94-4C33-9080-C9F9CCD52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1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14.09.2012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Педагог-организатор А.В.Тамбовцева,ДДТ им. В.П. Чкалова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D673-39BC-449D-B804-86B66B5B2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7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14.09.2012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Педагог-организатор А.В.Тамбовцева,ДДТ им. В.П. Чкалова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A9C4-86D1-4293-A6F4-4E431EEC6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2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14.09.2012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Педагог-организатор А.В.Тамбовцева,ДДТ им. В.П. Чкалова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91FEB-FDC8-457E-B4CD-04294DF66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9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14.09.2012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Педагог-организатор А.В.Тамбовцева,ДДТ им. В.П. Чкалова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05942-AA1C-4C2C-AD2F-91766BA4C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14.09.2012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Педагог-организатор А.В.Тамбовцева,ДДТ им. В.П. Чкалова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0F52-404C-430A-AEC1-03CB9A149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3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14.09.2012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Педагог-организатор А.В.Тамбовцева,ДДТ им. В.П. Чкалова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B0C1C-2B27-497B-86E5-81990F900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3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14.09.2012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Педагог-организатор А.В.Тамбовцева,ДДТ им. В.П. Чкалова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CEDD-A1E3-4AB4-B4DC-DBF814C30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9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14.09.2012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Педагог-организатор А.В.Тамбовцева,ДДТ им. В.П. Чкалова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A05007F-BE31-4201-8BDF-05A7E232E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p.n.a.1990@mail.ru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mailto:tambovtseva-ddt@yandex.ru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dt.chkalov@gmail.com" TargetMode="External"/><Relationship Id="rId2" Type="http://schemas.openxmlformats.org/officeDocument/2006/relationships/hyperlink" Target="http://www.ddt-chkalov.r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4071938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Департамент образования администрации г. Нижнего Новгорода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</a:rPr>
              <a:t>МБУ  ДО «Дворец детского творчества им. В.П. Чкалова»</a:t>
            </a:r>
            <a:r>
              <a:rPr lang="ru-RU" sz="2200" b="1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2200" b="1" dirty="0" smtClean="0">
                <a:solidFill>
                  <a:schemeClr val="bg2"/>
                </a:solidFill>
                <a:effectLst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</a:rPr>
              <a:t>«ЮНЫЕ ХРАНИТЕЛИ СЛАВЫ НИЖЕГОРОДЦЕВ»</a:t>
            </a:r>
            <a:br>
              <a:rPr lang="ru-RU" sz="4000" b="1" dirty="0" smtClean="0">
                <a:solidFill>
                  <a:schemeClr val="tx1"/>
                </a:solidFill>
                <a:effectLst/>
              </a:rPr>
            </a:br>
            <a:endParaRPr lang="ru-RU" sz="4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000500"/>
            <a:ext cx="9144000" cy="28575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effectLst/>
              </a:rPr>
              <a:t>ДОПОЛНИТЕЛЬНАЯ ОБРАЗОВАТЕЛЬНО-ВОСПИТАТЕЛЬНАЯ  ПРОГРАММА ПАТРИОТИЧЕСКОГО  ДВИЖЕНИЯ УЧАЩИХСЯ </a:t>
            </a:r>
          </a:p>
          <a:p>
            <a:pPr eaLnBrk="1" hangingPunct="1"/>
            <a:r>
              <a:rPr lang="ru-RU" altLang="ru-RU" sz="2400" b="1" dirty="0" smtClean="0">
                <a:effectLst/>
              </a:rPr>
              <a:t>г. Нижнего Новгорода </a:t>
            </a:r>
          </a:p>
          <a:p>
            <a:pPr eaLnBrk="1" hangingPunct="1"/>
            <a:r>
              <a:rPr lang="ru-RU" altLang="ru-RU" sz="2400" b="1" dirty="0" smtClean="0">
                <a:effectLst/>
              </a:rPr>
              <a:t>на 2017-2022 </a:t>
            </a:r>
            <a:r>
              <a:rPr lang="ru-RU" altLang="ru-RU" sz="2400" b="1" dirty="0" err="1" smtClean="0">
                <a:effectLst/>
              </a:rPr>
              <a:t>г.г</a:t>
            </a:r>
            <a:r>
              <a:rPr lang="ru-RU" altLang="ru-RU" sz="2400" b="1" dirty="0" smtClean="0">
                <a:effectLst/>
              </a:rPr>
              <a:t>.</a:t>
            </a:r>
          </a:p>
          <a:p>
            <a:pPr eaLnBrk="1" hangingPunct="1"/>
            <a:r>
              <a:rPr lang="ru-RU" altLang="ru-RU" sz="2200" b="1" dirty="0" smtClean="0">
                <a:effectLst/>
              </a:rPr>
              <a:t>(для учащихся 1-11 классов)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19.09.2018 г.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00750" y="6137275"/>
            <a:ext cx="2876550" cy="720725"/>
          </a:xfrm>
        </p:spPr>
        <p:txBody>
          <a:bodyPr/>
          <a:lstStyle/>
          <a:p>
            <a:pPr algn="r">
              <a:defRPr/>
            </a:pPr>
            <a:r>
              <a:rPr lang="ru-RU" dirty="0" smtClean="0"/>
              <a:t>Педагоги-организаторы </a:t>
            </a:r>
            <a:r>
              <a:rPr lang="ru-RU" dirty="0" err="1"/>
              <a:t>А.В.Тамбовцева</a:t>
            </a:r>
            <a:r>
              <a:rPr lang="ru-RU" dirty="0" smtClean="0"/>
              <a:t>, </a:t>
            </a:r>
            <a:r>
              <a:rPr lang="ru-RU" dirty="0" err="1" smtClean="0"/>
              <a:t>Н.А.Панов</a:t>
            </a:r>
            <a:r>
              <a:rPr lang="ru-RU" dirty="0" smtClean="0"/>
              <a:t> ДДТ </a:t>
            </a:r>
            <a:r>
              <a:rPr lang="ru-RU" dirty="0"/>
              <a:t>им. В.П. Чкалова</a:t>
            </a:r>
          </a:p>
        </p:txBody>
      </p:sp>
      <p:graphicFrame>
        <p:nvGraphicFramePr>
          <p:cNvPr id="20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882002"/>
              </p:ext>
            </p:extLst>
          </p:nvPr>
        </p:nvGraphicFramePr>
        <p:xfrm>
          <a:off x="3563888" y="404664"/>
          <a:ext cx="1785937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Точечный рисунок" r:id="rId4" imgW="2152951" imgH="2190476" progId="Paint.Picture">
                  <p:embed/>
                </p:oleObj>
              </mc:Choice>
              <mc:Fallback>
                <p:oleObj name="Точечный рисунок" r:id="rId4" imgW="2152951" imgH="2190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04664"/>
                        <a:ext cx="1785937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72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7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 autoUpdateAnimBg="0"/>
      <p:bldP spid="84995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/>
            </a:r>
            <a:br>
              <a:rPr lang="ru-RU" sz="42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Школы детского </a:t>
            </a:r>
            <a:r>
              <a:rPr lang="ru-RU" sz="4000" b="1" dirty="0">
                <a:solidFill>
                  <a:schemeClr val="tx1"/>
                </a:solidFill>
              </a:rPr>
              <a:t>актива музеев 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В дни осенних каникул</a:t>
            </a:r>
            <a:r>
              <a:rPr lang="ru-RU" sz="4200" b="1" dirty="0">
                <a:solidFill>
                  <a:schemeClr val="tx1"/>
                </a:solidFill>
              </a:rPr>
              <a:t/>
            </a:r>
            <a:br>
              <a:rPr lang="ru-RU" sz="4200" b="1" dirty="0">
                <a:solidFill>
                  <a:schemeClr val="tx1"/>
                </a:solidFill>
              </a:rPr>
            </a:br>
            <a:endParaRPr lang="ru-RU" sz="4200" b="1" dirty="0">
              <a:solidFill>
                <a:schemeClr val="tx1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solidFill>
            <a:srgbClr val="002060"/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altLang="ru-RU" b="1" smtClean="0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12.09.2018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5F7EF-E33B-4803-8015-D2AD3325942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96975"/>
          <a:ext cx="9180514" cy="6208138"/>
        </p:xfrm>
        <a:graphic>
          <a:graphicData uri="http://schemas.openxmlformats.org/drawingml/2006/table">
            <a:tbl>
              <a:tblPr/>
              <a:tblGrid>
                <a:gridCol w="5796136"/>
                <a:gridCol w="3384378"/>
              </a:tblGrid>
              <a:tr h="431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форме дистанционного обучения.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Секция председателей детских советов музеев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1. Презентация проекта реализации программы «Юные хранители Славы нижегородцев» в 2018-2019 учебном году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Панов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Никита Андреевич,  Тамбовцева Анна Владимировна,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педагоги-организаторы МБУ ДО «ДДТ им. В.П.Чкалова»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80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2. Положение о музее ОУ. Детский совет музея; его структура, задачи, преемственность в работе; обязанности членов детского совета музея. Актив музея.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Панов Никита Андреевич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Тамбовцева Анна Владимировна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25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3. Организация работы детского совета музея (опыт работы).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Опыт работы МАОУ "Гимназия №  53"	Горбачева Елена Михайловна, учитель истории,  руководитель музея. </a:t>
                      </a:r>
                    </a:p>
                  </a:txBody>
                  <a:tcPr marL="39565" marR="39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762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4. Практическое занятие: «Планирование и учёт работы совета музея на 2018-2019 учебный год». Планирование работы поисковой группы.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Запись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на видеоролик</a:t>
                      </a:r>
                      <a:r>
                        <a:rPr lang="ru-RU" sz="16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65" marR="39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90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форме дистанционного обучения.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Секция командиров поисково-исследовательских  групп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1.Презентация проекта реализации программы «Юные хранители Славы нижегородцев» в 2018-2019  учебном году.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2. Структура поисковой группы. Обязанности каждого члена поисковой группы. Поисковые задания. Школьный конкурс на лучшую поисковую группу. Памятки поисковым группам. Этапы подготовки поиска.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Панов Никита Андреевич,  Тамбовцева Анна Владимировна,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педагоги-организаторы МБУ ДО «ДДТ им. В.П.Чкалова»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62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3. План комплектования музейных фондов. Формы комплектования. Изучение музейных предметов: этапы, истолкование (опыт работы музея в стадии становления).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Запись на видеоролик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МБУ ДО «ЦДТ Автозаводского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р-на»,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обособленное структурное подразделение детский клуб «Юный авиатор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». Мягков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Сергей Васильевич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, педагог-организатор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, заведующий клубом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V</a:t>
            </a:r>
            <a:r>
              <a:rPr lang="en-US" sz="2800" b="1" dirty="0" smtClean="0">
                <a:solidFill>
                  <a:schemeClr val="tx1"/>
                </a:solidFill>
              </a:rPr>
              <a:t>II</a:t>
            </a:r>
            <a:r>
              <a:rPr lang="ru-RU" sz="2800" b="1" dirty="0" smtClean="0">
                <a:solidFill>
                  <a:schemeClr val="tx1"/>
                </a:solidFill>
              </a:rPr>
              <a:t> городской конкурс </a:t>
            </a:r>
            <a:r>
              <a:rPr lang="ru-RU" sz="2800" b="1" dirty="0">
                <a:solidFill>
                  <a:schemeClr val="tx1"/>
                </a:solidFill>
              </a:rPr>
              <a:t>стационарных или временных выставок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«Умея честно Родине служить», «Укрепляя могущество Родины» </a:t>
            </a:r>
            <a:r>
              <a:rPr lang="ru-RU" sz="2000" dirty="0" smtClean="0">
                <a:solidFill>
                  <a:schemeClr val="tx1"/>
                </a:solidFill>
              </a:rPr>
              <a:t>(«Наши маяки»), «Мы – российский народ»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(«</a:t>
            </a:r>
            <a:r>
              <a:rPr lang="ru-RU" sz="2000" dirty="0">
                <a:solidFill>
                  <a:schemeClr val="tx1"/>
                </a:solidFill>
              </a:rPr>
              <a:t>Наше историко-культурное наследие и традиции</a:t>
            </a:r>
            <a:r>
              <a:rPr lang="ru-RU" sz="2000" dirty="0" smtClean="0">
                <a:solidFill>
                  <a:schemeClr val="tx1"/>
                </a:solidFill>
              </a:rPr>
              <a:t>»)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09" y="1772816"/>
            <a:ext cx="4416491" cy="331236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3635896" cy="2726922"/>
          </a:xfrm>
        </p:spPr>
      </p:pic>
      <p:pic>
        <p:nvPicPr>
          <p:cNvPr id="5123" name="Picture 3" descr="D:\Фото и видео с работы\30.11-18.12 объезд школьных музеев нижнего новгорода\20151201_131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2289600" cy="17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 и видео с работы\134 школ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11706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Тематика выставок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  <a:solidFill>
            <a:srgbClr val="002060"/>
          </a:solidFill>
        </p:spPr>
        <p:txBody>
          <a:bodyPr/>
          <a:lstStyle/>
          <a:p>
            <a:pPr algn="just"/>
            <a:r>
              <a:rPr lang="ru-RU" altLang="ru-RU" sz="2000" b="1" u="sng" dirty="0" smtClean="0">
                <a:solidFill>
                  <a:srgbClr val="FFFF00"/>
                </a:solidFill>
                <a:effectLst/>
              </a:rPr>
              <a:t>БС.</a:t>
            </a:r>
            <a:r>
              <a:rPr lang="ru-RU" altLang="ru-RU" sz="20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altLang="ru-RU" sz="2000" b="1" u="sng" dirty="0" smtClean="0">
                <a:effectLst/>
              </a:rPr>
              <a:t>О Боевой Славе</a:t>
            </a:r>
            <a:r>
              <a:rPr lang="ru-RU" altLang="ru-RU" sz="2000" b="1" dirty="0" smtClean="0">
                <a:effectLst/>
              </a:rPr>
              <a:t> выдающихся нижегородцев – жителей района, микрорайона МОУ,  выпускников, педагогов,  руководителей МОУ - участников войн и вооружённых конфликтов.</a:t>
            </a:r>
          </a:p>
          <a:p>
            <a:pPr algn="just"/>
            <a:r>
              <a:rPr lang="ru-RU" altLang="ru-RU" sz="2000" b="1" u="sng" dirty="0" smtClean="0">
                <a:solidFill>
                  <a:srgbClr val="FFFF00"/>
                </a:solidFill>
                <a:effectLst/>
              </a:rPr>
              <a:t>ТС.</a:t>
            </a:r>
            <a:r>
              <a:rPr lang="ru-RU" altLang="ru-RU" sz="20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altLang="ru-RU" sz="2000" b="1" u="sng" dirty="0" smtClean="0">
                <a:effectLst/>
              </a:rPr>
              <a:t>О Трудовой Славе</a:t>
            </a:r>
            <a:r>
              <a:rPr lang="ru-RU" altLang="ru-RU" sz="2000" b="1" dirty="0" smtClean="0">
                <a:effectLst/>
              </a:rPr>
              <a:t> выдающихся профессионалов – жителей района, микрорайона МОУ,  выпускников, педагогов,  руководителей МОУ; </a:t>
            </a:r>
          </a:p>
          <a:p>
            <a:pPr algn="just"/>
            <a:r>
              <a:rPr lang="ru-RU" altLang="ru-RU" sz="2000" b="1" dirty="0" smtClean="0">
                <a:effectLst/>
              </a:rPr>
              <a:t>об истории комсомольских организаций образовательных учреждений; </a:t>
            </a:r>
          </a:p>
          <a:p>
            <a:pPr algn="just"/>
            <a:r>
              <a:rPr lang="ru-RU" altLang="ru-RU" sz="2000" b="1" dirty="0" smtClean="0">
                <a:effectLst/>
              </a:rPr>
              <a:t>об истории школьных музеев.</a:t>
            </a:r>
          </a:p>
          <a:p>
            <a:pPr algn="just"/>
            <a:r>
              <a:rPr lang="ru-RU" altLang="ru-RU" sz="2000" b="1" u="sng" dirty="0" smtClean="0">
                <a:solidFill>
                  <a:srgbClr val="FFFF00"/>
                </a:solidFill>
                <a:effectLst/>
              </a:rPr>
              <a:t>ИКНТ</a:t>
            </a:r>
            <a:r>
              <a:rPr lang="ru-RU" altLang="ru-RU" sz="2000" b="1" dirty="0" smtClean="0">
                <a:solidFill>
                  <a:srgbClr val="FFFF00"/>
                </a:solidFill>
                <a:effectLst/>
              </a:rPr>
              <a:t>. </a:t>
            </a:r>
            <a:r>
              <a:rPr lang="ru-RU" altLang="ru-RU" sz="2000" b="1" u="sng" dirty="0" smtClean="0">
                <a:effectLst/>
              </a:rPr>
              <a:t>«Мы – российский народ»</a:t>
            </a:r>
            <a:r>
              <a:rPr lang="ru-RU" altLang="ru-RU" sz="2000" b="1" dirty="0" smtClean="0">
                <a:effectLst/>
              </a:rPr>
              <a:t> - Историческое и культурное наследие и традиции народов земли нижегородской. историко-бытовые (социально-психологические особенности быта, интерьер жилищ), этнографические (этнические) выставки</a:t>
            </a:r>
          </a:p>
          <a:p>
            <a:pPr algn="just"/>
            <a:r>
              <a:rPr lang="ru-RU" altLang="ru-RU" sz="2000" b="1" u="sng" dirty="0" smtClean="0">
                <a:solidFill>
                  <a:srgbClr val="FFFF00"/>
                </a:solidFill>
                <a:effectLst/>
              </a:rPr>
              <a:t>Выставки по тематике музея или </a:t>
            </a:r>
            <a:r>
              <a:rPr lang="ru-RU" altLang="ru-RU" sz="2000" b="1" u="sng" dirty="0" smtClean="0">
                <a:solidFill>
                  <a:srgbClr val="FFFF00"/>
                </a:solidFill>
                <a:effectLst/>
              </a:rPr>
              <a:t>экспозиции</a:t>
            </a:r>
            <a:endParaRPr lang="ru-RU" altLang="ru-RU" sz="2000" b="1" u="sng" dirty="0" smtClean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endParaRPr lang="ru-RU" altLang="ru-RU" sz="2600" b="1" u="sng" dirty="0" smtClean="0">
              <a:solidFill>
                <a:srgbClr val="FF0000"/>
              </a:solidFill>
              <a:effectLst/>
            </a:endParaRPr>
          </a:p>
          <a:p>
            <a:endParaRPr lang="ru-RU" altLang="ru-RU" sz="2000" b="1" u="sng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3800" b="1" dirty="0" smtClean="0">
                <a:solidFill>
                  <a:schemeClr val="tx1"/>
                </a:solidFill>
              </a:rPr>
              <a:t>Сроки конкурсов музеев, выставок</a:t>
            </a:r>
            <a:endParaRPr lang="ru-RU" sz="3800" b="1" dirty="0">
              <a:solidFill>
                <a:schemeClr val="tx1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rgbClr val="002060"/>
          </a:solidFill>
        </p:spPr>
        <p:txBody>
          <a:bodyPr/>
          <a:lstStyle/>
          <a:p>
            <a:pPr algn="just">
              <a:defRPr/>
            </a:pPr>
            <a:r>
              <a:rPr lang="ru-RU" altLang="ru-RU" sz="3100" b="1" dirty="0" smtClean="0">
                <a:solidFill>
                  <a:srgbClr val="FFFF00"/>
                </a:solidFill>
                <a:effectLst/>
                <a:ea typeface="+mj-ea"/>
                <a:cs typeface="+mj-cs"/>
              </a:rPr>
              <a:t>Конкурс выставок о </a:t>
            </a:r>
            <a:r>
              <a:rPr lang="ru-RU" altLang="ru-RU" sz="3100" b="1" dirty="0">
                <a:solidFill>
                  <a:srgbClr val="FFFF00"/>
                </a:solidFill>
                <a:effectLst/>
                <a:ea typeface="+mj-ea"/>
                <a:cs typeface="+mj-cs"/>
              </a:rPr>
              <a:t>БС, ТС, </a:t>
            </a:r>
            <a:r>
              <a:rPr lang="ru-RU" altLang="ru-RU" sz="3100" b="1" dirty="0" smtClean="0">
                <a:solidFill>
                  <a:srgbClr val="FFFF00"/>
                </a:solidFill>
                <a:effectLst/>
                <a:ea typeface="+mj-ea"/>
                <a:cs typeface="+mj-cs"/>
              </a:rPr>
              <a:t>ИКНТ –</a:t>
            </a:r>
          </a:p>
          <a:p>
            <a:pPr algn="just">
              <a:defRPr/>
            </a:pP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 объезд районной комиссией </a:t>
            </a:r>
            <a:r>
              <a:rPr lang="ru-RU" altLang="ru-RU" sz="3100" dirty="0">
                <a:solidFill>
                  <a:srgbClr val="FFFFFF"/>
                </a:solidFill>
                <a:effectLst/>
                <a:ea typeface="+mj-ea"/>
                <a:cs typeface="+mj-cs"/>
              </a:rPr>
              <a:t>- </a:t>
            </a: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с 28 </a:t>
            </a:r>
            <a:r>
              <a:rPr lang="ru-RU" altLang="ru-RU" sz="3100" dirty="0">
                <a:solidFill>
                  <a:srgbClr val="FFFFFF"/>
                </a:solidFill>
                <a:effectLst/>
                <a:ea typeface="+mj-ea"/>
                <a:cs typeface="+mj-cs"/>
              </a:rPr>
              <a:t>ноября  по 7</a:t>
            </a: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 </a:t>
            </a:r>
            <a:r>
              <a:rPr lang="ru-RU" altLang="ru-RU" sz="3100" dirty="0">
                <a:solidFill>
                  <a:srgbClr val="FFFFFF"/>
                </a:solidFill>
                <a:effectLst/>
                <a:ea typeface="+mj-ea"/>
                <a:cs typeface="+mj-cs"/>
              </a:rPr>
              <a:t>декабря  </a:t>
            </a: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2018 </a:t>
            </a:r>
            <a:r>
              <a:rPr lang="ru-RU" altLang="ru-RU" sz="3100" dirty="0">
                <a:solidFill>
                  <a:srgbClr val="FFFFFF"/>
                </a:solidFill>
                <a:effectLst/>
                <a:ea typeface="+mj-ea"/>
                <a:cs typeface="+mj-cs"/>
              </a:rPr>
              <a:t>г</a:t>
            </a: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.; </a:t>
            </a:r>
          </a:p>
          <a:p>
            <a:pPr algn="just">
              <a:defRPr/>
            </a:pP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Приём </a:t>
            </a:r>
            <a:r>
              <a:rPr lang="ru-RU" altLang="ru-RU" sz="3100" dirty="0">
                <a:solidFill>
                  <a:srgbClr val="FFFFFF"/>
                </a:solidFill>
                <a:effectLst/>
                <a:ea typeface="+mj-ea"/>
                <a:cs typeface="+mj-cs"/>
              </a:rPr>
              <a:t>заявок и ссылок на видеоролики – до 14 декабря 2018 г. </a:t>
            </a:r>
            <a:endParaRPr lang="ru-RU" altLang="ru-RU" sz="3100" dirty="0" smtClean="0">
              <a:solidFill>
                <a:srgbClr val="FFFFFF"/>
              </a:solidFill>
              <a:effectLst/>
              <a:ea typeface="+mj-ea"/>
              <a:cs typeface="+mj-cs"/>
            </a:endParaRPr>
          </a:p>
          <a:p>
            <a:pPr algn="just">
              <a:defRPr/>
            </a:pP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17-19 </a:t>
            </a:r>
            <a:r>
              <a:rPr lang="ru-RU" altLang="ru-RU" sz="3100" dirty="0">
                <a:solidFill>
                  <a:srgbClr val="FFFFFF"/>
                </a:solidFill>
                <a:effectLst/>
                <a:ea typeface="+mj-ea"/>
                <a:cs typeface="+mj-cs"/>
              </a:rPr>
              <a:t>декабря 2018  г. - городской конкурс выставок и экскурсий по этим выставкам</a:t>
            </a: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.</a:t>
            </a:r>
          </a:p>
          <a:p>
            <a:pPr algn="just">
              <a:defRPr/>
            </a:pP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 </a:t>
            </a:r>
            <a:r>
              <a:rPr lang="ru-RU" altLang="ru-RU" sz="3100" dirty="0">
                <a:solidFill>
                  <a:srgbClr val="FFFFFF"/>
                </a:solidFill>
                <a:effectLst/>
                <a:ea typeface="+mj-ea"/>
                <a:cs typeface="+mj-cs"/>
              </a:rPr>
              <a:t>Торжественный приём победителей конкурса выставок состоится 20.02.2019 г</a:t>
            </a: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. </a:t>
            </a:r>
            <a:endParaRPr lang="ru-RU" altLang="ru-RU" sz="3100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12.09.2018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XII</a:t>
            </a:r>
            <a:r>
              <a:rPr lang="ru-RU" dirty="0" smtClean="0">
                <a:solidFill>
                  <a:schemeClr val="tx1"/>
                </a:solidFill>
              </a:rPr>
              <a:t> городской конкурс выставок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«Истории обычных вещей»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8442" name="Picture 10" descr="C:\Users\user\Desktop\РАБОТА 2015-18\История обычных вещей 2018\Канавинский район. 22.01.2018\IMG_8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8256"/>
            <a:ext cx="3347864" cy="25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C:\Users\user\Desktop\РАБОТА 2015-18\История обычных вещей 2018\Ленинский район. 18.01.2018\IMG_8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7" y="-5348288"/>
            <a:ext cx="480021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C:\Users\user\Desktop\РАБОТА 2015-18\История обычных вещей 2018\Ленинский район. 18.01.2018\IMG_804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74347"/>
            <a:ext cx="3368373" cy="2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C:\Users\user\Desktop\РАБОТА 2015-18\Старые документы\ИОВ фото 2016 г\20000101_1930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600" y="-12115800"/>
            <a:ext cx="32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C:\Users\user\Desktop\РАБОТА 2015-18\Старые документы\ИОВ фото 2016 г\20000101_1930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600" y="-12115800"/>
            <a:ext cx="2797200" cy="37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C:\Users\user\Desktop\РАБОТА 2015-18\Старые документы\ИОВ фото 2016 г\20160115_1606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600" y="-12115800"/>
            <a:ext cx="4077000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C:\Users\user\Desktop\РАБОТА 2015-18\История обычных вещей 2018\Канавинский район. 22.01.2018\IMG_80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9041"/>
            <a:ext cx="3684730" cy="27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C:\Users\user\Desktop\РАБОТА 2015-18\История обычных вещей 2018\Ленинский район. 18.01.2018\IMG_787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8" y="-5348288"/>
            <a:ext cx="4209790" cy="31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Фото и видео с работы\История обычных вещей 2017\IMG_71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8" y="-5348288"/>
            <a:ext cx="4209790" cy="31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и видео с работы\История обычных вещей 2017\IMG_71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8813" y="-3760788"/>
            <a:ext cx="4209790" cy="31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Для презентации 19 октября\V1SjwWZJD4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9041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XIII</a:t>
            </a:r>
            <a:r>
              <a:rPr lang="ru-RU" sz="4000" b="1" dirty="0" smtClean="0">
                <a:solidFill>
                  <a:schemeClr val="tx1"/>
                </a:solidFill>
              </a:rPr>
              <a:t> городской конкурс выставок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«Истории обычных вещей»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  <a:solidFill>
            <a:srgbClr val="002060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800" b="1" dirty="0" smtClean="0">
                <a:effectLst/>
              </a:rPr>
              <a:t>Темы конкурса: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600" dirty="0" smtClean="0">
                <a:effectLst/>
              </a:rPr>
              <a:t>а) «История изобретения и развития приборов, инструментов, техники»;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600" dirty="0" smtClean="0">
                <a:effectLst/>
              </a:rPr>
              <a:t>б) «История изобретения и совершенствования бытовых вещей, предметов культуры».</a:t>
            </a:r>
          </a:p>
          <a:p>
            <a:pPr algn="just"/>
            <a:r>
              <a:rPr lang="ru-RU" altLang="ru-RU" sz="2600" b="1" dirty="0" smtClean="0">
                <a:solidFill>
                  <a:srgbClr val="FFFF00"/>
                </a:solidFill>
                <a:effectLst/>
              </a:rPr>
              <a:t>СРОКИ:</a:t>
            </a:r>
            <a:r>
              <a:rPr lang="ru-RU" altLang="ru-RU" sz="2600" dirty="0" smtClean="0">
                <a:solidFill>
                  <a:srgbClr val="FFFFFF"/>
                </a:solidFill>
                <a:effectLst/>
              </a:rPr>
              <a:t> </a:t>
            </a:r>
          </a:p>
          <a:p>
            <a:pPr algn="just"/>
            <a:r>
              <a:rPr lang="ru-RU" altLang="ru-RU" sz="2600" dirty="0" smtClean="0">
                <a:effectLst/>
                <a:cs typeface="Times New Roman" pitchFamily="18" charset="0"/>
              </a:rPr>
              <a:t>20.01.2019 г. - 30.01.2019 г. - районные конкурсы (объезд ОУ, создавших выставки, районными жюри).</a:t>
            </a:r>
          </a:p>
          <a:p>
            <a:pPr algn="just"/>
            <a:r>
              <a:rPr lang="ru-RU" altLang="ru-RU" sz="2600" dirty="0" smtClean="0">
                <a:effectLst/>
                <a:cs typeface="Times New Roman" pitchFamily="18" charset="0"/>
              </a:rPr>
              <a:t>Приём заявок и ссылок на видеоролики – до 4 февраля 2019 г.</a:t>
            </a:r>
            <a:r>
              <a:rPr lang="ru-RU" altLang="ru-RU" sz="2600" b="1" dirty="0" smtClean="0">
                <a:effectLst/>
                <a:cs typeface="Times New Roman" pitchFamily="18" charset="0"/>
              </a:rPr>
              <a:t> 5</a:t>
            </a:r>
            <a:r>
              <a:rPr lang="ru-RU" altLang="ru-RU" sz="2600" dirty="0" smtClean="0">
                <a:effectLst/>
                <a:cs typeface="Times New Roman" pitchFamily="18" charset="0"/>
              </a:rPr>
              <a:t>.02.2019 г. - 7.02.2019 г. - городской конкурс </a:t>
            </a:r>
          </a:p>
          <a:p>
            <a:pPr algn="just"/>
            <a:r>
              <a:rPr lang="ru-RU" altLang="ru-RU" sz="2600" dirty="0" smtClean="0">
                <a:effectLst/>
                <a:cs typeface="Times New Roman" pitchFamily="18" charset="0"/>
              </a:rPr>
              <a:t>20.02.2019 г. – Торжественный приём победителей</a:t>
            </a:r>
            <a:endParaRPr lang="ru-RU" altLang="ru-RU" sz="2600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  <a:solidFill>
            <a:srgbClr val="00B050"/>
          </a:solidFill>
        </p:spPr>
        <p:txBody>
          <a:bodyPr/>
          <a:lstStyle/>
          <a:p>
            <a:r>
              <a:rPr lang="en-US" altLang="ru-RU" sz="4000" b="1" smtClean="0">
                <a:solidFill>
                  <a:schemeClr val="tx1"/>
                </a:solidFill>
                <a:effectLst/>
              </a:rPr>
              <a:t>XXII</a:t>
            </a:r>
            <a:r>
              <a:rPr lang="ru-RU" altLang="ru-RU" sz="4000" b="1" smtClean="0">
                <a:solidFill>
                  <a:schemeClr val="tx1"/>
                </a:solidFill>
                <a:effectLst/>
              </a:rPr>
              <a:t> городской конкурс</a:t>
            </a:r>
            <a:br>
              <a:rPr lang="ru-RU" altLang="ru-RU" sz="4000" b="1" smtClean="0">
                <a:solidFill>
                  <a:schemeClr val="tx1"/>
                </a:solidFill>
                <a:effectLst/>
              </a:rPr>
            </a:br>
            <a:r>
              <a:rPr lang="ru-RU" altLang="ru-RU" sz="4000" b="1" smtClean="0">
                <a:solidFill>
                  <a:schemeClr val="tx1"/>
                </a:solidFill>
                <a:effectLst/>
              </a:rPr>
              <a:t>«Юный экскурсовод»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5229225"/>
          </a:xfrm>
          <a:solidFill>
            <a:srgbClr val="002060"/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4000" b="1" smtClean="0">
                <a:solidFill>
                  <a:srgbClr val="FF0000"/>
                </a:solidFill>
                <a:effectLst/>
              </a:rPr>
              <a:t>   </a:t>
            </a:r>
            <a:endParaRPr lang="ru-RU" altLang="ru-RU" sz="3800" smtClean="0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490" name="Picture 10" descr="E:\15.03.18_фото\DSC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602247"/>
            <a:ext cx="3419873" cy="227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 descr="C:\Users\user\Desktop\ФОТО И ВИДЕО РАБОТА\Юный Экскурсовод по городу 2018\IMG_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602247"/>
            <a:ext cx="3275857" cy="24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10" descr="C:\Users\user\Documents\9-Реализация прогр ЮХСН в 17-18 уч г\Конкурс ЮЭ-17-18 уч гг\Фото ГК ЮЭ-по городу с тел НАП-18г\1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362"/>
            <a:ext cx="4121307" cy="309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3600" b="1" dirty="0" smtClean="0">
                <a:solidFill>
                  <a:schemeClr val="tx1"/>
                </a:solidFill>
                <a:effectLst/>
              </a:rPr>
              <a:t>Тематика и сроки конкурса </a:t>
            </a:r>
            <a:br>
              <a:rPr lang="ru-RU" alt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altLang="ru-RU" sz="3600" b="1" dirty="0" smtClean="0">
                <a:solidFill>
                  <a:schemeClr val="tx1"/>
                </a:solidFill>
                <a:effectLst/>
              </a:rPr>
              <a:t>юных экскурсоводов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  <a:solidFill>
            <a:srgbClr val="002060"/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/>
              </a:rPr>
              <a:t>По городу: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2000" b="1" dirty="0" smtClean="0">
                <a:effectLst/>
              </a:rPr>
              <a:t>«Старый и новый Нижний (с 13 в. по наше время)» </a:t>
            </a:r>
          </a:p>
          <a:p>
            <a:pPr algn="just">
              <a:defRPr/>
            </a:pPr>
            <a:r>
              <a:rPr lang="ru-RU" altLang="ru-RU" sz="2000" b="1" dirty="0" smtClean="0">
                <a:effectLst/>
              </a:rPr>
              <a:t>«Водные объекты Нижнего Новгорода (реки, озёра, набережные, мосты).</a:t>
            </a:r>
          </a:p>
          <a:p>
            <a:pPr algn="just">
              <a:defRPr/>
            </a:pPr>
            <a:r>
              <a:rPr lang="ru-RU" altLang="ru-RU" sz="2000" b="1" dirty="0" smtClean="0">
                <a:effectLst/>
              </a:rPr>
              <a:t>«Площади и памятники Нижнего Новгорода»</a:t>
            </a:r>
          </a:p>
          <a:p>
            <a:pPr algn="just">
              <a:defRPr/>
            </a:pPr>
            <a:r>
              <a:rPr lang="ru-RU" altLang="ru-RU" sz="2000" b="1" dirty="0" smtClean="0">
                <a:effectLst/>
              </a:rPr>
              <a:t>«Нижегородский кремль»</a:t>
            </a:r>
          </a:p>
          <a:p>
            <a:pPr marL="0" indent="0" algn="just">
              <a:buNone/>
              <a:defRPr/>
            </a:pPr>
            <a:r>
              <a:rPr lang="ru-RU" altLang="ru-RU" sz="2000" b="1" dirty="0" smtClean="0">
                <a:effectLst/>
              </a:rPr>
              <a:t>     М</a:t>
            </a:r>
            <a:r>
              <a:rPr lang="ru-RU" altLang="ru-RU" sz="2000" b="1" dirty="0" smtClean="0">
                <a:effectLst/>
              </a:rPr>
              <a:t>арт   </a:t>
            </a:r>
            <a:r>
              <a:rPr lang="ru-RU" altLang="ru-RU" sz="2000" b="1" dirty="0">
                <a:effectLst/>
              </a:rPr>
              <a:t>2019 г. – городской конкурс юных экскурсоводов </a:t>
            </a:r>
            <a:endParaRPr lang="ru-RU" altLang="ru-RU" sz="2000" b="1" dirty="0" smtClean="0">
              <a:effectLst/>
            </a:endParaRPr>
          </a:p>
          <a:p>
            <a:pPr marL="0" indent="0" algn="ctr"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/>
              </a:rPr>
              <a:t>По выставкам: </a:t>
            </a:r>
          </a:p>
          <a:p>
            <a:pPr marL="0" indent="0" algn="just">
              <a:buNone/>
              <a:defRPr/>
            </a:pPr>
            <a:r>
              <a:rPr lang="ru-RU" altLang="ru-RU" sz="2000" b="1" dirty="0" smtClean="0">
                <a:effectLst/>
              </a:rPr>
              <a:t>28.11-7.12.18 г. – районные конкурсы по выставкам о БС, ТС, ИКНТ и 20-30.01.19 г. районные конкурсы по выставкам «Истории обычных вещей».</a:t>
            </a:r>
          </a:p>
          <a:p>
            <a:pPr algn="just">
              <a:defRPr/>
            </a:pPr>
            <a:r>
              <a:rPr lang="ru-RU" altLang="ru-RU" sz="2000" b="1" dirty="0" smtClean="0">
                <a:effectLst/>
              </a:rPr>
              <a:t>17-19.12.18 г. – финал конкурса по выставкам о БС,ТС, ИКНТ (экспертиза видеороликов); </a:t>
            </a:r>
          </a:p>
          <a:p>
            <a:pPr algn="just">
              <a:defRPr/>
            </a:pPr>
            <a:r>
              <a:rPr lang="ru-RU" altLang="ru-RU" sz="2000" b="1" dirty="0" smtClean="0">
                <a:effectLst/>
              </a:rPr>
              <a:t>5-7.02.19 г. – финал конкурса по выставкам «Истории обычных вещей» (экспертиза видеороликов); 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endParaRPr lang="ru-RU" altLang="ru-RU" sz="2400" b="1" dirty="0" smtClean="0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00B050"/>
          </a:solidFill>
        </p:spPr>
        <p:txBody>
          <a:bodyPr/>
          <a:lstStyle/>
          <a:p>
            <a:r>
              <a:rPr lang="en-US" altLang="ru-RU" sz="4000" b="1" smtClean="0">
                <a:solidFill>
                  <a:schemeClr val="tx1"/>
                </a:solidFill>
                <a:effectLst/>
              </a:rPr>
              <a:t>XXIII</a:t>
            </a:r>
            <a:r>
              <a:rPr lang="ru-RU" altLang="ru-RU" sz="4000" b="1" smtClean="0">
                <a:solidFill>
                  <a:schemeClr val="tx1"/>
                </a:solidFill>
                <a:effectLst/>
              </a:rPr>
              <a:t> городской конкурс </a:t>
            </a:r>
            <a:br>
              <a:rPr lang="ru-RU" altLang="ru-RU" sz="4000" b="1" smtClean="0">
                <a:solidFill>
                  <a:schemeClr val="tx1"/>
                </a:solidFill>
                <a:effectLst/>
              </a:rPr>
            </a:br>
            <a:r>
              <a:rPr lang="ru-RU" altLang="ru-RU" sz="4000" b="1" smtClean="0">
                <a:solidFill>
                  <a:schemeClr val="tx1"/>
                </a:solidFill>
                <a:effectLst/>
              </a:rPr>
              <a:t>«Ты – нижегородец»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12.09.2018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4582" name="Picture 10" descr="C:\Users\Владелец\Desktop\Фото и видео с работы\Ты-нижегородец 2017\19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1268760"/>
            <a:ext cx="4341887" cy="289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C:\Users\Владелец\Desktop\Фото и видео с работы\Ты-нижегородец 2017\21.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5181" y="1268759"/>
            <a:ext cx="4311923" cy="2874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Владелец\Desktop\Ты-нижегородец 2018 фото фото\Младшая группа\DSC_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3691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9138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4000" b="1" smtClean="0">
                <a:solidFill>
                  <a:schemeClr val="tx1"/>
                </a:solidFill>
                <a:effectLst/>
              </a:rPr>
              <a:t>Тема и сроки </a:t>
            </a:r>
            <a:r>
              <a:rPr lang="en-US" altLang="ru-RU" sz="4000" b="1" smtClean="0">
                <a:solidFill>
                  <a:schemeClr val="tx1"/>
                </a:solidFill>
                <a:effectLst/>
              </a:rPr>
              <a:t>XXIII</a:t>
            </a:r>
            <a:r>
              <a:rPr lang="ru-RU" altLang="ru-RU" sz="4000" b="1" smtClean="0">
                <a:solidFill>
                  <a:schemeClr val="tx1"/>
                </a:solidFill>
                <a:effectLst/>
              </a:rPr>
              <a:t> городского конкурса «Ты – нижегородец»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5013"/>
            <a:ext cx="9144000" cy="4868862"/>
          </a:xfrm>
          <a:solidFill>
            <a:srgbClr val="002060"/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«Нижний Новгород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начале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веках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Районные конкурсы: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000" dirty="0" smtClean="0"/>
              <a:t>с </a:t>
            </a:r>
            <a:r>
              <a:rPr lang="ru-RU" sz="4000" dirty="0"/>
              <a:t>1</a:t>
            </a:r>
            <a:r>
              <a:rPr lang="ru-RU" sz="4000" dirty="0" smtClean="0"/>
              <a:t> </a:t>
            </a:r>
            <a:r>
              <a:rPr lang="ru-RU" sz="4000" dirty="0"/>
              <a:t>по </a:t>
            </a:r>
            <a:r>
              <a:rPr lang="ru-RU" sz="4000" dirty="0" smtClean="0"/>
              <a:t>10.04.19 г.,  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000" dirty="0" smtClean="0"/>
              <a:t>финал - 24-25.04.19 </a:t>
            </a:r>
            <a:r>
              <a:rPr lang="ru-RU" sz="4000" dirty="0"/>
              <a:t>г.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950" y="0"/>
            <a:ext cx="9144000" cy="1752600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b="1" dirty="0" smtClean="0"/>
              <a:t>«Юные хранители Славы нижегородцев»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19.09.2018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2921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21088"/>
            <a:ext cx="3248328" cy="2436246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0686"/>
            <a:ext cx="2426418" cy="306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3477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Куратор данных модулей Программы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«Юные хранители Славы нижегородцев»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785938"/>
            <a:ext cx="4643438" cy="5072062"/>
          </a:xfrm>
          <a:solidFill>
            <a:srgbClr val="002060"/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Панов Никита Андреевич, педагог-организатор МБУ ДО ДДТ им. В.П. Чкалова;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 т. сот. 8 905 867 53 80;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Кабинет </a:t>
            </a:r>
            <a:r>
              <a:rPr lang="ru-RU" smtClean="0"/>
              <a:t>№ 33 </a:t>
            </a:r>
            <a:r>
              <a:rPr lang="ru-RU" dirty="0" smtClean="0"/>
              <a:t>МБУ ДО «ДДТ  им. В.П. Чкалова»  4 36 97 89;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/>
              <a:t>e-mail</a:t>
            </a:r>
            <a:r>
              <a:rPr lang="ru-RU" dirty="0" smtClean="0"/>
              <a:t>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hlinkClick r:id="rId2"/>
              </a:rPr>
              <a:t>p.n.a.1990@mail.ru</a:t>
            </a: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12.09.2018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50" y="6381750"/>
            <a:ext cx="2895600" cy="4762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704" name="Picture 8" descr="C:\Users\Владелец\Desktop\Фото и видео с работы\Юный экскурсовод 2017\IMG_1182 - копия.JPG"/>
          <p:cNvSpPr>
            <a:spLocks noChangeAspect="1" noChangeArrowheads="1"/>
          </p:cNvSpPr>
          <p:nvPr/>
        </p:nvSpPr>
        <p:spPr bwMode="auto">
          <a:xfrm>
            <a:off x="4795838" y="2212975"/>
            <a:ext cx="4117975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6832"/>
            <a:ext cx="2978280" cy="482453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rgbClr val="00B050"/>
          </a:solidFill>
        </p:spPr>
        <p:txBody>
          <a:bodyPr/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ru-RU" sz="4000" dirty="0" smtClean="0">
                <a:solidFill>
                  <a:srgbClr val="FFFFFF"/>
                </a:solidFill>
                <a:effectLst/>
                <a:ea typeface="+mn-ea"/>
                <a:cs typeface="+mn-cs"/>
              </a:rPr>
              <a:t/>
            </a:r>
            <a:br>
              <a:rPr lang="ru-RU" sz="4000" dirty="0" smtClean="0">
                <a:solidFill>
                  <a:srgbClr val="FFFFFF"/>
                </a:solidFill>
                <a:effectLst/>
                <a:ea typeface="+mn-ea"/>
                <a:cs typeface="+mn-cs"/>
              </a:rPr>
            </a:br>
            <a:r>
              <a:rPr lang="ru-RU" sz="4000" dirty="0" smtClean="0">
                <a:solidFill>
                  <a:srgbClr val="FFFFFF"/>
                </a:solidFill>
                <a:effectLst/>
                <a:ea typeface="+mn-ea"/>
                <a:cs typeface="+mn-cs"/>
              </a:rPr>
              <a:t>Конкурс </a:t>
            </a:r>
            <a:r>
              <a:rPr lang="ru-RU" sz="4000" dirty="0">
                <a:solidFill>
                  <a:srgbClr val="FFFFFF"/>
                </a:solidFill>
                <a:effectLst/>
                <a:ea typeface="+mn-ea"/>
                <a:cs typeface="+mn-cs"/>
              </a:rPr>
              <a:t>паспортизированных музеев «Лучший музей ОУ  </a:t>
            </a:r>
            <a:br>
              <a:rPr lang="ru-RU" sz="4000" dirty="0">
                <a:solidFill>
                  <a:srgbClr val="FFFFFF"/>
                </a:solidFill>
                <a:effectLst/>
                <a:ea typeface="+mn-ea"/>
                <a:cs typeface="+mn-cs"/>
              </a:rPr>
            </a:br>
            <a:r>
              <a:rPr lang="ru-RU" sz="4000" dirty="0">
                <a:solidFill>
                  <a:srgbClr val="FFFFFF"/>
                </a:solidFill>
                <a:effectLst/>
                <a:ea typeface="+mn-ea"/>
                <a:cs typeface="+mn-cs"/>
              </a:rPr>
              <a:t>    года г. Нижнего Новгорода».</a:t>
            </a:r>
            <a:br>
              <a:rPr lang="ru-RU" sz="4000" dirty="0">
                <a:solidFill>
                  <a:srgbClr val="FFFFFF"/>
                </a:solidFill>
                <a:effectLst/>
                <a:ea typeface="+mn-ea"/>
                <a:cs typeface="+mn-cs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123" name="Picture 3" descr="D:\Фото и видео с работы\30.11-18.12 объезд школьных музеев нижнего новгорода\20151201_131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2289600" cy="17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cuments\8-Реализация прогр ЮХСН в 16-17 уч. г\Смотр,паспорт музеев-16-17 уч г\Пакеты док о паспорт музеев-16г-готово\1.Док о паспорт муз Автоз р-на-16г\Паспортизация\12 школа\фотографии\Поклонимся великим тем года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8-Реализация прогр ЮХСН в 16-17 уч. г\Смотр,паспорт музеев-16-17 уч г\Пакеты док о паспорт музеев-16г-готово\5.Док о паспортиз музеев Ниж р-16г\Итоги паспортизации шк 14-16г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cuments\8-Реализация прогр ЮХСН в 16-17 уч. г\Смотр,паспорт музеев-16-17 уч г\Пакеты док о паспорт музеев-16г-готово\7.Док о паспортиз 7 муз Совет р-16г\Док по паспорт музея шк 24 Сов р-16г\экскурсия для дошкольник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443081" cy="25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5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rgbClr val="00B050"/>
          </a:solidFill>
        </p:spPr>
        <p:txBody>
          <a:bodyPr/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ru-RU" sz="4000" dirty="0" smtClean="0">
                <a:solidFill>
                  <a:srgbClr val="FFFFFF"/>
                </a:solidFill>
                <a:effectLst/>
                <a:ea typeface="+mn-ea"/>
                <a:cs typeface="+mn-cs"/>
              </a:rPr>
              <a:t/>
            </a:r>
            <a:br>
              <a:rPr lang="ru-RU" sz="4000" dirty="0" smtClean="0">
                <a:solidFill>
                  <a:srgbClr val="FFFFFF"/>
                </a:solidFill>
                <a:effectLst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FFFF"/>
                </a:solidFill>
                <a:effectLst/>
                <a:ea typeface="+mn-ea"/>
                <a:cs typeface="+mn-cs"/>
              </a:rPr>
              <a:t>Конкурс </a:t>
            </a:r>
            <a:r>
              <a:rPr lang="ru-RU" sz="3600" b="1" dirty="0">
                <a:solidFill>
                  <a:srgbClr val="FFFFFF"/>
                </a:solidFill>
                <a:effectLst/>
                <a:ea typeface="+mn-ea"/>
                <a:cs typeface="+mn-cs"/>
              </a:rPr>
              <a:t>паспортизированных музеев «Лучший музей ОУ  </a:t>
            </a:r>
            <a:br>
              <a:rPr lang="ru-RU" sz="3600" b="1" dirty="0">
                <a:solidFill>
                  <a:srgbClr val="FFFFFF"/>
                </a:solidFill>
                <a:effectLst/>
                <a:ea typeface="+mn-ea"/>
                <a:cs typeface="+mn-cs"/>
              </a:rPr>
            </a:br>
            <a:r>
              <a:rPr lang="ru-RU" sz="3600" b="1" dirty="0">
                <a:solidFill>
                  <a:srgbClr val="FFFFFF"/>
                </a:solidFill>
                <a:effectLst/>
                <a:ea typeface="+mn-ea"/>
                <a:cs typeface="+mn-cs"/>
              </a:rPr>
              <a:t>    года г. Нижнего Новгорода».</a:t>
            </a:r>
            <a:br>
              <a:rPr lang="ru-RU" sz="3600" b="1" dirty="0">
                <a:solidFill>
                  <a:srgbClr val="FFFFFF"/>
                </a:solidFill>
                <a:effectLst/>
                <a:ea typeface="+mn-ea"/>
                <a:cs typeface="+mn-cs"/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123" name="Picture 3" descr="D:\Фото и видео с работы\30.11-18.12 объезд школьных музеев нижнего новгорода\20151201_131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2289600" cy="17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700" b="1" dirty="0"/>
              <a:t>1 этап - с 13 по 26 сентября 2018 г. – приём справок-отчётов о деятельности музея в 2017-2018 учебном году и с  20 мая по 7 июня 2019 г. – приём справок-отчётов о деятельности музея в 2018-2019 учебном году - в МБУ ДО «ДДТ им. В.П. Чкалова»</a:t>
            </a:r>
          </a:p>
          <a:p>
            <a:pPr marL="0" indent="0">
              <a:buNone/>
            </a:pPr>
            <a:r>
              <a:rPr lang="ru-RU" sz="1700" b="1" dirty="0"/>
              <a:t>2 этап – с 27 сентября по 9 октября 2018 г (по итогам 2017-2018 учебного года)  и с 7 июня по 5 июля (по итогам 2018-2019 учебного года) - экспертная оценка присланных справок-отчётов конкурсной комиссией. Определение победителей.</a:t>
            </a:r>
          </a:p>
          <a:p>
            <a:endParaRPr lang="ru-RU" sz="17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19 октября 2018 года (по итогам 2017-2018 учебного года) и 27 сентября 2019 года (по итогам 2018-2019 учебного года) – Торжественный приём победителей </a:t>
            </a:r>
            <a:r>
              <a:rPr lang="ru-RU" b="1" dirty="0" smtClean="0"/>
              <a:t>конкурса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2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3800" b="1" dirty="0" smtClean="0">
                <a:solidFill>
                  <a:schemeClr val="tx1"/>
                </a:solidFill>
              </a:rPr>
              <a:t>Сроки конкурсов музеев, выставок</a:t>
            </a:r>
            <a:endParaRPr lang="ru-RU" sz="3800" b="1" dirty="0">
              <a:solidFill>
                <a:schemeClr val="tx1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rgbClr val="002060"/>
          </a:solidFill>
        </p:spPr>
        <p:txBody>
          <a:bodyPr/>
          <a:lstStyle/>
          <a:p>
            <a:pPr algn="just">
              <a:defRPr/>
            </a:pPr>
            <a:r>
              <a:rPr lang="ru-RU" sz="2900" b="1" dirty="0" smtClean="0">
                <a:solidFill>
                  <a:srgbClr val="FFFF00"/>
                </a:solidFill>
                <a:ea typeface="+mj-ea"/>
                <a:cs typeface="+mj-cs"/>
              </a:rPr>
              <a:t>Конкурс музеев </a:t>
            </a:r>
          </a:p>
          <a:p>
            <a:pPr algn="just">
              <a:defRPr/>
            </a:pP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– 13-26.09.18 г</a:t>
            </a:r>
            <a:r>
              <a:rPr lang="ru-RU" sz="2900" dirty="0">
                <a:solidFill>
                  <a:srgbClr val="FFFFFF"/>
                </a:solidFill>
                <a:ea typeface="+mj-ea"/>
                <a:cs typeface="+mj-cs"/>
              </a:rPr>
              <a:t>. – приём справок-отчётов о деятельности музея в 2017-2018 </a:t>
            </a: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уч. г. </a:t>
            </a:r>
            <a:r>
              <a:rPr lang="ru-RU" sz="2900" dirty="0">
                <a:solidFill>
                  <a:srgbClr val="FFFFFF"/>
                </a:solidFill>
                <a:ea typeface="+mj-ea"/>
                <a:cs typeface="+mj-cs"/>
              </a:rPr>
              <a:t>и </a:t>
            </a: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26.04-8.05.19 </a:t>
            </a:r>
            <a:r>
              <a:rPr lang="ru-RU" sz="2900" dirty="0">
                <a:solidFill>
                  <a:srgbClr val="FFFFFF"/>
                </a:solidFill>
                <a:ea typeface="+mj-ea"/>
                <a:cs typeface="+mj-cs"/>
              </a:rPr>
              <a:t>г. – приём справок-отчётов о деятельности музея в 2018-2019 </a:t>
            </a: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уч. г</a:t>
            </a:r>
            <a:r>
              <a:rPr lang="ru-RU" sz="2900" dirty="0">
                <a:solidFill>
                  <a:srgbClr val="FFFFFF"/>
                </a:solidFill>
                <a:ea typeface="+mj-ea"/>
                <a:cs typeface="+mj-cs"/>
              </a:rPr>
              <a:t>.</a:t>
            </a: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 </a:t>
            </a:r>
          </a:p>
          <a:p>
            <a:pPr algn="just">
              <a:defRPr/>
            </a:pP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– 27.09-9.10.18 </a:t>
            </a:r>
            <a:r>
              <a:rPr lang="ru-RU" sz="2900" dirty="0">
                <a:solidFill>
                  <a:srgbClr val="FFFFFF"/>
                </a:solidFill>
                <a:ea typeface="+mj-ea"/>
                <a:cs typeface="+mj-cs"/>
              </a:rPr>
              <a:t>г (по итогам 2017-2018 </a:t>
            </a: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уч.  г.)  </a:t>
            </a:r>
            <a:r>
              <a:rPr lang="ru-RU" sz="2900" dirty="0">
                <a:solidFill>
                  <a:srgbClr val="FFFFFF"/>
                </a:solidFill>
                <a:ea typeface="+mj-ea"/>
                <a:cs typeface="+mj-cs"/>
              </a:rPr>
              <a:t>и </a:t>
            </a: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10-17.05.19 г. </a:t>
            </a:r>
            <a:r>
              <a:rPr lang="ru-RU" sz="2900" dirty="0">
                <a:solidFill>
                  <a:srgbClr val="FFFFFF"/>
                </a:solidFill>
                <a:ea typeface="+mj-ea"/>
                <a:cs typeface="+mj-cs"/>
              </a:rPr>
              <a:t>(по итогам 2018-2019 </a:t>
            </a: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уч. г.) </a:t>
            </a:r>
            <a:r>
              <a:rPr lang="ru-RU" sz="2900" dirty="0">
                <a:solidFill>
                  <a:srgbClr val="FFFFFF"/>
                </a:solidFill>
                <a:ea typeface="+mj-ea"/>
                <a:cs typeface="+mj-cs"/>
              </a:rPr>
              <a:t>- экспертная оценка присланных справок-отчётов конкурсной комиссией. </a:t>
            </a:r>
          </a:p>
          <a:p>
            <a:pPr algn="just">
              <a:defRPr/>
            </a:pP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19.10.18 г. (</a:t>
            </a:r>
            <a:r>
              <a:rPr lang="ru-RU" sz="2900" dirty="0">
                <a:solidFill>
                  <a:srgbClr val="FFFFFF"/>
                </a:solidFill>
                <a:ea typeface="+mj-ea"/>
                <a:cs typeface="+mj-cs"/>
              </a:rPr>
              <a:t>по итогам 2017-2018 </a:t>
            </a:r>
            <a:r>
              <a:rPr lang="ru-RU" sz="2900" dirty="0" err="1" smtClean="0">
                <a:solidFill>
                  <a:srgbClr val="FFFFFF"/>
                </a:solidFill>
                <a:ea typeface="+mj-ea"/>
                <a:cs typeface="+mj-cs"/>
              </a:rPr>
              <a:t>уч.г</a:t>
            </a: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.) </a:t>
            </a:r>
            <a:r>
              <a:rPr lang="ru-RU" sz="2900" dirty="0">
                <a:solidFill>
                  <a:srgbClr val="FFFFFF"/>
                </a:solidFill>
                <a:ea typeface="+mj-ea"/>
                <a:cs typeface="+mj-cs"/>
              </a:rPr>
              <a:t>и </a:t>
            </a: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24.05.19 г. (</a:t>
            </a:r>
            <a:r>
              <a:rPr lang="ru-RU" sz="2900" dirty="0">
                <a:solidFill>
                  <a:srgbClr val="FFFFFF"/>
                </a:solidFill>
                <a:ea typeface="+mj-ea"/>
                <a:cs typeface="+mj-cs"/>
              </a:rPr>
              <a:t>по итогам 2018-2019 </a:t>
            </a:r>
            <a:r>
              <a:rPr lang="ru-RU" sz="2900" dirty="0" err="1" smtClean="0">
                <a:solidFill>
                  <a:srgbClr val="FFFFFF"/>
                </a:solidFill>
                <a:ea typeface="+mj-ea"/>
                <a:cs typeface="+mj-cs"/>
              </a:rPr>
              <a:t>уч.г</a:t>
            </a:r>
            <a:r>
              <a:rPr lang="ru-RU" sz="2900" dirty="0" smtClean="0">
                <a:solidFill>
                  <a:srgbClr val="FFFFFF"/>
                </a:solidFill>
                <a:ea typeface="+mj-ea"/>
                <a:cs typeface="+mj-cs"/>
              </a:rPr>
              <a:t>.) </a:t>
            </a:r>
            <a:r>
              <a:rPr lang="ru-RU" sz="2900" dirty="0">
                <a:solidFill>
                  <a:srgbClr val="FFFFFF"/>
                </a:solidFill>
                <a:ea typeface="+mj-ea"/>
                <a:cs typeface="+mj-cs"/>
              </a:rPr>
              <a:t>– Торжественный приём победителей городского конкурса.</a:t>
            </a:r>
          </a:p>
          <a:p>
            <a:pPr algn="just">
              <a:defRPr/>
            </a:pPr>
            <a:endParaRPr lang="ru-RU" sz="3100" b="1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pPr algn="just">
              <a:defRPr/>
            </a:pPr>
            <a:r>
              <a:rPr lang="ru-RU" sz="3100" b="1" dirty="0" smtClean="0">
                <a:solidFill>
                  <a:srgbClr val="FFFF00"/>
                </a:solidFill>
                <a:ea typeface="+mj-ea"/>
                <a:cs typeface="+mj-cs"/>
              </a:rPr>
              <a:t>Паспортизация музеев – </a:t>
            </a:r>
            <a:r>
              <a:rPr lang="ru-RU" sz="3100" b="1" dirty="0" smtClean="0">
                <a:ea typeface="+mj-ea"/>
                <a:cs typeface="+mj-cs"/>
              </a:rPr>
              <a:t>в 2021 году.</a:t>
            </a:r>
            <a:endParaRPr lang="ru-RU" sz="31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just">
              <a:defRPr/>
            </a:pPr>
            <a:r>
              <a:rPr lang="ru-RU" altLang="ru-RU" sz="3100" b="1" dirty="0">
                <a:solidFill>
                  <a:srgbClr val="FFFF00"/>
                </a:solidFill>
                <a:effectLst/>
                <a:ea typeface="+mj-ea"/>
                <a:cs typeface="+mj-cs"/>
              </a:rPr>
              <a:t>Конкурс </a:t>
            </a:r>
            <a:r>
              <a:rPr lang="ru-RU" altLang="ru-RU" sz="3100" b="1" dirty="0" smtClean="0">
                <a:solidFill>
                  <a:srgbClr val="FFFF00"/>
                </a:solidFill>
                <a:effectLst/>
                <a:ea typeface="+mj-ea"/>
                <a:cs typeface="+mj-cs"/>
              </a:rPr>
              <a:t>выставок о </a:t>
            </a:r>
            <a:r>
              <a:rPr lang="ru-RU" altLang="ru-RU" sz="3100" b="1" dirty="0">
                <a:solidFill>
                  <a:srgbClr val="FFFF00"/>
                </a:solidFill>
                <a:effectLst/>
                <a:ea typeface="+mj-ea"/>
                <a:cs typeface="+mj-cs"/>
              </a:rPr>
              <a:t>БС, ТС, </a:t>
            </a:r>
            <a:r>
              <a:rPr lang="ru-RU" altLang="ru-RU" sz="3100" b="1" dirty="0" smtClean="0">
                <a:solidFill>
                  <a:srgbClr val="FFFF00"/>
                </a:solidFill>
                <a:effectLst/>
                <a:ea typeface="+mj-ea"/>
                <a:cs typeface="+mj-cs"/>
              </a:rPr>
              <a:t>ИКНТ </a:t>
            </a: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– объезд районной комиссией </a:t>
            </a:r>
            <a:r>
              <a:rPr lang="ru-RU" altLang="ru-RU" sz="3100" dirty="0">
                <a:solidFill>
                  <a:srgbClr val="FFFFFF"/>
                </a:solidFill>
                <a:effectLst/>
                <a:ea typeface="+mj-ea"/>
                <a:cs typeface="+mj-cs"/>
              </a:rPr>
              <a:t>- </a:t>
            </a: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с 28 </a:t>
            </a:r>
            <a:r>
              <a:rPr lang="ru-RU" altLang="ru-RU" sz="3100" dirty="0">
                <a:solidFill>
                  <a:srgbClr val="FFFFFF"/>
                </a:solidFill>
                <a:effectLst/>
                <a:ea typeface="+mj-ea"/>
                <a:cs typeface="+mj-cs"/>
              </a:rPr>
              <a:t>ноября  по 7</a:t>
            </a: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 </a:t>
            </a:r>
            <a:r>
              <a:rPr lang="ru-RU" altLang="ru-RU" sz="3100" dirty="0">
                <a:solidFill>
                  <a:srgbClr val="FFFFFF"/>
                </a:solidFill>
                <a:effectLst/>
                <a:ea typeface="+mj-ea"/>
                <a:cs typeface="+mj-cs"/>
              </a:rPr>
              <a:t>декабря  </a:t>
            </a: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2018 </a:t>
            </a:r>
            <a:r>
              <a:rPr lang="ru-RU" altLang="ru-RU" sz="3100" dirty="0">
                <a:solidFill>
                  <a:srgbClr val="FFFFFF"/>
                </a:solidFill>
                <a:effectLst/>
                <a:ea typeface="+mj-ea"/>
                <a:cs typeface="+mj-cs"/>
              </a:rPr>
              <a:t>г</a:t>
            </a: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.; </a:t>
            </a:r>
            <a:r>
              <a:rPr lang="ru-RU" altLang="ru-RU" sz="3100" dirty="0">
                <a:solidFill>
                  <a:srgbClr val="FFFFFF"/>
                </a:solidFill>
                <a:effectLst/>
                <a:ea typeface="+mj-ea"/>
                <a:cs typeface="+mj-cs"/>
              </a:rPr>
              <a:t>Приём заявок и ссылок на видеоролики – до 14 декабря 2018 г. 17-19 декабря 2018  г. - городской конкурс выставок и экскурсий по этим выставкам. Торжественный приём победителей конкурса выставок состоится 20.02.2019 г</a:t>
            </a:r>
            <a:r>
              <a:rPr lang="ru-RU" altLang="ru-RU" sz="31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. </a:t>
            </a:r>
            <a:endParaRPr lang="ru-RU" altLang="ru-RU" sz="3100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VII</a:t>
            </a:r>
            <a:r>
              <a:rPr lang="ru-RU" sz="3600" b="1" dirty="0" smtClean="0">
                <a:solidFill>
                  <a:schemeClr val="tx1"/>
                </a:solidFill>
              </a:rPr>
              <a:t> городской конкурс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«Мой Нижний Новгород»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12.09.2018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6390" name="Picture 10" descr="C:\Users\user\Documents\10.Реализация прогр ЮХСН в 18-19 уч г\От НАП-09.18г\Мой НН 2017\Новость на сайт\6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052513"/>
            <a:ext cx="36718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C:\Users\user\Documents\10.Реализация прогр ЮХСН в 18-19 уч г\От НАП-09.18г\Мой НН 2017\Новость на сайт\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9100" y="1079500"/>
            <a:ext cx="3632200" cy="242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13" descr="C:\Users\user\Documents\10.Реализация прогр ЮХСН в 18-19 уч г\От НАП-09.18г\Мой НН 2017\Новость на сайт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03625"/>
            <a:ext cx="3994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C:\Users\user\Documents\10.Реализация прогр ЮХСН в 18-19 уч г\От НАП-09.18г\Мой НН 2017\Новость на сайт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073150"/>
            <a:ext cx="161925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4" descr="C:\Users\user\Documents\10.Реализация прогр ЮХСН в 18-19 уч г\От НАП-09.18г\Мой НН 2017\Новость на сайт\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606800"/>
            <a:ext cx="40417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en-US" sz="3500" b="1" dirty="0" smtClean="0">
                <a:solidFill>
                  <a:schemeClr val="tx1"/>
                </a:solidFill>
              </a:rPr>
              <a:t>VII</a:t>
            </a:r>
            <a:r>
              <a:rPr lang="ru-RU" sz="3500" b="1" dirty="0" smtClean="0">
                <a:solidFill>
                  <a:schemeClr val="tx1"/>
                </a:solidFill>
              </a:rPr>
              <a:t> городской конкурс </a:t>
            </a:r>
            <a:br>
              <a:rPr lang="ru-RU" sz="3500" b="1" dirty="0" smtClean="0">
                <a:solidFill>
                  <a:schemeClr val="tx1"/>
                </a:solidFill>
              </a:rPr>
            </a:br>
            <a:r>
              <a:rPr lang="ru-RU" sz="3500" b="1" dirty="0" smtClean="0">
                <a:solidFill>
                  <a:schemeClr val="tx1"/>
                </a:solidFill>
              </a:rPr>
              <a:t>«Мой Нижний Новгород»</a:t>
            </a:r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  <a:solidFill>
            <a:srgbClr val="002060"/>
          </a:solidFill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altLang="ru-RU" sz="2200" b="1" smtClean="0">
                <a:solidFill>
                  <a:srgbClr val="FFFF00"/>
                </a:solidFill>
                <a:effectLst/>
              </a:rPr>
              <a:t>Темы конкурса </a:t>
            </a:r>
            <a:r>
              <a:rPr lang="ru-RU" altLang="ru-RU" sz="2200" smtClean="0">
                <a:effectLst/>
              </a:rPr>
              <a:t>2018-2019 учебного года для учащихся 1-6 классов: «Древний и современный Нижний Новгород»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200" smtClean="0">
                <a:effectLst/>
              </a:rPr>
              <a:t>1.	Места, связанные с юбилейными датами, событиями истории Нижнего Новгорода, с деятельностью какой-нибудь исторической личности или учреждения, выражающимися в круглых и крупных числах, кратных 5-ти.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200" smtClean="0">
                <a:effectLst/>
              </a:rPr>
              <a:t>2.	Новые места Нижнего Новгорода   (здания, уголки города, реставрированные памятники и т.д.), связанные с чемпионатом мира по футболу).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200" smtClean="0">
                <a:effectLst/>
              </a:rPr>
              <a:t>Необходимо </a:t>
            </a:r>
            <a:r>
              <a:rPr lang="ru-RU" altLang="ru-RU" sz="2200" u="sng" smtClean="0">
                <a:effectLst/>
              </a:rPr>
              <a:t>до 1 ноября зарегистрироваться</a:t>
            </a:r>
            <a:r>
              <a:rPr lang="ru-RU" altLang="ru-RU" sz="2200" smtClean="0">
                <a:effectLst/>
              </a:rPr>
              <a:t> и прислать конкурсные материалы с помощью специальной формы на конкурсной странице сайта ДДТ им. В.П.Чкалова (http://www.ddt-chkalov.ru/).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200" b="1" smtClean="0">
                <a:solidFill>
                  <a:srgbClr val="FFFF00"/>
                </a:solidFill>
                <a:effectLst/>
              </a:rPr>
              <a:t>Сроки: </a:t>
            </a:r>
            <a:r>
              <a:rPr lang="ru-RU" altLang="ru-RU" sz="2200" smtClean="0">
                <a:effectLst/>
              </a:rPr>
              <a:t>1 этап –09-10.2018 г. – заявительный;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200" smtClean="0">
                <a:effectLst/>
              </a:rPr>
              <a:t>2 этап –10-11.2018 г. - заочный конкурсный.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200" smtClean="0">
                <a:effectLst/>
              </a:rPr>
              <a:t>1</a:t>
            </a:r>
            <a:r>
              <a:rPr lang="en-US" altLang="ru-RU" sz="2200" smtClean="0">
                <a:effectLst/>
              </a:rPr>
              <a:t>6</a:t>
            </a:r>
            <a:r>
              <a:rPr lang="ru-RU" altLang="ru-RU" sz="2200" smtClean="0">
                <a:effectLst/>
              </a:rPr>
              <a:t> декабря – Торжественный приём победителей конкурса</a:t>
            </a:r>
          </a:p>
          <a:p>
            <a:pPr marL="0" indent="0" algn="just">
              <a:buFont typeface="Wingdings" pitchFamily="2" charset="2"/>
              <a:buNone/>
            </a:pPr>
            <a:endParaRPr lang="ru-RU" altLang="ru-RU" sz="1700" smtClean="0">
              <a:solidFill>
                <a:schemeClr val="bg2"/>
              </a:solidFill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12.09.2018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3924300" cy="2616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12.09.2018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Педагог-организатор А.В.Тамбовцева,ДДТ им. В.П. Чкалова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2535" name="Заголовок 1"/>
          <p:cNvSpPr txBox="1">
            <a:spLocks/>
          </p:cNvSpPr>
          <p:nvPr/>
        </p:nvSpPr>
        <p:spPr bwMode="auto">
          <a:xfrm>
            <a:off x="0" y="0"/>
            <a:ext cx="9144000" cy="1628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ru-RU" altLang="ru-RU" sz="3600" b="1" dirty="0"/>
              <a:t>Городской исторический исследовательский конкурс «Моя семья в истории страны»</a:t>
            </a:r>
          </a:p>
        </p:txBody>
      </p:sp>
      <p:pic>
        <p:nvPicPr>
          <p:cNvPr id="22536" name="Picture 6" descr="C:\Users\Владелец\Desktop\Фото и видео с работы\64_30.03.17_Моя семья в истории страны_видео_фото\фото\DSC_0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933825"/>
            <a:ext cx="4176713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C:\Users\Владелец\Desktop\Фото и видео с работы\64_30.03.17_Моя семья в истории страны_видео_фото\фото\DSC_00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46238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/>
              <a:t>Городской исторический исследовательский конкурс  «Моя семья в истории страны»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875337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Возраст</a:t>
            </a:r>
            <a:r>
              <a:rPr lang="ru-RU" sz="2200" dirty="0" smtClean="0"/>
              <a:t> на момент проведения финала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200" dirty="0" smtClean="0"/>
              <a:t> -1 группа (младшая) – 7-11 лет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200" dirty="0" smtClean="0"/>
              <a:t>– </a:t>
            </a:r>
            <a:r>
              <a:rPr lang="ru-RU" sz="2200" dirty="0"/>
              <a:t>2</a:t>
            </a:r>
            <a:r>
              <a:rPr lang="ru-RU" sz="2200" dirty="0" smtClean="0"/>
              <a:t> группа (средняя) – 12-14 лет;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200" dirty="0" smtClean="0"/>
              <a:t>- 3 группа (старшая) – 15—17 лет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Номинации:</a:t>
            </a:r>
            <a:r>
              <a:rPr lang="ru-RU" sz="2200" dirty="0" smtClean="0"/>
              <a:t>  </a:t>
            </a:r>
          </a:p>
          <a:p>
            <a:pPr>
              <a:defRPr/>
            </a:pPr>
            <a:r>
              <a:rPr lang="ru-RU" sz="2200" dirty="0" smtClean="0"/>
              <a:t>1. "Наше </a:t>
            </a:r>
            <a:r>
              <a:rPr lang="ru-RU" sz="2200" dirty="0"/>
              <a:t>семейное древо" </a:t>
            </a:r>
            <a:r>
              <a:rPr lang="ru-RU" sz="2200" dirty="0" smtClean="0"/>
              <a:t>   2</a:t>
            </a:r>
            <a:r>
              <a:rPr lang="ru-RU" sz="2200" dirty="0"/>
              <a:t>. "Семейная реликвия" </a:t>
            </a:r>
            <a:endParaRPr lang="ru-RU" sz="2200" dirty="0" smtClean="0"/>
          </a:p>
          <a:p>
            <a:pPr>
              <a:defRPr/>
            </a:pPr>
            <a:r>
              <a:rPr lang="ru-RU" sz="2200" dirty="0" smtClean="0"/>
              <a:t>3</a:t>
            </a:r>
            <a:r>
              <a:rPr lang="ru-RU" sz="2200" dirty="0"/>
              <a:t>. "Мне письма рассказали" </a:t>
            </a:r>
            <a:r>
              <a:rPr lang="ru-RU" sz="2200" dirty="0" smtClean="0"/>
              <a:t> 4</a:t>
            </a:r>
            <a:r>
              <a:rPr lang="ru-RU" sz="2200" dirty="0"/>
              <a:t>. "Я гляжу на фотокарточку" </a:t>
            </a:r>
            <a:endParaRPr lang="ru-RU" sz="2200" dirty="0" smtClean="0"/>
          </a:p>
          <a:p>
            <a:pPr>
              <a:defRPr/>
            </a:pPr>
            <a:r>
              <a:rPr lang="ru-RU" sz="2200" dirty="0" smtClean="0"/>
              <a:t>5</a:t>
            </a:r>
            <a:r>
              <a:rPr lang="ru-RU" sz="2200" dirty="0"/>
              <a:t>. "</a:t>
            </a:r>
            <a:r>
              <a:rPr lang="ru-RU" sz="2200" dirty="0" smtClean="0"/>
              <a:t>Войны </a:t>
            </a:r>
            <a:r>
              <a:rPr lang="ru-RU" sz="2200" dirty="0"/>
              <a:t>двадцатого столетья" </a:t>
            </a:r>
            <a:endParaRPr lang="ru-RU" sz="2200" dirty="0" smtClean="0"/>
          </a:p>
          <a:p>
            <a:pPr>
              <a:defRPr/>
            </a:pPr>
            <a:r>
              <a:rPr lang="ru-RU" sz="2200" dirty="0" smtClean="0"/>
              <a:t>6</a:t>
            </a:r>
            <a:r>
              <a:rPr lang="ru-RU" sz="2200" dirty="0"/>
              <a:t>. "Судьба семьи в истории страны</a:t>
            </a:r>
            <a:r>
              <a:rPr lang="ru-RU" sz="2200" dirty="0" smtClean="0"/>
              <a:t>"</a:t>
            </a:r>
            <a:endParaRPr lang="ru-RU" sz="2200" dirty="0"/>
          </a:p>
          <a:p>
            <a:pPr>
              <a:defRPr/>
            </a:pPr>
            <a:r>
              <a:rPr lang="ru-RU" sz="2200" dirty="0"/>
              <a:t>Дополнительная номинация "Лучший видеоролик</a:t>
            </a:r>
            <a:r>
              <a:rPr lang="ru-RU" sz="2200" dirty="0" smtClean="0"/>
              <a:t>" (3 мин) </a:t>
            </a:r>
            <a:r>
              <a:rPr lang="ru-RU" sz="2200" b="1" dirty="0" smtClean="0">
                <a:solidFill>
                  <a:srgbClr val="FF0000"/>
                </a:solidFill>
              </a:rPr>
              <a:t>Сроки: </a:t>
            </a:r>
            <a:r>
              <a:rPr lang="ru-RU" sz="2200" dirty="0" smtClean="0"/>
              <a:t>Работы принимаются до 1 февраля 2019 г. </a:t>
            </a:r>
          </a:p>
          <a:p>
            <a:pPr>
              <a:defRPr/>
            </a:pPr>
            <a:r>
              <a:rPr lang="ru-RU" sz="2200" dirty="0" smtClean="0"/>
              <a:t>Февраль 2019 г. – заочная экспертиза работ</a:t>
            </a:r>
          </a:p>
          <a:p>
            <a:pPr>
              <a:defRPr/>
            </a:pPr>
            <a:r>
              <a:rPr lang="ru-RU" sz="2200" dirty="0" smtClean="0"/>
              <a:t>22 марта 2019 г. – городская конференция победителей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/>
          </a:p>
          <a:p>
            <a:pPr>
              <a:defRPr/>
            </a:pPr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12.09.2018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63713" y="6165850"/>
            <a:ext cx="2895600" cy="47625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  <a:solidFill>
            <a:srgbClr val="00B050"/>
          </a:solidFill>
        </p:spPr>
        <p:txBody>
          <a:bodyPr/>
          <a:lstStyle/>
          <a:p>
            <a:r>
              <a:rPr lang="en-US" altLang="ru-RU" sz="3600" b="1" smtClean="0">
                <a:solidFill>
                  <a:schemeClr val="tx1"/>
                </a:solidFill>
                <a:effectLst/>
              </a:rPr>
              <a:t>VII</a:t>
            </a:r>
            <a:r>
              <a:rPr lang="ru-RU" altLang="ru-RU" sz="3600" b="1" smtClean="0">
                <a:solidFill>
                  <a:schemeClr val="tx1"/>
                </a:solidFill>
                <a:effectLst/>
              </a:rPr>
              <a:t> городской конкурс публикаций «Виртуальный школьный музей уникальных экспонатов»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30" name="Picture 10" descr="C:\Users\user\Documents\9-Реализация прогр ЮХСН в 17-18 уч г\Конкурс Виртуальный музей-17-18 уч гг\Пресс-релизы-ГК ВШМ УЭ-18г\Фото торж приёма поб ГК ВШМ УЭ-18г\Лучшие фото на сайт Дворца и вконтакте\IMG_04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6408"/>
          <a:stretch>
            <a:fillRect/>
          </a:stretch>
        </p:blipFill>
        <p:spPr>
          <a:xfrm>
            <a:off x="3175" y="1628775"/>
            <a:ext cx="3671888" cy="204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13" descr="C:\Users\user\Documents\9-Реализация прогр ЮХСН в 17-18 уч г\Конкурс Виртуальный музей-17-18 уч гг\Пресс-релизы-ГК ВШМ УЭ-18г\Фото торж приёма поб ГК ВШМ УЭ-18г\Лучшие фото на сайт Дворца и вконтакте\IMG_0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8992" r="-15263"/>
          <a:stretch>
            <a:fillRect/>
          </a:stretch>
        </p:blipFill>
        <p:spPr bwMode="auto">
          <a:xfrm>
            <a:off x="5867400" y="1628775"/>
            <a:ext cx="38274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4" descr="C:\Users\user\Documents\9-Реализация прогр ЮХСН в 17-18 уч г\Конкурс Виртуальный музей-17-18 уч гг\Пресс-релизы-ГК ВШМ УЭ-18г\Фото торж приёма поб ГК ВШМ УЭ-18г\Лучшие фото на сайт Дворца и вконтакте\IMG_04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789363"/>
            <a:ext cx="42418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7338"/>
          </a:xfrm>
          <a:solidFill>
            <a:srgbClr val="00B050"/>
          </a:solidFill>
        </p:spPr>
        <p:txBody>
          <a:bodyPr/>
          <a:lstStyle/>
          <a:p>
            <a:r>
              <a:rPr lang="en-US" altLang="ru-RU" sz="3100" b="1" smtClean="0">
                <a:solidFill>
                  <a:schemeClr val="tx1"/>
                </a:solidFill>
                <a:effectLst/>
              </a:rPr>
              <a:t>VII</a:t>
            </a:r>
            <a:r>
              <a:rPr lang="ru-RU" altLang="ru-RU" sz="3100" b="1" smtClean="0">
                <a:solidFill>
                  <a:schemeClr val="tx1"/>
                </a:solidFill>
                <a:effectLst/>
              </a:rPr>
              <a:t> городской конкурс публикаций «Виртуальный школьный музей уникальных экспонатов»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89562"/>
          </a:xfrm>
          <a:solidFill>
            <a:srgbClr val="002060"/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Тема конкурса</a:t>
            </a:r>
            <a:r>
              <a:rPr lang="ru-RU" sz="2000" b="1" dirty="0" smtClean="0"/>
              <a:t>: «Первая </a:t>
            </a:r>
            <a:r>
              <a:rPr lang="ru-RU" sz="2000" b="1" dirty="0"/>
              <a:t>публикация» – публикации и сюжеты о музейных коллекциях и отдельных экспонатах, малоизвестных </a:t>
            </a:r>
            <a:r>
              <a:rPr lang="ru-RU" sz="2000" b="1" dirty="0" smtClean="0"/>
              <a:t>общественности, находящихся </a:t>
            </a:r>
            <a:r>
              <a:rPr lang="ru-RU" sz="2000" b="1" dirty="0"/>
              <a:t>в музеях </a:t>
            </a:r>
            <a:r>
              <a:rPr lang="ru-RU" sz="2000" b="1" dirty="0" smtClean="0"/>
              <a:t>ОУ и других любимых нижегородскими школьниками музеях на </a:t>
            </a:r>
            <a:r>
              <a:rPr lang="ru-RU" sz="2000" b="1" dirty="0"/>
              <a:t>постоянном хранении.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Номинации конкурса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соответствуют </a:t>
            </a:r>
            <a:r>
              <a:rPr lang="ru-RU" sz="2400" b="1" dirty="0">
                <a:solidFill>
                  <a:srgbClr val="FFFF00"/>
                </a:solidFill>
              </a:rPr>
              <a:t>профильным группам музеев.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b="1" dirty="0"/>
              <a:t>- </a:t>
            </a:r>
            <a:r>
              <a:rPr lang="ru-RU" sz="2400" b="1" dirty="0" smtClean="0"/>
              <a:t>Исторические.                  - Художественные.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b="1" dirty="0" smtClean="0"/>
              <a:t>- Научно-технические.      - Отраслевые.</a:t>
            </a:r>
            <a:endParaRPr lang="ru-RU" sz="2400" b="1" dirty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b="1" dirty="0" smtClean="0"/>
              <a:t>Номинация </a:t>
            </a:r>
            <a:r>
              <a:rPr lang="ru-RU" sz="2400" b="1" dirty="0"/>
              <a:t>определяется только самим музейным предметом и содержанием эссе</a:t>
            </a:r>
            <a:r>
              <a:rPr lang="ru-RU" sz="2400" b="1" dirty="0" smtClean="0"/>
              <a:t>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СРОКИ</a:t>
            </a:r>
            <a:r>
              <a:rPr lang="ru-RU" sz="2400" b="1" dirty="0" smtClean="0"/>
              <a:t>: приём  работ-  с 09.18 г. по </a:t>
            </a:r>
            <a:r>
              <a:rPr lang="en-US" sz="2400" b="1" dirty="0" smtClean="0"/>
              <a:t>11</a:t>
            </a:r>
            <a:r>
              <a:rPr lang="ru-RU" sz="2400" b="1" dirty="0" smtClean="0"/>
              <a:t>.0419 г.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400" b="1" dirty="0" smtClean="0"/>
              <a:t>Торжественный приём победителей  – 1</a:t>
            </a:r>
            <a:r>
              <a:rPr lang="en-US" sz="2400" b="1" dirty="0" smtClean="0"/>
              <a:t>7</a:t>
            </a:r>
            <a:r>
              <a:rPr lang="ru-RU" sz="2400" b="1" dirty="0" smtClean="0"/>
              <a:t>.04.1</a:t>
            </a:r>
            <a:r>
              <a:rPr lang="en-US" sz="2400" b="1" dirty="0" smtClean="0"/>
              <a:t>9</a:t>
            </a:r>
            <a:r>
              <a:rPr lang="ru-RU" sz="2400" b="1" dirty="0" smtClean="0"/>
              <a:t> г.</a:t>
            </a:r>
            <a:endParaRPr lang="ru-RU" sz="2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2288" y="5000625"/>
            <a:ext cx="54864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со своими наставниками</a:t>
            </a:r>
            <a:endParaRPr lang="ru-RU" dirty="0"/>
          </a:p>
        </p:txBody>
      </p:sp>
      <p:sp>
        <p:nvSpPr>
          <p:cNvPr id="4099" name="Текст 8"/>
          <p:cNvSpPr>
            <a:spLocks noGrp="1"/>
          </p:cNvSpPr>
          <p:nvPr>
            <p:ph type="body" sz="half" idx="2"/>
          </p:nvPr>
        </p:nvSpPr>
        <p:spPr>
          <a:xfrm>
            <a:off x="0" y="5445125"/>
            <a:ext cx="9144000" cy="169862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altLang="ru-RU" sz="2400" b="1" dirty="0" smtClean="0">
                <a:effectLst/>
              </a:rPr>
              <a:t>Городской оргкомитет по патриотическому воспитанию. Секция методистов, ответственных за реализацию программы «Юные хранители Славы нижегородцев в районах Нижнего </a:t>
            </a:r>
            <a:r>
              <a:rPr lang="ru-RU" altLang="ru-RU" sz="2400" b="1" dirty="0" smtClean="0">
                <a:effectLst/>
              </a:rPr>
              <a:t>Новгорода"</a:t>
            </a:r>
            <a:endParaRPr lang="ru-RU" altLang="ru-RU" sz="2400" b="1" dirty="0" smtClean="0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103" name="Picture 9" descr="C:\Users\user\Documents\9-Реализация прогр ЮХСН в 17-18 уч г\Все засед оргкомитета-17-18 уч г\1.Засед оргком 14.09.17 г\Фото 14.09.17г-засед оргком\Лучша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025" y="0"/>
            <a:ext cx="7261225" cy="544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3600" b="1" dirty="0" smtClean="0"/>
              <a:t>Куратор данных модулей программы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«Юные хранители Славы нижегородцев»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785938"/>
            <a:ext cx="4643438" cy="5072062"/>
          </a:xfrm>
          <a:solidFill>
            <a:srgbClr val="002060"/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Тамбовцева Анна Владимировна, </a:t>
            </a:r>
            <a:r>
              <a:rPr lang="ru-RU" sz="2000" dirty="0" smtClean="0"/>
              <a:t>педагог-организатор МБУ ДО ДДТ им. В.П. Чкалова, дважды победитель Всероссийского конкурса социально значимых проектов;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/>
              <a:t> т. сот. 8 910 125 34 53;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/>
              <a:t>Кабинет № 29 МБУ ДО «ДДТ  им. В.П. Чкалова»  </a:t>
            </a:r>
            <a:r>
              <a:rPr lang="ru-RU" sz="2400" dirty="0" smtClean="0"/>
              <a:t>4 36 42 44;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 smtClean="0"/>
              <a:t>e-mail</a:t>
            </a:r>
            <a:r>
              <a:rPr lang="ru-RU" sz="2400" dirty="0" smtClean="0"/>
              <a:t>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 smtClean="0">
                <a:hlinkClick r:id="rId2"/>
              </a:rPr>
              <a:t>tambovtseva-ddt@yandex.ru</a:t>
            </a:r>
            <a:endParaRPr lang="ru-RU" sz="24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err="1" smtClean="0"/>
              <a:t>Скайп</a:t>
            </a:r>
            <a:r>
              <a:rPr lang="ru-RU" sz="2400" dirty="0" smtClean="0"/>
              <a:t>: </a:t>
            </a:r>
            <a:r>
              <a:rPr lang="en-US" sz="2400" dirty="0" smtClean="0"/>
              <a:t>annatam2012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12.09.2018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50" y="6381750"/>
            <a:ext cx="2895600" cy="4762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8679" name="Picture 8" descr="C:\Users\user\Documents\Тамбовцева\Реализация прогр ЮХСН в 15-16 уч. г\Для анкеты на загранпасп.-14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133600"/>
            <a:ext cx="31718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5400" dirty="0" smtClean="0"/>
              <a:t>Проводящая организация</a:t>
            </a:r>
            <a:endParaRPr lang="ru-RU" sz="54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5143500"/>
          </a:xfrm>
          <a:solidFill>
            <a:srgbClr val="002060"/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dirty="0" smtClean="0"/>
              <a:t>МБУ ДО  «ДДТ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dirty="0" smtClean="0"/>
              <a:t>им. В.П. Чкалова»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000" dirty="0" smtClean="0">
                <a:hlinkClick r:id="rId2"/>
              </a:rPr>
              <a:t>www.ddt-chkalov.ru</a:t>
            </a:r>
            <a:endParaRPr lang="en-US" sz="40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4000" dirty="0" smtClean="0"/>
              <a:t>E-mail</a:t>
            </a:r>
            <a:r>
              <a:rPr lang="ru-RU" sz="4000" dirty="0" smtClean="0"/>
              <a:t>:</a:t>
            </a:r>
            <a:r>
              <a:rPr lang="en-US" sz="4000" dirty="0" smtClean="0"/>
              <a:t> </a:t>
            </a:r>
            <a:r>
              <a:rPr lang="en-US" sz="4000" dirty="0" smtClean="0">
                <a:hlinkClick r:id="rId3"/>
              </a:rPr>
              <a:t>ddt.chkalov@gmail.com</a:t>
            </a:r>
            <a:endParaRPr lang="ru-RU" sz="40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4800" dirty="0" smtClean="0"/>
              <a:t>Спасибо за внимание!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12.09.2018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00225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5400" b="1" dirty="0" smtClean="0"/>
              <a:t>Творческих вам успехов!</a:t>
            </a:r>
            <a:endParaRPr lang="ru-RU" sz="5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12.09.2018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3312368" cy="455895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3600" b="1" smtClean="0">
                <a:solidFill>
                  <a:schemeClr val="tx1"/>
                </a:solidFill>
                <a:effectLst/>
              </a:rPr>
              <a:t>НАУЧНЫЕ РУКОВОДИТЕЛИ ПРОГРАММЫ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  <a:solidFill>
            <a:srgbClr val="002060"/>
          </a:solidFill>
        </p:spPr>
        <p:txBody>
          <a:bodyPr/>
          <a:lstStyle/>
          <a:p>
            <a:pPr algn="just"/>
            <a:r>
              <a:rPr lang="ru-RU" altLang="ru-RU" sz="3600" dirty="0" smtClean="0">
                <a:effectLst/>
              </a:rPr>
              <a:t>Профессор кафедры русской и зарубежной филологии факультета гуманитарных наук, доктор филологических наук,  директор музея НГПУ им. К. Минина </a:t>
            </a:r>
            <a:r>
              <a:rPr lang="ru-RU" altLang="ru-RU" sz="3600" b="1" dirty="0" smtClean="0">
                <a:effectLst/>
              </a:rPr>
              <a:t>Е.М. ДЗЮБА</a:t>
            </a:r>
            <a:r>
              <a:rPr lang="ru-RU" altLang="ru-RU" sz="3600" dirty="0" smtClean="0">
                <a:effectLst/>
              </a:rPr>
              <a:t>.</a:t>
            </a:r>
          </a:p>
          <a:p>
            <a:pPr algn="just">
              <a:buClr>
                <a:srgbClr val="00CCFF"/>
              </a:buClr>
            </a:pPr>
            <a:r>
              <a:rPr lang="ru-RU" altLang="ru-RU" sz="3600" dirty="0" smtClean="0">
                <a:solidFill>
                  <a:srgbClr val="FFFFFF"/>
                </a:solidFill>
                <a:effectLst/>
              </a:rPr>
              <a:t>Старший научный сотрудник кафедры теории и практики воспитания и дополнительного образования ГБОУ ДПО НИРО  </a:t>
            </a:r>
            <a:r>
              <a:rPr lang="ru-RU" altLang="ru-RU" sz="3600" b="1" dirty="0" smtClean="0">
                <a:solidFill>
                  <a:srgbClr val="FFFFFF"/>
                </a:solidFill>
                <a:effectLst/>
              </a:rPr>
              <a:t>Э.С. ИТКИН</a:t>
            </a:r>
            <a:r>
              <a:rPr lang="ru-RU" altLang="ru-RU" sz="3600" dirty="0" smtClean="0">
                <a:solidFill>
                  <a:srgbClr val="FFFFFF"/>
                </a:solidFill>
                <a:effectLst/>
              </a:rPr>
              <a:t>. </a:t>
            </a:r>
          </a:p>
          <a:p>
            <a:pPr algn="just"/>
            <a:endParaRPr lang="ru-RU" altLang="ru-RU" sz="3600" dirty="0" smtClean="0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tx1"/>
                </a:solidFill>
                <a:effectLst/>
              </a:rPr>
              <a:t>Пояснительная записка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713"/>
            <a:ext cx="9144000" cy="6237287"/>
          </a:xfrm>
          <a:solidFill>
            <a:srgbClr val="002060"/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effectLst/>
              </a:rPr>
              <a:t>ПРАВИТЕЛЬСТВО РОССИЙСКОЙ </a:t>
            </a:r>
            <a:r>
              <a:rPr lang="ru-RU" sz="2000" b="1" dirty="0" smtClean="0">
                <a:solidFill>
                  <a:srgbClr val="FF0000"/>
                </a:solidFill>
                <a:effectLst/>
              </a:rPr>
              <a:t>ФЕДЕРАЦИИ.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/>
              </a:rPr>
              <a:t>ПОСТАНОВЛЕНИЕ  от </a:t>
            </a:r>
            <a:r>
              <a:rPr lang="ru-RU" sz="2000" b="1" dirty="0">
                <a:solidFill>
                  <a:srgbClr val="FF0000"/>
                </a:solidFill>
                <a:effectLst/>
              </a:rPr>
              <a:t>30 декабря 2015 г. № </a:t>
            </a:r>
            <a:r>
              <a:rPr lang="ru-RU" sz="2000" b="1" dirty="0" smtClean="0">
                <a:solidFill>
                  <a:srgbClr val="FF0000"/>
                </a:solidFill>
                <a:effectLst/>
              </a:rPr>
              <a:t>1493. МОСКВА</a:t>
            </a:r>
            <a:endParaRPr lang="ru-RU" sz="2000" b="1" dirty="0">
              <a:solidFill>
                <a:srgbClr val="FF0000"/>
              </a:solidFill>
              <a:effectLst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effectLst/>
              </a:rPr>
              <a:t>О государственной программе "Патриотическое воспитание граждан Российской Федерации на 2016 - 2020 годы"</a:t>
            </a:r>
            <a:endParaRPr lang="ru-RU" sz="2000" b="1" dirty="0" smtClean="0">
              <a:solidFill>
                <a:srgbClr val="FF0000"/>
              </a:solidFill>
              <a:effectLst/>
            </a:endParaRPr>
          </a:p>
          <a:p>
            <a:pPr algn="just">
              <a:defRPr/>
            </a:pPr>
            <a:r>
              <a:rPr lang="ru-RU" sz="2000" dirty="0" smtClean="0">
                <a:effectLst/>
              </a:rPr>
              <a:t>Программа </a:t>
            </a:r>
            <a:r>
              <a:rPr lang="ru-RU" sz="2000" u="sng" dirty="0">
                <a:effectLst/>
              </a:rPr>
              <a:t>«Патриотическое воспитание граждан Российской Федерации на 2016 - 2020 годы» </a:t>
            </a:r>
            <a:r>
              <a:rPr lang="ru-RU" sz="2000" dirty="0">
                <a:effectLst/>
              </a:rPr>
              <a:t>имеет </a:t>
            </a:r>
            <a:r>
              <a:rPr lang="ru-RU" sz="2000" b="1" u="sng" dirty="0">
                <a:effectLst/>
              </a:rPr>
              <a:t>государственный </a:t>
            </a:r>
            <a:r>
              <a:rPr lang="ru-RU" sz="2000" b="1" u="sng" dirty="0" smtClean="0">
                <a:effectLst/>
              </a:rPr>
              <a:t>статус</a:t>
            </a:r>
            <a:r>
              <a:rPr lang="ru-RU" sz="2000" dirty="0" smtClean="0">
                <a:effectLst/>
              </a:rPr>
              <a:t>, программа </a:t>
            </a:r>
            <a:r>
              <a:rPr lang="ru-RU" sz="2000" u="sng" dirty="0" smtClean="0">
                <a:effectLst/>
              </a:rPr>
              <a:t>ЮХСН</a:t>
            </a:r>
            <a:r>
              <a:rPr lang="ru-RU" sz="2000" dirty="0" smtClean="0">
                <a:effectLst/>
              </a:rPr>
              <a:t> создана в рамках реализации Государственной программы (далее - Программа), сохраняет </a:t>
            </a:r>
            <a:r>
              <a:rPr lang="ru-RU" sz="2000" dirty="0">
                <a:effectLst/>
              </a:rPr>
              <a:t>сложившиеся за последние десятилетия традиции патриотического воспитания </a:t>
            </a:r>
            <a:r>
              <a:rPr lang="ru-RU" sz="2000" dirty="0" smtClean="0">
                <a:effectLst/>
              </a:rPr>
              <a:t>учащихся и обеспечивает </a:t>
            </a:r>
            <a:r>
              <a:rPr lang="ru-RU" sz="2000" dirty="0">
                <a:effectLst/>
              </a:rPr>
              <a:t>непрерывность воспитательного и социокультурного процесса формирования патриотического </a:t>
            </a:r>
            <a:r>
              <a:rPr lang="ru-RU" sz="2000" dirty="0" smtClean="0">
                <a:effectLst/>
              </a:rPr>
              <a:t>сознания учащихся г. Нижнего Новгорода (средних общеобразовательных школ, гимназий, лицеев, учреждений дополнительного образования) (далее – МБОУ НН). </a:t>
            </a:r>
          </a:p>
          <a:p>
            <a:pPr algn="just">
              <a:defRPr/>
            </a:pPr>
            <a:r>
              <a:rPr lang="ru-RU" sz="2000" b="1" u="sng" dirty="0" smtClean="0">
                <a:effectLst/>
              </a:rPr>
              <a:t>Новизна</a:t>
            </a:r>
            <a:r>
              <a:rPr lang="ru-RU" sz="2000" dirty="0" smtClean="0">
                <a:effectLst/>
              </a:rPr>
              <a:t> </a:t>
            </a:r>
            <a:r>
              <a:rPr lang="ru-RU" sz="1800" dirty="0">
                <a:effectLst/>
              </a:rPr>
              <a:t>Программы заключается в том, что она </a:t>
            </a:r>
            <a:r>
              <a:rPr lang="ru-RU" sz="1800" dirty="0" smtClean="0">
                <a:effectLst/>
              </a:rPr>
              <a:t>опирается на взаимодействие образовательных учреждений и </a:t>
            </a:r>
            <a:r>
              <a:rPr lang="ru-RU" sz="1800" dirty="0">
                <a:effectLst/>
              </a:rPr>
              <a:t>гражданского общества в решении широкого спектра проблем реализации исторической миссии современного российского </a:t>
            </a:r>
            <a:r>
              <a:rPr lang="ru-RU" sz="1800" dirty="0" smtClean="0">
                <a:effectLst/>
              </a:rPr>
              <a:t>патриотизма, воспитании чувства ответственности за будущее России и нашего города, </a:t>
            </a:r>
            <a:r>
              <a:rPr lang="ru-RU" sz="1800" dirty="0">
                <a:effectLst/>
              </a:rPr>
              <a:t>а так же придания процессу патриотического воспитания динамики, соответствующей инновационным процессам развития российского общества. </a:t>
            </a:r>
            <a:endParaRPr lang="ru-RU" sz="18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rgbClr val="FF0000"/>
                </a:solidFill>
                <a:effectLst/>
              </a:rPr>
              <a:t>Приказ </a:t>
            </a:r>
            <a:r>
              <a:rPr lang="ru-RU" altLang="ru-RU" sz="1800" b="1" dirty="0" smtClean="0">
                <a:solidFill>
                  <a:srgbClr val="FF0000"/>
                </a:solidFill>
                <a:effectLst/>
              </a:rPr>
              <a:t>Департамента образования администрации г. Нижнего Новгорода от </a:t>
            </a:r>
            <a:r>
              <a:rPr lang="ru-RU" altLang="ru-RU" sz="1800" b="1" u="sng" dirty="0" smtClean="0">
                <a:solidFill>
                  <a:srgbClr val="FF0000"/>
                </a:solidFill>
                <a:effectLst/>
              </a:rPr>
              <a:t>28.08.2018 г</a:t>
            </a:r>
            <a:r>
              <a:rPr lang="ru-RU" altLang="ru-RU" sz="1800" b="1" dirty="0" smtClean="0">
                <a:solidFill>
                  <a:srgbClr val="FF0000"/>
                </a:solidFill>
                <a:effectLst/>
              </a:rPr>
              <a:t>. </a:t>
            </a:r>
            <a:r>
              <a:rPr lang="ru-RU" altLang="ru-RU" sz="1800" b="1" u="sng" dirty="0" smtClean="0">
                <a:solidFill>
                  <a:srgbClr val="FF0000"/>
                </a:solidFill>
                <a:effectLst/>
              </a:rPr>
              <a:t>№ 570 </a:t>
            </a:r>
            <a:r>
              <a:rPr lang="ru-RU" altLang="ru-RU" sz="1800" b="1" dirty="0" smtClean="0">
                <a:solidFill>
                  <a:srgbClr val="FF0000"/>
                </a:solidFill>
                <a:effectLst/>
              </a:rPr>
              <a:t>«Об организации деятельности по реализации городского мега-проекта «Мы </a:t>
            </a:r>
            <a:r>
              <a:rPr lang="ru-RU" altLang="ru-RU" sz="2000" b="1" dirty="0" smtClean="0">
                <a:solidFill>
                  <a:srgbClr val="FF0000"/>
                </a:solidFill>
                <a:effectLst/>
              </a:rPr>
              <a:t>вместе» в 2018-2019 уч. г.» </a:t>
            </a:r>
            <a:r>
              <a:rPr lang="ru-RU" altLang="ru-RU" b="1" dirty="0" smtClean="0">
                <a:solidFill>
                  <a:schemeClr val="tx1"/>
                </a:solidFill>
                <a:effectLst/>
              </a:rPr>
              <a:t>Модули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5229225"/>
          </a:xfrm>
          <a:solidFill>
            <a:srgbClr val="002060"/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1. Конкурс для младших школьников  и учащихся 5-6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   классов «Мой Нижний Новгород»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2. Конкурс паспортизированных музеев «Лучший музей ОУ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  года г. Нижнего Новгорода».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3. Конкурс </a:t>
            </a:r>
            <a:r>
              <a:rPr lang="ru-RU" sz="2400" dirty="0">
                <a:effectLst/>
              </a:rPr>
              <a:t>новых музейных выставок и </a:t>
            </a:r>
            <a:r>
              <a:rPr lang="ru-RU" sz="2400" dirty="0" smtClean="0">
                <a:effectLst/>
              </a:rPr>
              <a:t>выставок в МОУ</a:t>
            </a:r>
            <a:r>
              <a:rPr lang="ru-RU" sz="2400" dirty="0">
                <a:effectLst/>
              </a:rPr>
              <a:t>, </a:t>
            </a:r>
            <a:endParaRPr lang="ru-RU" sz="2400" dirty="0" smtClean="0"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  где </a:t>
            </a:r>
            <a:r>
              <a:rPr lang="ru-RU" sz="2400" dirty="0">
                <a:effectLst/>
              </a:rPr>
              <a:t>нет </a:t>
            </a:r>
            <a:r>
              <a:rPr lang="ru-RU" sz="2400" dirty="0" smtClean="0">
                <a:effectLst/>
              </a:rPr>
              <a:t>музеев по темам: Боевая и Трудовая Слава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  нижегородцев; история </a:t>
            </a:r>
            <a:r>
              <a:rPr lang="ru-RU" sz="2400" dirty="0">
                <a:effectLst/>
              </a:rPr>
              <a:t>комсомольских организаций </a:t>
            </a:r>
            <a:endParaRPr lang="ru-RU" sz="2400" dirty="0" smtClean="0"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  образовательных </a:t>
            </a:r>
            <a:r>
              <a:rPr lang="ru-RU" sz="2400" dirty="0">
                <a:effectLst/>
              </a:rPr>
              <a:t>учреждений; </a:t>
            </a:r>
            <a:r>
              <a:rPr lang="ru-RU" sz="2400" dirty="0" smtClean="0">
                <a:effectLst/>
              </a:rPr>
              <a:t>история </a:t>
            </a:r>
            <a:r>
              <a:rPr lang="ru-RU" sz="2400" dirty="0">
                <a:effectLst/>
              </a:rPr>
              <a:t>школьных </a:t>
            </a:r>
            <a:endParaRPr lang="ru-RU" sz="2400" dirty="0" smtClean="0"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  музеев</a:t>
            </a:r>
            <a:r>
              <a:rPr lang="ru-RU" sz="2400" dirty="0">
                <a:effectLst/>
              </a:rPr>
              <a:t>;</a:t>
            </a:r>
            <a:r>
              <a:rPr lang="ru-RU" sz="2400" dirty="0" smtClean="0">
                <a:effectLst/>
              </a:rPr>
              <a:t> историко-культурное наследие народов;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    актуализация </a:t>
            </a:r>
            <a:r>
              <a:rPr lang="ru-RU" sz="2400" dirty="0">
                <a:effectLst/>
              </a:rPr>
              <a:t>стационарных экспозиций </a:t>
            </a:r>
            <a:r>
              <a:rPr lang="ru-RU" sz="2400" dirty="0" smtClean="0">
                <a:effectLst/>
              </a:rPr>
              <a:t>и </a:t>
            </a:r>
            <a:r>
              <a:rPr lang="ru-RU" sz="2400" dirty="0">
                <a:effectLst/>
              </a:rPr>
              <a:t>создание </a:t>
            </a:r>
            <a:endParaRPr lang="ru-RU" sz="2400" dirty="0" smtClean="0"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  новых экспозиций </a:t>
            </a:r>
            <a:r>
              <a:rPr lang="ru-RU" sz="2400" dirty="0">
                <a:effectLst/>
              </a:rPr>
              <a:t>в музеях в стадии </a:t>
            </a:r>
            <a:r>
              <a:rPr lang="ru-RU" sz="2400" dirty="0" smtClean="0">
                <a:effectLst/>
              </a:rPr>
              <a:t>становления.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  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2400" b="1" smtClean="0">
                <a:solidFill>
                  <a:srgbClr val="FF0000"/>
                </a:solidFill>
                <a:effectLst/>
              </a:rPr>
              <a:t/>
            </a:r>
            <a:br>
              <a:rPr lang="ru-RU" altLang="ru-RU" sz="2400" b="1" smtClean="0">
                <a:solidFill>
                  <a:srgbClr val="FF0000"/>
                </a:solidFill>
                <a:effectLst/>
              </a:rPr>
            </a:br>
            <a:r>
              <a:rPr lang="ru-RU" altLang="ru-RU" b="1" smtClean="0">
                <a:solidFill>
                  <a:srgbClr val="FFFFFF"/>
                </a:solidFill>
                <a:effectLst/>
              </a:rPr>
              <a:t>Модули программы</a:t>
            </a:r>
            <a:r>
              <a:rPr lang="ru-RU" altLang="ru-RU" sz="2000" b="1" smtClean="0">
                <a:solidFill>
                  <a:srgbClr val="FF0000"/>
                </a:solidFill>
                <a:effectLst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effectLst/>
              </a:rPr>
            </a:br>
            <a:endParaRPr lang="ru-RU" altLang="ru-RU" sz="2000" b="1" smtClean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  <a:solidFill>
            <a:srgbClr val="002060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4. </a:t>
            </a:r>
            <a:r>
              <a:rPr lang="ru-RU" dirty="0" smtClean="0">
                <a:effectLst/>
              </a:rPr>
              <a:t>Конкурс </a:t>
            </a:r>
            <a:r>
              <a:rPr lang="ru-RU" dirty="0">
                <a:effectLst/>
              </a:rPr>
              <a:t>выставок «</a:t>
            </a:r>
            <a:r>
              <a:rPr lang="ru-RU" dirty="0" smtClean="0">
                <a:effectLst/>
              </a:rPr>
              <a:t>Истории </a:t>
            </a:r>
            <a:r>
              <a:rPr lang="ru-RU" dirty="0">
                <a:effectLst/>
              </a:rPr>
              <a:t>обычных </a:t>
            </a:r>
            <a:endParaRPr lang="ru-RU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  вещей»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5. Конкурс юных экскурсоводов «Я горжусь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   тобой, Нижний Новгород!»</a:t>
            </a:r>
            <a:endParaRPr lang="ru-RU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6. Конкурс </a:t>
            </a:r>
            <a:r>
              <a:rPr lang="ru-RU" dirty="0">
                <a:effectLst/>
              </a:rPr>
              <a:t>знатоков краеведения «Ты </a:t>
            </a:r>
            <a:r>
              <a:rPr lang="ru-RU" dirty="0" smtClean="0">
                <a:effectLst/>
              </a:rPr>
              <a:t>–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   нижегородец»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7. Конкурс «Виртуальный школьный музей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   уникальных экспонатов»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8. Конкурс «Моя семья в истории страны»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Семинары </a:t>
            </a:r>
            <a:br>
              <a:rPr lang="ru-RU" sz="4200" b="1" dirty="0" smtClean="0">
                <a:solidFill>
                  <a:schemeClr val="tx1"/>
                </a:solidFill>
              </a:rPr>
            </a:br>
            <a:r>
              <a:rPr lang="ru-RU" sz="4200" b="1" dirty="0" smtClean="0">
                <a:solidFill>
                  <a:schemeClr val="tx1"/>
                </a:solidFill>
              </a:rPr>
              <a:t>руководителей музеев</a:t>
            </a:r>
            <a:endParaRPr lang="ru-RU" sz="4200" b="1" dirty="0">
              <a:solidFill>
                <a:schemeClr val="tx1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9144000" cy="5357812"/>
          </a:xfrm>
          <a:solidFill>
            <a:srgbClr val="002060"/>
          </a:solidFill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FFFF00"/>
                </a:solidFill>
                <a:effectLst/>
              </a:rPr>
              <a:t>19 сентября </a:t>
            </a:r>
            <a:r>
              <a:rPr lang="ru-RU" altLang="ru-RU" sz="2800" b="1" dirty="0" smtClean="0">
                <a:effectLst/>
              </a:rPr>
              <a:t>– В ДДТ им. В.П. Чкалова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FFFF00"/>
                </a:solidFill>
                <a:effectLst/>
              </a:rPr>
              <a:t>17 октября </a:t>
            </a:r>
            <a:r>
              <a:rPr lang="ru-RU" altLang="ru-RU" sz="2800" b="1" dirty="0" smtClean="0">
                <a:effectLst/>
              </a:rPr>
              <a:t>– «Роль и место музея в системе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b="1" dirty="0" smtClean="0">
                <a:effectLst/>
              </a:rPr>
              <a:t>    воспитательной работы </a:t>
            </a:r>
            <a:r>
              <a:rPr lang="ru-RU" altLang="ru-RU" sz="2800" b="1" dirty="0" smtClean="0">
                <a:solidFill>
                  <a:srgbClr val="FFFF00"/>
                </a:solidFill>
                <a:effectLst/>
              </a:rPr>
              <a:t>МАОУ "Школа № 44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b="1" dirty="0" smtClean="0">
                <a:effectLst/>
              </a:rPr>
              <a:t>    с углубленным изучением отдельных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b="1" dirty="0" smtClean="0">
                <a:effectLst/>
              </a:rPr>
              <a:t>    предметов" Советского района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FFFF00"/>
                </a:solidFill>
                <a:effectLst/>
              </a:rPr>
              <a:t>14 ноября </a:t>
            </a:r>
            <a:r>
              <a:rPr lang="ru-RU" altLang="ru-RU" sz="2800" b="1" dirty="0" smtClean="0">
                <a:effectLst/>
              </a:rPr>
              <a:t>– </a:t>
            </a:r>
            <a:r>
              <a:rPr lang="ru-RU" altLang="ru-RU" sz="2800" b="1" dirty="0" smtClean="0">
                <a:solidFill>
                  <a:srgbClr val="FFFF00"/>
                </a:solidFill>
                <a:effectLst/>
              </a:rPr>
              <a:t>в МБОУ "Школа № 182"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b="1" dirty="0" smtClean="0">
                <a:effectLst/>
              </a:rPr>
              <a:t>   Ленинского района по использованию музея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b="1" dirty="0" smtClean="0">
                <a:effectLst/>
              </a:rPr>
              <a:t>   в воспитательной системе ОУ. Методика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b="1" dirty="0" smtClean="0">
                <a:effectLst/>
              </a:rPr>
              <a:t>   поисковой работы. Выставочная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b="1" dirty="0" smtClean="0">
                <a:effectLst/>
              </a:rPr>
              <a:t>   деятельность музея (опыт работы).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Семинары краеведов</a:t>
            </a:r>
            <a:endParaRPr lang="ru-RU" sz="4200" b="1" dirty="0">
              <a:solidFill>
                <a:schemeClr val="tx1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rgbClr val="002060"/>
          </a:solidFill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altLang="ru-RU" sz="3400" b="1" dirty="0" smtClean="0">
                <a:solidFill>
                  <a:srgbClr val="FFFF00"/>
                </a:solidFill>
                <a:effectLst/>
              </a:rPr>
              <a:t>03 октября </a:t>
            </a:r>
            <a:r>
              <a:rPr lang="ru-RU" altLang="ru-RU" sz="3400" b="1" dirty="0" smtClean="0">
                <a:effectLst/>
              </a:rPr>
              <a:t>–  для участников городского конкурса «Мой Нижний Новгород»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3400" b="1" dirty="0" smtClean="0">
                <a:solidFill>
                  <a:srgbClr val="FFFF00"/>
                </a:solidFill>
                <a:effectLst/>
              </a:rPr>
              <a:t>26 сентября </a:t>
            </a:r>
            <a:r>
              <a:rPr lang="ru-RU" altLang="ru-RU" sz="3400" b="1" dirty="0" smtClean="0">
                <a:effectLst/>
              </a:rPr>
              <a:t>– для участников конкурса «Ты – нижегородец»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3400" b="1" dirty="0" smtClean="0">
                <a:solidFill>
                  <a:srgbClr val="FFFF00"/>
                </a:solidFill>
                <a:effectLst/>
              </a:rPr>
              <a:t>10 октября </a:t>
            </a:r>
            <a:r>
              <a:rPr lang="ru-RU" altLang="ru-RU" sz="3400" b="1" dirty="0" smtClean="0">
                <a:effectLst/>
              </a:rPr>
              <a:t>– для участников конкурса «Юный экскурсовод по городу»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3400" b="1" dirty="0" smtClean="0">
                <a:solidFill>
                  <a:srgbClr val="FFFF00"/>
                </a:solidFill>
                <a:effectLst/>
              </a:rPr>
              <a:t>24 октября </a:t>
            </a:r>
            <a:r>
              <a:rPr lang="ru-RU" altLang="ru-RU" sz="3400" b="1" dirty="0" smtClean="0">
                <a:effectLst/>
              </a:rPr>
              <a:t>– для участников конкурса «Моя семья в истории страны»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4771</TotalTime>
  <Words>1808</Words>
  <Application>Microsoft Office PowerPoint</Application>
  <PresentationFormat>Экран (4:3)</PresentationFormat>
  <Paragraphs>213</Paragraphs>
  <Slides>32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Текстура</vt:lpstr>
      <vt:lpstr>Точечный рисунок</vt:lpstr>
      <vt:lpstr>    Департамент образования администрации г. Нижнего Новгорода МБУ  ДО «Дворец детского творчества им. В.П. Чкалова» «ЮНЫЕ ХРАНИТЕЛИ СЛАВЫ НИЖЕГОРОДЦЕВ» </vt:lpstr>
      <vt:lpstr>«Юные хранители Славы нижегородцев»</vt:lpstr>
      <vt:lpstr>со своими наставниками</vt:lpstr>
      <vt:lpstr>НАУЧНЫЕ РУКОВОДИТЕЛИ ПРОГРАММЫ</vt:lpstr>
      <vt:lpstr>Пояснительная записка</vt:lpstr>
      <vt:lpstr>Приказ Департамента образования администрации г. Нижнего Новгорода от 28.08.2018 г. № 570 «Об организации деятельности по реализации городского мега-проекта «Мы вместе» в 2018-2019 уч. г.» Модули программы</vt:lpstr>
      <vt:lpstr> Модули программы </vt:lpstr>
      <vt:lpstr>Семинары  руководителей музеев</vt:lpstr>
      <vt:lpstr>Семинары краеведов</vt:lpstr>
      <vt:lpstr> Школы детского актива музеев  В дни осенних каникул </vt:lpstr>
      <vt:lpstr>VII городской конкурс стационарных или временных выставок «Умея честно Родине служить», «Укрепляя могущество Родины» («Наши маяки»), «Мы – российский народ»  («Наше историко-культурное наследие и традиции»)</vt:lpstr>
      <vt:lpstr>Тематика выставок</vt:lpstr>
      <vt:lpstr>Сроки конкурсов музеев, выставок</vt:lpstr>
      <vt:lpstr>XII городской конкурс выставок  «Истории обычных вещей»</vt:lpstr>
      <vt:lpstr>XIII городской конкурс выставок  «Истории обычных вещей»</vt:lpstr>
      <vt:lpstr>XXII городской конкурс «Юный экскурсовод»</vt:lpstr>
      <vt:lpstr>Тематика и сроки конкурса  юных экскурсоводов</vt:lpstr>
      <vt:lpstr>XXIII городской конкурс  «Ты – нижегородец»</vt:lpstr>
      <vt:lpstr>Тема и сроки XXIII городского конкурса «Ты – нижегородец»</vt:lpstr>
      <vt:lpstr>Куратор данных модулей Программы  «Юные хранители Славы нижегородцев»</vt:lpstr>
      <vt:lpstr> Конкурс паспортизированных музеев «Лучший музей ОУ       года г. Нижнего Новгорода». </vt:lpstr>
      <vt:lpstr> Конкурс паспортизированных музеев «Лучший музей ОУ       года г. Нижнего Новгорода». </vt:lpstr>
      <vt:lpstr>Сроки конкурсов музеев, выставок</vt:lpstr>
      <vt:lpstr>VII городской конкурс  «Мой Нижний Новгород»</vt:lpstr>
      <vt:lpstr>VII городской конкурс  «Мой Нижний Новгород»</vt:lpstr>
      <vt:lpstr>Презентация PowerPoint</vt:lpstr>
      <vt:lpstr>    Городской исторический исследовательский конкурс  «Моя семья в истории страны»   </vt:lpstr>
      <vt:lpstr>VII городской конкурс публикаций «Виртуальный школьный музей уникальных экспонатов»</vt:lpstr>
      <vt:lpstr>VII городской конкурс публикаций «Виртуальный школьный музей уникальных экспонатов»</vt:lpstr>
      <vt:lpstr>Куратор данных модулей программы «Юные хранители Славы нижегородцев»</vt:lpstr>
      <vt:lpstr>Проводящая организация</vt:lpstr>
      <vt:lpstr>Творческих вам успехов!</vt:lpstr>
    </vt:vector>
  </TitlesOfParts>
  <Company>ддт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лдлдлдлдл</dc:title>
  <dc:creator>цммр</dc:creator>
  <cp:lastModifiedBy>user</cp:lastModifiedBy>
  <cp:revision>392</cp:revision>
  <cp:lastPrinted>2016-09-14T10:20:02Z</cp:lastPrinted>
  <dcterms:created xsi:type="dcterms:W3CDTF">2007-09-10T07:09:29Z</dcterms:created>
  <dcterms:modified xsi:type="dcterms:W3CDTF">2018-09-19T09:25:42Z</dcterms:modified>
</cp:coreProperties>
</file>