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272" r:id="rId4"/>
    <p:sldId id="287" r:id="rId5"/>
    <p:sldId id="273" r:id="rId6"/>
    <p:sldId id="289" r:id="rId7"/>
    <p:sldId id="290" r:id="rId8"/>
    <p:sldId id="274" r:id="rId9"/>
    <p:sldId id="284" r:id="rId10"/>
    <p:sldId id="285" r:id="rId11"/>
    <p:sldId id="28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58" y="4857760"/>
            <a:ext cx="8458200" cy="122237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Использование нейропсихологических знаний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в работе педагога-психолога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педагог-психолог МБОУ СОШ№45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САФРОНОВА ЛАРИСА ВИКТОРОВНА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8-987-555-46-38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70237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Путает левую и правую сторону, плохо ориентируется в учебнике и в расположении материала в тетради, неправильно воспроизводит цифры и буквы;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может различить похожие фигурки и значки, найти отличия, делает ошибки при списывании с доски;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 с пониманием услышанного задания или рассказа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Второй функциональный блок-принимает, перерабатывает и хранит информацию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1" y="4000504"/>
            <a:ext cx="30089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4476750"/>
            <a:ext cx="533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может запомнить правила, таблицу сложения и умножения, трудности при решении  задач, сбивается в действиях при решении длинных примеров.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743200"/>
            <a:ext cx="8686800" cy="333692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2" pitchFamily="18" charset="2"/>
              <a:buNone/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знании правил не может их применить, допускает «глупые» ошибки, пропуски букв, искажение окончаний;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Трудности в усвоении последовательности решения математических задач или примеров;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Трудности в пересказе текста, искажает окончания прочитанных слов, не может выполнить задание самостоятельно;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Повышенная отвлекаемость с прекращением выполнения задания. Задания выполняются непоследовательно с большим количеством ошибок;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со стороны взрослого улучает выполнение заданий.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Третий функциональный блок-произвольной регуляции и контроля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5" name="Рисунок 3"/>
          <p:cNvPicPr>
            <a:picLocks noChangeAspect="1" noChangeArrowheads="1"/>
          </p:cNvPicPr>
          <p:nvPr/>
        </p:nvPicPr>
        <p:blipFill>
          <a:blip r:embed="rId2"/>
          <a:srcRect b="65382"/>
          <a:stretch>
            <a:fillRect/>
          </a:stretch>
        </p:blipFill>
        <p:spPr bwMode="auto">
          <a:xfrm>
            <a:off x="6053138" y="1144588"/>
            <a:ext cx="3090862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1371600"/>
            <a:ext cx="54864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Хождение по классу во время урока, занимается собственной игрой, мешает соседу, не принимает школьные правила;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Низкая работоспособность, появление зевоты, вертится, информацию не воспринимает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286000" y="1295400"/>
            <a:ext cx="6400800" cy="48307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Использовании нейропсихологических и психофизиологических знаний в деятельности общеобразовательных школ впервые был поставлен отечественными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нейропсихологами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А.Р.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Л.С. Цветковой в 60-х годах прошлого столетия.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90-х годах Т.П.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Хризман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выделила научное направление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нейропедагогику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учитывающую возрастную динамику психофизиологических особенностей детей в учебном процессе.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нейропедагогика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нейропсихология располагают экспериментальными и теоретическими исследованиями функционального развития мозга ребенка, позволяющими дифференцировать учебный процесс, реструктуризировать систему образования.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 нейропсихологических знаний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6" descr="image8580317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21145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0" y="57912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Среди первоклассников, испытывающих трудности в обучении, 85% имеют отклонения от нормальных нейропсихологических данных. Среди детей, справляющихся с программой, отклонения от нормативных значений отмечаются лишь в 15% случаев.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438400"/>
          <a:ext cx="8686800" cy="4289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/>
                <a:gridCol w="6515100"/>
              </a:tblGrid>
              <a:tr h="508285"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Нейропсихологические </a:t>
                      </a:r>
                      <a:r>
                        <a:rPr lang="ru-RU" sz="1800" dirty="0"/>
                        <a:t>синдромы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Проявления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0315"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Синдром </a:t>
                      </a:r>
                      <a:r>
                        <a:rPr lang="ru-RU" sz="2000" dirty="0" err="1"/>
                        <a:t>дефицитарности</a:t>
                      </a:r>
                      <a:r>
                        <a:rPr lang="ru-RU" sz="2000" dirty="0"/>
                        <a:t> подкорковых образований (базальных ядер) мозга.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выражена эмоциональная лабильность(реагирование),  быстрая истощаемость, 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неадекватные реакции на происходящее, 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патологическое упрямство,  неустойчивое внимание, нестабильная успеваемость, 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Речь - хорошо развита, иногда представляется даже несколько вычурной и резонерской. 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Имеет место излишняя активность и нерасчетливость двигательных и </a:t>
                      </a:r>
                      <a:r>
                        <a:rPr lang="ru-RU" sz="2000" dirty="0" err="1" smtClean="0"/>
                        <a:t>жесто-мимических</a:t>
                      </a:r>
                      <a:r>
                        <a:rPr lang="ru-RU" sz="2000" dirty="0" smtClean="0"/>
                        <a:t> актов. 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Дети часто гримасничают, вскрикивают, похрюкивают, смеются.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ПРОЯВЛЕНИЕ НЕЙРОПСИХОЛОГИЧЕСКИХ СИНДРОМОВ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518" name="Прямоугольник 4"/>
          <p:cNvSpPr>
            <a:spLocks noChangeArrowheads="1"/>
          </p:cNvSpPr>
          <p:nvPr/>
        </p:nvSpPr>
        <p:spPr bwMode="auto">
          <a:xfrm>
            <a:off x="457200" y="1066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chemeClr val="bg1"/>
                </a:solidFill>
              </a:rPr>
              <a:t>Нейропсихологический </a:t>
            </a:r>
            <a:r>
              <a:rPr lang="ru-RU" i="1" dirty="0" err="1">
                <a:solidFill>
                  <a:schemeClr val="bg1"/>
                </a:solidFill>
              </a:rPr>
              <a:t>синдромный</a:t>
            </a:r>
            <a:r>
              <a:rPr lang="ru-RU" i="1" dirty="0">
                <a:solidFill>
                  <a:schemeClr val="bg1"/>
                </a:solidFill>
              </a:rPr>
              <a:t> анализ позволяет оценить состояние, степень зрелости различных морфофункциональных образований мозга, которые будут проявляться в уровне </a:t>
            </a:r>
            <a:r>
              <a:rPr lang="ru-RU" i="1" dirty="0" err="1">
                <a:solidFill>
                  <a:schemeClr val="bg1"/>
                </a:solidFill>
              </a:rPr>
              <a:t>сформированности</a:t>
            </a:r>
            <a:r>
              <a:rPr lang="ru-RU" i="1" dirty="0">
                <a:solidFill>
                  <a:schemeClr val="bg1"/>
                </a:solidFill>
              </a:rPr>
              <a:t> психической функции. </a:t>
            </a:r>
          </a:p>
        </p:txBody>
      </p:sp>
      <p:pic>
        <p:nvPicPr>
          <p:cNvPr id="6" name="Picture 5" descr="slovo_pics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206"/>
            <a:ext cx="1928794" cy="19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01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/>
                <a:gridCol w="4876800"/>
              </a:tblGrid>
              <a:tr h="869169">
                <a:tc>
                  <a:txBody>
                    <a:bodyPr/>
                    <a:lstStyle/>
                    <a:p>
                      <a:pPr indent="1860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Нейропсихологические </a:t>
                      </a:r>
                      <a:r>
                        <a:rPr lang="ru-RU" sz="1800" dirty="0"/>
                        <a:t>синдромы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Проявления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0631"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Синдром </a:t>
                      </a:r>
                      <a:r>
                        <a:rPr lang="ru-RU" sz="2000" dirty="0" err="1"/>
                        <a:t>дефицитарности</a:t>
                      </a:r>
                      <a:r>
                        <a:rPr lang="ru-RU" sz="2000" dirty="0"/>
                        <a:t> стволовых образований мозга (</a:t>
                      </a:r>
                      <a:r>
                        <a:rPr lang="ru-RU" sz="2000" dirty="0" err="1"/>
                        <a:t>дисгенетический</a:t>
                      </a:r>
                      <a:r>
                        <a:rPr lang="ru-RU" sz="2000" dirty="0"/>
                        <a:t> синдром).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искажены пороги болевой чувствительности- дети могут быть безжалостными по отношению к другим (могут укусить, ударить, толкнуть и др.).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 двигательной сфере наблюдаются </a:t>
                      </a:r>
                      <a:r>
                        <a:rPr lang="ru-RU" sz="2000" dirty="0" err="1"/>
                        <a:t>обоерукость</a:t>
                      </a:r>
                      <a:r>
                        <a:rPr lang="ru-RU" sz="2000" dirty="0"/>
                        <a:t> или </a:t>
                      </a:r>
                      <a:r>
                        <a:rPr lang="ru-RU" sz="2000" dirty="0" err="1"/>
                        <a:t>псевдолеворукость</a:t>
                      </a:r>
                      <a:r>
                        <a:rPr lang="ru-RU" sz="2000" dirty="0"/>
                        <a:t>, грубые дефекты реципрокных и </a:t>
                      </a:r>
                      <a:r>
                        <a:rPr lang="ru-RU" sz="2000" dirty="0" err="1"/>
                        <a:t>синергических</a:t>
                      </a:r>
                      <a:r>
                        <a:rPr lang="ru-RU" sz="2000" dirty="0"/>
                        <a:t> сенсомоторных координации с обилием </a:t>
                      </a:r>
                      <a:r>
                        <a:rPr lang="ru-RU" sz="2000" dirty="0" err="1"/>
                        <a:t>синкинезии</a:t>
                      </a:r>
                      <a:r>
                        <a:rPr lang="ru-RU" sz="2000" dirty="0"/>
                        <a:t>, вычурных поз и патологических ригидных установок.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Именно эти дети демонстрируют наиболее </a:t>
                      </a:r>
                      <a:r>
                        <a:rPr lang="ru-RU" sz="2000" dirty="0" err="1"/>
                        <a:t>труднокорригируемые</a:t>
                      </a:r>
                      <a:r>
                        <a:rPr lang="ru-RU" sz="2000" dirty="0"/>
                        <a:t> дефекты в поведении, в овладении чтением, письмом, математическими навыками.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41" name="Рисунок 5" descr="жесткость-детей.jpg"/>
          <p:cNvPicPr>
            <a:picLocks noChangeAspect="1"/>
          </p:cNvPicPr>
          <p:nvPr/>
        </p:nvPicPr>
        <p:blipFill>
          <a:blip r:embed="rId2"/>
          <a:srcRect l="221" r="221"/>
          <a:stretch>
            <a:fillRect/>
          </a:stretch>
        </p:blipFill>
        <p:spPr bwMode="auto">
          <a:xfrm>
            <a:off x="533400" y="40386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382000" cy="63766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/>
                <a:gridCol w="6019800"/>
              </a:tblGrid>
              <a:tr h="533400"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/>
                        <a:t>Нейропсихол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синдромы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Проявления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3278"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Синдром функциональной </a:t>
                      </a:r>
                      <a:r>
                        <a:rPr lang="ru-RU" sz="1800" dirty="0" err="1" smtClean="0"/>
                        <a:t>несформированности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правого </a:t>
                      </a:r>
                      <a:r>
                        <a:rPr lang="ru-RU" sz="1800" dirty="0"/>
                        <a:t>полушария.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недостаточность пространственных представлений, мозаичность восприятия и нарушение порядка воспроизведения слухоречевых и зрительных эталонов. Нередки предметные </a:t>
                      </a:r>
                      <a:r>
                        <a:rPr lang="ru-RU" sz="1800" dirty="0" err="1"/>
                        <a:t>парагнозии</a:t>
                      </a:r>
                      <a:r>
                        <a:rPr lang="ru-RU" sz="1800" dirty="0"/>
                        <a:t>(замена правильного восприятия предмета различными догадками о нем), дефекты соматического и лицевого </a:t>
                      </a:r>
                      <a:r>
                        <a:rPr lang="ru-RU" sz="1800" dirty="0" err="1"/>
                        <a:t>гнозиса</a:t>
                      </a:r>
                      <a:r>
                        <a:rPr lang="ru-RU" sz="1800" dirty="0"/>
                        <a:t> (способность узнавать предметы по чувственным восприятиям), цветоразличения и дифференциации эмоций.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бесплодное фантазирование, нетривиальные творческие находки. Речь и мышление могут оставаться в пределах нормативных показателей, однако в ряде случаев наблюдается обилие интонационных и жестовых компонентов.</a:t>
                      </a:r>
                    </a:p>
                    <a:p>
                      <a:pPr indent="2012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1630" algn="l"/>
                        </a:tabLst>
                      </a:pPr>
                      <a:r>
                        <a:rPr lang="ru-RU" sz="1800" dirty="0"/>
                        <a:t>проявляется в расторможенности, </a:t>
                      </a:r>
                      <a:r>
                        <a:rPr lang="ru-RU" sz="1800" dirty="0" err="1"/>
                        <a:t>гиперактивности</a:t>
                      </a:r>
                      <a:r>
                        <a:rPr lang="ru-RU" sz="1800" dirty="0"/>
                        <a:t>, </a:t>
                      </a:r>
                      <a:r>
                        <a:rPr lang="ru-RU" sz="1800" dirty="0" err="1"/>
                        <a:t>несформированности</a:t>
                      </a:r>
                      <a:r>
                        <a:rPr lang="ru-RU" sz="1800" dirty="0"/>
                        <a:t> произвольного внимания, повышенной отвлекаемости и соответственно низкой работоспособности, замедленный процесс усвоения, трудности автоматизации любого навыка. При этом речевые и </a:t>
                      </a:r>
                      <a:r>
                        <a:rPr lang="ru-RU" sz="1800" dirty="0" err="1"/>
                        <a:t>вербально-интеллектуальные</a:t>
                      </a:r>
                      <a:r>
                        <a:rPr lang="ru-RU" sz="1800" dirty="0"/>
                        <a:t> функции являются сформированными.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nasilnik-2"/>
          <p:cNvPicPr>
            <a:picLocks noChangeAspect="1" noChangeArrowheads="1"/>
          </p:cNvPicPr>
          <p:nvPr/>
        </p:nvPicPr>
        <p:blipFill>
          <a:blip r:embed="rId2"/>
          <a:srcRect r="17241" b="3448"/>
          <a:stretch>
            <a:fillRect/>
          </a:stretch>
        </p:blipFill>
        <p:spPr bwMode="auto">
          <a:xfrm>
            <a:off x="304800" y="4495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asilnik-2"/>
          <p:cNvPicPr>
            <a:picLocks noChangeAspect="1" noChangeArrowheads="1"/>
          </p:cNvPicPr>
          <p:nvPr/>
        </p:nvPicPr>
        <p:blipFill>
          <a:blip r:embed="rId2"/>
          <a:srcRect r="17241" b="3448"/>
          <a:stretch>
            <a:fillRect/>
          </a:stretch>
        </p:blipFill>
        <p:spPr bwMode="auto">
          <a:xfrm>
            <a:off x="228600" y="4495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/>
                <a:gridCol w="4876800"/>
              </a:tblGrid>
              <a:tr h="990600"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Нейропсихологические </a:t>
                      </a:r>
                      <a:r>
                        <a:rPr lang="ru-RU" sz="1600" dirty="0"/>
                        <a:t>синдромы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Проявления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0"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Синдром функциональной информированности межполушарных взаимодействий </a:t>
                      </a:r>
                      <a:r>
                        <a:rPr lang="ru-RU" sz="2000" dirty="0" err="1"/>
                        <a:t>транскортикального</a:t>
                      </a:r>
                      <a:r>
                        <a:rPr lang="ru-RU" sz="2000" dirty="0"/>
                        <a:t> уровня (мозолистого тела).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несформированность</a:t>
                      </a:r>
                      <a:r>
                        <a:rPr lang="ru-RU" sz="2000" dirty="0"/>
                        <a:t> координации рук; обилие реверсий (зеркальности), как элементарных, так и системных; отчетливая тенденция к игнорированию левой половины </a:t>
                      </a:r>
                      <a:r>
                        <a:rPr lang="ru-RU" sz="2000" dirty="0" err="1"/>
                        <a:t>перцептивного</a:t>
                      </a:r>
                      <a:r>
                        <a:rPr lang="ru-RU" sz="2000" dirty="0"/>
                        <a:t> поля; </a:t>
                      </a:r>
                      <a:r>
                        <a:rPr lang="ru-RU" sz="2000" dirty="0" err="1"/>
                        <a:t>несформированность</a:t>
                      </a:r>
                      <a:r>
                        <a:rPr lang="ru-RU" sz="2000" dirty="0"/>
                        <a:t> фонематического слуха, аномия; «краевые» эффекты памяти, когда воспроизводятся первый и последний эталоны; использование различных стратегий решения интеллектуальных задач.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4589" name="Picture 2" descr="D:\Картинки\психология\myblueskybycelsojunior0bd.jpg"/>
          <p:cNvPicPr>
            <a:picLocks noChangeAspect="1" noChangeArrowheads="1"/>
          </p:cNvPicPr>
          <p:nvPr/>
        </p:nvPicPr>
        <p:blipFill>
          <a:blip r:embed="rId2"/>
          <a:srcRect l="40179" t="60715" r="893"/>
          <a:stretch>
            <a:fillRect/>
          </a:stretch>
        </p:blipFill>
        <p:spPr bwMode="auto">
          <a:xfrm>
            <a:off x="457200" y="4114800"/>
            <a:ext cx="3124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867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0"/>
                <a:gridCol w="5562600"/>
              </a:tblGrid>
              <a:tr h="685800"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Нейропсихологические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синдромы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Проявления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2341"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Синдром функциональной информированности левой височной области.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трудности в </a:t>
                      </a:r>
                      <a:r>
                        <a:rPr lang="ru-RU" sz="2000" dirty="0" err="1"/>
                        <a:t>звукоразличении</a:t>
                      </a:r>
                      <a:r>
                        <a:rPr lang="ru-RU" sz="2000" dirty="0"/>
                        <a:t> и понимании речи, воспринимаемой на слух. Остальные психические функции не обнаруживают какой-либо значительной </a:t>
                      </a:r>
                      <a:r>
                        <a:rPr lang="ru-RU" sz="2000" dirty="0" err="1"/>
                        <a:t>дефицитарности</a:t>
                      </a:r>
                      <a:r>
                        <a:rPr lang="ru-RU" sz="2000" dirty="0"/>
                        <a:t>. Такой ребенок жалуется на то, что учитель говорит очень быстро или много непонятных слов, что в классе всегда шумно. При чтении -проглатывает окончания, плохо интонирует текст, однако понимает прочитанное. Наблюдаются слитное написание двух слов, пропуски букв, особенно в конце слова, замены букв по мягкости—твердости, глухости—звонкости.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Такого ребенка приходится по нескольку раз окликать и объяснять, что от него требуется. Он не слышит не только чужую речь, но и свою собственную.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13" name="Picture 7" descr="questio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2489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8229600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400"/>
                <a:gridCol w="5029200"/>
              </a:tblGrid>
              <a:tr h="512758"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Нейропсихологические </a:t>
                      </a:r>
                      <a:r>
                        <a:rPr lang="ru-RU" sz="1800" dirty="0"/>
                        <a:t>синдромы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indent="1860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Проявления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0842"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Синдром функциональной </a:t>
                      </a:r>
                      <a:r>
                        <a:rPr lang="ru-RU" sz="1800" b="1" dirty="0" err="1"/>
                        <a:t>несформированности</a:t>
                      </a:r>
                      <a:r>
                        <a:rPr lang="ru-RU" sz="1800" b="1" dirty="0"/>
                        <a:t> лобных отделов мозга</a:t>
                      </a:r>
                      <a:r>
                        <a:rPr lang="ru-RU" sz="1800" dirty="0"/>
                        <a:t>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Ребенок с таким нарушением легко отвлекается, не может сосредоточиться, быстро устает, он вял и равнодушен. Учебная программа усваивается им с трудом. У такого ребенка недостаточные внимание и логика. Однако ребенок может выдержать достаточно высокий темп работы и показать хорошие результаты.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 письме характерны пропуски букв, речь носит реактивную форму, снижена ее обобщающая функция. </a:t>
                      </a:r>
                    </a:p>
                    <a:p>
                      <a:pPr indent="186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 6—7 лет, когда активно формируется произвольное внимание, у таких детей наблюдается повышенная отвлекаемость. К 12 годам на первый план выступает снижение интеллекта, самоконтроля и прогнозирования, отсутствие критичности.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6637" name="Picture 2" descr="D:\Мои документы\Картинки и открытки\Готовы ли к школе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Своевременная нейропсихологическая диагностика и коррекция имеющихся трудностей </a:t>
            </a: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позволяет приблизить любой вид онтогенеза (</a:t>
            </a:r>
            <a:r>
              <a:rPr lang="ru-RU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атипичный</a:t>
            </a: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патологический) к нормальному течению, облегчить вхождение ребенка в обычную социальную среду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 этом необходимо руководствоваться одним из главных принципов развития: </a:t>
            </a: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«Своевременность решает все!»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НЕЙРОПСИХОЛОГИЧЕСКОЙ ДИАГНОСТИКИ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КОРРЕКЦИИ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9700" name="Рисунок 8" descr="p33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2111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2057400" y="2763838"/>
            <a:ext cx="68580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корригируемым считается возраст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5 до 12 лет, лучше до 9 лет.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Нейропсихологические профили «трудных» детей имеют разнообразный характер, так как в основе их неуспеха лежат различные механизмы (дисфункции лобных, височных, теменных, затылочных,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левополушарных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правополушарных, стволовых,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комиссуральных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отделов головного мозга).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практической работе педагогов, психологов дошкольных и школьных учреждений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редко учитываются данные об индивидуальном профиле функциональной асимметрии мозга ребенка, по которым можно определить особенности протекания ряда психических процессов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последние десятилетия психологи, педагоги, врачи констатируют катастрофическое нарастание в детской популяции целого ряда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патофеменов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обилие сосудистых и костно-мышечных проблем;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снижение иммунитета;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наблюдается рост проявлений агрессивности, токсикомании и иных форм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делинквентного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поведения;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масса детей демонстрируют задержки и искажения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психоречевого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развития,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произвольной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повышенную возбудимость/истощаемость, склонность 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неврозо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психопатоподным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явлениям.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совокупности это приводит к эмоционально-личностной и когнитивной неготовности ребенка к обучению и адекватной адаптации к социуму.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543824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ПРЕДПОСЫЛКИ  ИСПОЛЬЗОВАНИЯ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НЕЙРОПСИХОЛОГИЧЕСКИХ И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НЕЙРОФИЗИОЛОГИЧЕСКИХ  ЗНАНИЙ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ДЕЯТЕЛЬНОСТИ ОБРАЗОВАТЕЛЬНЫХ УЧРЕЖДЕНИЙ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7" descr="ra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Нейропсихологическая диагностика позволяет определить;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каком возрастном этапе произошел «сбой» программы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выявляет все «слабые» и «сильные» стороны психического развития каждого ребенка;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позволяет прогнозировать возможные трудности ребенка в обучении.  Это является основой для построения адекватных коррекционных программ.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и составление латерального профиля ученика особенно важна на начальных этапах обучения, поскольку дает возможность  педагогам лучше понять своих учеников.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«Реакция выбора».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«Шифровка» и «Следуй по маршруту».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Корректурные пробы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Свободные и направленные ассоциации в письменном виде. </a:t>
            </a: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Графомоторная</a:t>
            </a:r>
            <a:r>
              <a:rPr lang="ru-RU" dirty="0" smtClean="0">
                <a:solidFill>
                  <a:schemeClr val="bg1"/>
                </a:solidFill>
              </a:rPr>
              <a:t> проба.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«Счёт» продолжаем числовой ряд. (2,4,6…9,8,7...) более сложные задания: 20-3; 100-7..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«Задачи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Методики для групповой работы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r="79049" b="38597"/>
          <a:stretch>
            <a:fillRect/>
          </a:stretch>
        </p:blipFill>
        <p:spPr bwMode="auto">
          <a:xfrm>
            <a:off x="4786314" y="3500438"/>
            <a:ext cx="1404918" cy="6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Слухо-речевая</a:t>
            </a:r>
            <a:r>
              <a:rPr lang="ru-RU" dirty="0" smtClean="0">
                <a:solidFill>
                  <a:schemeClr val="bg1"/>
                </a:solidFill>
              </a:rPr>
              <a:t> память</a:t>
            </a:r>
            <a:r>
              <a:rPr lang="ru-RU" dirty="0" smtClean="0">
                <a:solidFill>
                  <a:schemeClr val="bg1"/>
                </a:solidFill>
              </a:rPr>
              <a:t>» (В саду за высоким забором росли раскидистые яблони)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Наложенные </a:t>
            </a:r>
            <a:r>
              <a:rPr lang="ru-RU" dirty="0" smtClean="0">
                <a:solidFill>
                  <a:schemeClr val="bg1"/>
                </a:solidFill>
              </a:rPr>
              <a:t>изображения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Самостоятельный </a:t>
            </a:r>
            <a:r>
              <a:rPr lang="ru-RU" dirty="0" smtClean="0">
                <a:solidFill>
                  <a:schemeClr val="bg1"/>
                </a:solidFill>
              </a:rPr>
              <a:t>рисунок и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копирование стола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Копирование </a:t>
            </a:r>
            <a:r>
              <a:rPr lang="ru-RU" dirty="0" smtClean="0">
                <a:solidFill>
                  <a:schemeClr val="bg1"/>
                </a:solidFill>
              </a:rPr>
              <a:t>рисунка «Домик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857232"/>
            <a:ext cx="17621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3058"/>
          <p:cNvPicPr/>
          <p:nvPr/>
        </p:nvPicPr>
        <p:blipFill>
          <a:blip r:embed="rId3"/>
          <a:srcRect l="27750" t="-4412"/>
          <a:stretch>
            <a:fillRect/>
          </a:stretch>
        </p:blipFill>
        <p:spPr bwMode="auto">
          <a:xfrm>
            <a:off x="6000760" y="4429132"/>
            <a:ext cx="2752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араллелограмм 5"/>
          <p:cNvSpPr/>
          <p:nvPr/>
        </p:nvSpPr>
        <p:spPr>
          <a:xfrm>
            <a:off x="3929058" y="3500438"/>
            <a:ext cx="1285884" cy="71438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465505" y="4679165"/>
            <a:ext cx="927900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644100" y="4071148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537075" y="4606933"/>
            <a:ext cx="92869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679951" y="4035429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056"/>
          <p:cNvPicPr>
            <a:picLocks noGrp="1"/>
          </p:cNvPicPr>
          <p:nvPr>
            <p:ph idx="1"/>
          </p:nvPr>
        </p:nvPicPr>
        <p:blipFill>
          <a:blip r:embed="rId2"/>
          <a:srcRect l="2031" b="15500"/>
          <a:stretch>
            <a:fillRect/>
          </a:stretch>
        </p:blipFill>
        <p:spPr bwMode="auto">
          <a:xfrm>
            <a:off x="6143636" y="500042"/>
            <a:ext cx="2193410" cy="205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-1895" b="9809"/>
          <a:stretch>
            <a:fillRect/>
          </a:stretch>
        </p:blipFill>
        <p:spPr bwMode="auto">
          <a:xfrm>
            <a:off x="1214414" y="3571876"/>
            <a:ext cx="38417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214291"/>
            <a:ext cx="70009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Копирование фигур Рея-Тейлора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Зрительно-пространственная память».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0671" y="3451859"/>
            <a:ext cx="4422657" cy="716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000636"/>
            <a:ext cx="326390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636"/>
            <a:ext cx="293687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00372"/>
            <a:ext cx="1779588" cy="2819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2052" y="2571745"/>
            <a:ext cx="2341947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 descr="C:\Users\45.4\Desktop\рисунки для конференции\ммд пат1.jpg"/>
          <p:cNvPicPr>
            <a:picLocks noChangeAspect="1" noChangeArrowheads="1"/>
          </p:cNvPicPr>
          <p:nvPr/>
        </p:nvPicPr>
        <p:blipFill>
          <a:blip r:embed="rId7"/>
          <a:srcRect l="706" b="51775"/>
          <a:stretch>
            <a:fillRect/>
          </a:stretch>
        </p:blipFill>
        <p:spPr>
          <a:xfrm>
            <a:off x="0" y="0"/>
            <a:ext cx="8701118" cy="297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коррекционно-развивающей работы с детьми является развитие «слабой» функции при опоре на сильные функциональные звенья.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етодические пособия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Сенсомоторная коррекция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нейрокоррекция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в т.ч. метод замещающего онтогенеза.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Очень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важным аспектом в коррекционно-развивающих занятиях является, постепенная передача  функций от взрослого к ребенку.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 занятия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 fontScale="85000" lnSpcReduction="10000"/>
          </a:bodyPr>
          <a:lstStyle/>
          <a:p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этап: совместное пошаговое выполнение задания (образец и речевая инструкция взрослого). Контролирует взрослый.</a:t>
            </a:r>
          </a:p>
          <a:p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этап: совместное пошаговое выполнение либо по наглядной программе, либо по речевой инструкции взрослого. Контроль за выполнением разделен между взрослым и ребенком.</a:t>
            </a:r>
          </a:p>
          <a:p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этап: совместное выполнение действия по наглядной программе с переходом к более свернутым формам. Контроль взрослого сокращается.</a:t>
            </a:r>
          </a:p>
          <a:p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этап: совместное выполнение действия по внутренней программе. При затруднении – возврат к наглядной программе или речевому сопровождению.</a:t>
            </a:r>
          </a:p>
          <a:p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этап: самостоятельное выполнение действия по внутреннему плану и перенос ее на новые задания.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передачи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86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928670"/>
            <a:ext cx="4219588" cy="4219588"/>
          </a:xfrm>
          <a:effectLst>
            <a:softEdge rad="112500"/>
          </a:effectLst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внимание 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286388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уважением Лариса Сафронова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987-555-46-38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современных классификациях (МКБ-10) расстройства школьных навыков обозначаются в качестве специфических расстройств развития,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 е.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дизонтогенетических расстройств. Считается, что расстройства возникают из-за нарушения в обработке когнитивной информации в высших отделах головного мозга, что во многом происходит в результате биологической дисфункции.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Специфические расстройства развития школьных навыков (СРРШН) охватывают группы расстройств, проявляющиеся специфической и значительной недостаточностью в обучении навыкам счета, письма, чтения. Они начинаются в раннем детском возрасте, и являются прямым следствием нарушения биологических процессов созревания центральной нервной системы. По мере взросления симптоматика сглаживается, однако признаки расстройств психического развития сохраняются и во взрослом возрасте.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Специфические расстройства развития школьных навыков (СРРШН)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316" name="Picture 2" descr="D:\Картинки\АБСТРАКТНЫЕ\0148.jpg"/>
          <p:cNvPicPr>
            <a:picLocks noChangeAspect="1" noChangeArrowheads="1"/>
          </p:cNvPicPr>
          <p:nvPr/>
        </p:nvPicPr>
        <p:blipFill>
          <a:blip r:embed="rId2"/>
          <a:srcRect t="29874" b="30855"/>
          <a:stretch>
            <a:fillRect/>
          </a:stretch>
        </p:blipFill>
        <p:spPr bwMode="auto">
          <a:xfrm>
            <a:off x="914400" y="57912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Новая папка\межполуш ассиметрия\9722777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28876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Школьная программа рассчитана на определенный уровень развития функциональных возможностей организма, и ребенок не может начать усваивать знания до тех пор, пока его организм и, в первую очередь, центральная нервная система не будут готовы к этому процессу.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Клинические наблюдения и нейропсихологические исследования показывают, что при недоразвитии лобных долей мозга неизменно отмечается нарушение личностных компонентов.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928926" y="4572008"/>
            <a:ext cx="6019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Основы знаний закладываются в младшем школьном возрасте, упущенное в этом возрасте трудно будет восполнить впоследствии. В связи с этим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возрастает актуальность прогнозирования и коррекции умственного развития младших школьников.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895600" y="2786058"/>
            <a:ext cx="6248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 психического развития младшего школьника должен опираться на гармоничное соответствие между психофизиологическими возможностями ребенка и требованиями, предъявляемыми социальным окружением.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2895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Психические процессы не являются содержанием мозга, но являются его функцией.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Своевременность образования и полноценность функциональных систем являются психофизиологической основой высших психических функций, психических форм деятельности и успешности обучения ребенка.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Учение — это сложная познавательная деятельность, которая осуществляется при взаимодействии различных мозговых структур.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E:\Новая папка\межполуш ассиметрия\brain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3048000"/>
            <a:ext cx="2905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28600" y="3352800"/>
            <a:ext cx="5943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структур и систем мозга строго подчинено базисным нейробиологическим закономерностям, актуализирующимся в конкретных социальных условиях.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психики ребенка непосредственно связано с темпами роста и созревания его головного мозга.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Частичное отклонение или нарушение в этом процессе приводит к осложнениям в психическом развитии.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501121" cy="571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2556"/>
                <a:gridCol w="2413658"/>
                <a:gridCol w="4714907"/>
              </a:tblGrid>
              <a:tr h="12484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ВОЗРАСТ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</a:rPr>
                        <a:t>ЭТАПЫ РАЗВИТИЯ ОБЛАСТИ ГОЛОВНОГО МОЗГА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ФУНКЦИИ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08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зачатия до 15 месяцев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Стволовые структуры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потребности выживания — питание, укрытие, защита, безопасность. Сенсорное развитие вестибулярного аппарата, слуха, тактильных ощущений, обоняния, вкуса, зрения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65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месяцев -4,5 года</a:t>
                      </a:r>
                      <a:endParaRPr lang="ru-RU" sz="180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Лимбическая система</a:t>
                      </a:r>
                      <a:endParaRPr lang="ru-RU" sz="180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эмоциональной и речевой сферы, воображения, памяти, овладение грубыми моторными навыками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86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 – 7 лет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Правое (образное полушарие)</a:t>
                      </a:r>
                      <a:endParaRPr lang="ru-RU" sz="180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Обработка в мозге целостной картины на основе образов, движения, ритма, эмоций, интуиции, внешней речи, интегрированного мышления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этапов развития коры больших полушарий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постнатальный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01123" cy="6536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3008"/>
                <a:gridCol w="1956352"/>
                <a:gridCol w="5401763"/>
              </a:tblGrid>
              <a:tr h="11803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ВОЗРАСТ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</a:rPr>
                        <a:t>ЭТАПЫ РАЗВИТИЯ ОБЛАСТИ ГОЛОВНОГО МОЗГА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ФУНКЦИИ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506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7-9 лет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Левое (логическое полушарие)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Детальная и линейная обработка информации, совершенствование навыков речи, чтения и письма, счета, рисования, танцевальных, восприятия музыки, моторики рук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251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Лобные доли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Совершенствование навыков тонкой моторики, становление внутренней речи, контроль социального поведения. Развитие и координация движений глаз: слежение и фокусирование</a:t>
                      </a:r>
                    </a:p>
                  </a:txBody>
                  <a:tcPr marL="68580" marR="68580" marT="0" marB="0"/>
                </a:tc>
              </a:tr>
              <a:tr h="80269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9-12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Мозолистое тело и миелинизация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Комплексная обработка информации всем мозгом</a:t>
                      </a:r>
                    </a:p>
                  </a:txBody>
                  <a:tcPr marL="68580" marR="68580" marT="0" marB="0"/>
                </a:tc>
              </a:tr>
              <a:tr h="154335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12-16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Гормональный всплеск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знаний о себе, своем теле. Уяснение значимости жизни, появление общественных интересов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 в значительной мере идет стихийно, поэтому большинство учащихся, даже старших классов, не овладевают начальными приемами логического мышления, а этим приемам необходимо начинать учить с начальной школы.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мышления лежат факторы, соотносимые с функциональной незрелостью определенных структур мозга: передних отделов ГМ (3-й блок мозга по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А.Р.Лурии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задних гностических отделов (2-ой блок по А.Р.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Лурии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3821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 r="636" b="65369"/>
          <a:stretch>
            <a:fillRect/>
          </a:stretch>
        </p:blipFill>
        <p:spPr bwMode="auto">
          <a:xfrm>
            <a:off x="4724400" y="3886200"/>
            <a:ext cx="40116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3071810"/>
            <a:ext cx="8686800" cy="3336925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Плохая концентрация внимания на определенной деятельности, при сохранении сообразительности и высоким уровнем интеллекта;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Успеваемость – начало - хорошее, потом - быстрое скатывание, оценки скачут от 5 к 2;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выкладывается в школе, то дома беспричинно плачет, часто болеет, становится раздражительным;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Повышенная ранимость, обидчивость, не складываются отношения с одноклассниками.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Первый функциональный блок-регуляция тонуса и бодрствования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1143000"/>
            <a:ext cx="2667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1295400"/>
            <a:ext cx="58674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Повышенная утомляемость и отвлекаемость, не реагирует на просьбу взрослого быть внимательным. Ребенок перестает воспринимать информацию, вертится, роняет принадлежности, мешает другим;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2103</Words>
  <PresentationFormat>Экран (4:3)</PresentationFormat>
  <Paragraphs>181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Использование нейропсихологических знаний  в работе педагога-психолога  педагог-психолог МБОУ СОШ№45 САФРОНОВА ЛАРИСА ВИКТОРОВНА 8-987-555-46-38</vt:lpstr>
      <vt:lpstr>ПРЕДПОСЫЛКИ  ИСПОЛЬЗОВАНИЯ  НЕЙРОПСИХОЛОГИЧЕСКИХ И  НЕЙРОФИЗИОЛОГИЧЕСКИХ  ЗНАНИЙ  В ДЕЯТЕЛЬНОСТИ ОБРАЗОВАТЕЛЬНЫХ УЧРЕЖДЕНИЙ</vt:lpstr>
      <vt:lpstr>Специфические расстройства развития школьных навыков (СРРШН)</vt:lpstr>
      <vt:lpstr>Слайд 4</vt:lpstr>
      <vt:lpstr>Учение — это сложная познавательная деятельность, которая осуществляется при взаимодействии различных мозговых структур.</vt:lpstr>
      <vt:lpstr>Схема этапов развития коры больших полушарий в постнатальный период</vt:lpstr>
      <vt:lpstr>Слайд 7</vt:lpstr>
      <vt:lpstr>Слайд 8</vt:lpstr>
      <vt:lpstr>Первый функциональный блок-регуляция тонуса и бодрствования</vt:lpstr>
      <vt:lpstr>Второй функциональный блок-принимает, перерабатывает и хранит информацию</vt:lpstr>
      <vt:lpstr>Третий функциональный блок-произвольной регуляции и контроля</vt:lpstr>
      <vt:lpstr>Внедрение нейропсихологических знаний</vt:lpstr>
      <vt:lpstr>ПРОЯВЛЕНИЕ НЕЙРОПСИХОЛОГИЧЕСКИХ СИНДРОМОВ </vt:lpstr>
      <vt:lpstr>Слайд 14</vt:lpstr>
      <vt:lpstr>Слайд 15</vt:lpstr>
      <vt:lpstr>Слайд 16</vt:lpstr>
      <vt:lpstr>Слайд 17</vt:lpstr>
      <vt:lpstr>Слайд 18</vt:lpstr>
      <vt:lpstr>РОЛЬ НЕЙРОПСИХОЛОГИЧЕСКОЙ ДИАГНОСТИКИ И КОРРЕКЦИИ</vt:lpstr>
      <vt:lpstr>Слайд 20</vt:lpstr>
      <vt:lpstr>Методики для групповой работы</vt:lpstr>
      <vt:lpstr>Слайд 22</vt:lpstr>
      <vt:lpstr>Слайд 23</vt:lpstr>
      <vt:lpstr>Слайд 24</vt:lpstr>
      <vt:lpstr>Коррекционно-развивающие  занятия</vt:lpstr>
      <vt:lpstr>  Этапы передачи </vt:lpstr>
      <vt:lpstr>Спасибо за внимание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нейропсихологических знаний  в работе педагога-психолога  педагог-психолог МБОУ СОШ№45 САФРОНОВА ЛАРИСА ВИКТОРОВНА 8-987-555-46-38</dc:title>
  <dc:creator>45.4</dc:creator>
  <cp:lastModifiedBy>45.4</cp:lastModifiedBy>
  <cp:revision>13</cp:revision>
  <dcterms:created xsi:type="dcterms:W3CDTF">2015-01-20T16:21:26Z</dcterms:created>
  <dcterms:modified xsi:type="dcterms:W3CDTF">2015-01-21T12:16:46Z</dcterms:modified>
</cp:coreProperties>
</file>