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83" r:id="rId5"/>
    <p:sldId id="263" r:id="rId6"/>
    <p:sldId id="264" r:id="rId7"/>
    <p:sldId id="286" r:id="rId8"/>
    <p:sldId id="288" r:id="rId9"/>
    <p:sldId id="289" r:id="rId10"/>
    <p:sldId id="291" r:id="rId11"/>
    <p:sldId id="287" r:id="rId12"/>
    <p:sldId id="290" r:id="rId13"/>
    <p:sldId id="260" r:id="rId14"/>
    <p:sldId id="261" r:id="rId15"/>
    <p:sldId id="284" r:id="rId16"/>
    <p:sldId id="285" r:id="rId17"/>
    <p:sldId id="269" r:id="rId18"/>
    <p:sldId id="270" r:id="rId19"/>
    <p:sldId id="271" r:id="rId20"/>
    <p:sldId id="274" r:id="rId21"/>
    <p:sldId id="272" r:id="rId22"/>
    <p:sldId id="273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оценка</c:v>
                </c:pt>
              </c:strCache>
            </c:strRef>
          </c:tx>
          <c:explosion val="25"/>
          <c:dPt>
            <c:idx val="4"/>
            <c:bubble3D val="0"/>
            <c:explosion val="21"/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Лист1!$B$2:$B$6</c:f>
              <c:numCache>
                <c:formatCode>General</c:formatCode>
                <c:ptCount val="5"/>
                <c:pt idx="0">
                  <c:v>9.3000000000000007</c:v>
                </c:pt>
                <c:pt idx="1">
                  <c:v>16.600000000000001</c:v>
                </c:pt>
                <c:pt idx="2">
                  <c:v>39.299999999999997</c:v>
                </c:pt>
                <c:pt idx="3">
                  <c:v>39.299999999999997</c:v>
                </c:pt>
                <c:pt idx="4">
                  <c:v>25.3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1018553949309946"/>
          <c:y val="0.17910857740493583"/>
          <c:w val="0.16850004229317628"/>
          <c:h val="0.53917925155129109"/>
        </c:manualLayout>
      </c:layout>
      <c:overlay val="0"/>
      <c:txPr>
        <a:bodyPr/>
        <a:lstStyle/>
        <a:p>
          <a:pPr rtl="0">
            <a:defRPr sz="2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158A9-252D-48D4-93C4-C131D1CEEADB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D9C7F-E54F-49E3-A3AD-78E063AEE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63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408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408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408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408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44609D3-3A87-42EE-A7D1-3EDB6F5ECB70}" type="slidenum">
              <a:rPr lang="ru-RU" altLang="ru-RU" b="0" smtClean="0"/>
              <a:pPr/>
              <a:t>5</a:t>
            </a:fld>
            <a:endParaRPr lang="ru-RU" altLang="ru-RU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082A-FB41-4900-A530-15C4F4404406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1308-3AB1-4C7F-AC31-8FF01D644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42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082A-FB41-4900-A530-15C4F4404406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1308-3AB1-4C7F-AC31-8FF01D644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082A-FB41-4900-A530-15C4F4404406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1308-3AB1-4C7F-AC31-8FF01D644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0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082A-FB41-4900-A530-15C4F4404406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1308-3AB1-4C7F-AC31-8FF01D644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8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082A-FB41-4900-A530-15C4F4404406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1308-3AB1-4C7F-AC31-8FF01D644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8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082A-FB41-4900-A530-15C4F4404406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1308-3AB1-4C7F-AC31-8FF01D644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5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082A-FB41-4900-A530-15C4F4404406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1308-3AB1-4C7F-AC31-8FF01D644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83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082A-FB41-4900-A530-15C4F4404406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1308-3AB1-4C7F-AC31-8FF01D644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8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082A-FB41-4900-A530-15C4F4404406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1308-3AB1-4C7F-AC31-8FF01D644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8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082A-FB41-4900-A530-15C4F4404406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1308-3AB1-4C7F-AC31-8FF01D644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9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082A-FB41-4900-A530-15C4F4404406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1308-3AB1-4C7F-AC31-8FF01D644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5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7082A-FB41-4900-A530-15C4F4404406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B1308-3AB1-4C7F-AC31-8FF01D644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03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 smtClean="0"/>
              <a:t>«Значимость трудового воспитания в системе формирования духовно-нравственных ценностей, творческо-интеллектуального потенциала и чувства патриотизма у школьников»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7741" y="4805529"/>
            <a:ext cx="4608512" cy="20882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Немова О.А., кандидат социологических наук, доцент кафедры продюсерства и музыкального образования НГПУ им. К. Минина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hl_@list.ru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  <a:r>
              <a:rPr lang="en-US" sz="2400" dirty="0" smtClean="0">
                <a:solidFill>
                  <a:schemeClr val="tx1"/>
                </a:solidFill>
              </a:rPr>
              <a:t> 8-920-296-34-20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3262313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19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88641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/>
                <a:ea typeface="Calibri"/>
              </a:rPr>
              <a:t>Отношение респондентов к распределению домашних обязанностей между супругами на мужские и женские, т.е. по гендерному принципу, %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18558"/>
              </p:ext>
            </p:extLst>
          </p:nvPr>
        </p:nvGraphicFramePr>
        <p:xfrm>
          <a:off x="539552" y="2564904"/>
          <a:ext cx="8136904" cy="2390690"/>
        </p:xfrm>
        <a:graphic>
          <a:graphicData uri="http://schemas.openxmlformats.org/drawingml/2006/table">
            <a:tbl>
              <a:tblPr firstRow="1" firstCol="1" bandRow="1"/>
              <a:tblGrid>
                <a:gridCol w="7128792"/>
                <a:gridCol w="1008112"/>
              </a:tblGrid>
              <a:tr h="462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Варианты ответов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Домашние обязанности должны быть четко распределены на мужские и женские</a:t>
                      </a:r>
                      <a:endParaRPr lang="ru-RU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Домашние дела должны быть распределены справедливо, т.е.  поровну независимо от половой принадлежности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89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Анализ загруженности каждого члена семьи приготовлением пищи, %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915350"/>
              </p:ext>
            </p:extLst>
          </p:nvPr>
        </p:nvGraphicFramePr>
        <p:xfrm>
          <a:off x="647565" y="1680150"/>
          <a:ext cx="7848870" cy="3962139"/>
        </p:xfrm>
        <a:graphic>
          <a:graphicData uri="http://schemas.openxmlformats.org/drawingml/2006/table">
            <a:tbl>
              <a:tblPr firstRow="1" firstCol="1" bandRow="1"/>
              <a:tblGrid>
                <a:gridCol w="3190885"/>
                <a:gridCol w="931597"/>
                <a:gridCol w="931597"/>
                <a:gridCol w="931597"/>
                <a:gridCol w="931597"/>
                <a:gridCol w="931597"/>
              </a:tblGrid>
              <a:tr h="1457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Варианты ответов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Отец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Я (брат/сестра)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Бабушка/Дедушка и др. члены семьи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Домашняя прислуга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Первое блюдо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Мясные/рыбные блюда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Гарниры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Салаты и холодные закуски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Чай и прочие напитки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9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Возраст привлечения студентов к выполнению домашних обязанностей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096753"/>
              </p:ext>
            </p:extLst>
          </p:nvPr>
        </p:nvGraphicFramePr>
        <p:xfrm>
          <a:off x="539552" y="1772816"/>
          <a:ext cx="8136904" cy="4464495"/>
        </p:xfrm>
        <a:graphic>
          <a:graphicData uri="http://schemas.openxmlformats.org/drawingml/2006/table">
            <a:tbl>
              <a:tblPr firstRow="1" firstCol="1" bandRow="1"/>
              <a:tblGrid>
                <a:gridCol w="2533187"/>
                <a:gridCol w="2893157"/>
                <a:gridCol w="2710560"/>
              </a:tblGrid>
              <a:tr h="156358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Варианты ответов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Возраст привлечения респондентов к выполнению сем. трудовых обязанностей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Желаемый возраст привлечения детей к сем. трудовым обязанностям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Дошкольный возраст (3-6 лет)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Младший школьный возраст (7-10 лет)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Подростковый возраст (11-13 лет)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Юношеский возраст (14-18 лет)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451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6"/>
          <p:cNvSpPr>
            <a:spLocks noGrp="1"/>
          </p:cNvSpPr>
          <p:nvPr>
            <p:ph type="title"/>
          </p:nvPr>
        </p:nvSpPr>
        <p:spPr>
          <a:xfrm>
            <a:off x="452736" y="404664"/>
            <a:ext cx="8676456" cy="863600"/>
          </a:xfrm>
        </p:spPr>
        <p:txBody>
          <a:bodyPr>
            <a:noAutofit/>
          </a:bodyPr>
          <a:lstStyle/>
          <a:p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проекта:  исследование роли семь в процессе формирования трудовых установок студенческой молодежи</a:t>
            </a:r>
          </a:p>
        </p:txBody>
      </p:sp>
      <p:sp>
        <p:nvSpPr>
          <p:cNvPr id="5124" name="Объект 1"/>
          <p:cNvSpPr>
            <a:spLocks noGrp="1"/>
          </p:cNvSpPr>
          <p:nvPr>
            <p:ph idx="1"/>
          </p:nvPr>
        </p:nvSpPr>
        <p:spPr>
          <a:xfrm>
            <a:off x="267151" y="1844824"/>
            <a:ext cx="8857108" cy="4392017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исследования:</a:t>
            </a:r>
          </a:p>
          <a:p>
            <a:pPr marL="0" indent="0">
              <a:buFontTx/>
              <a:buNone/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1. Изучение системы трудовых ценностей двух поколений: родителей и их детей (студенчества);</a:t>
            </a:r>
            <a:b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2. Выявление общего и различного во взглядах на труд между поколениями "отцов и детей";</a:t>
            </a:r>
            <a:b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3. Анализ влияния материального и социального положения родительской семьи на трудовые установки молодежи;</a:t>
            </a:r>
            <a:b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4. Выявление специфики форм и механизмов трансляции трудовых ценностей в современной семье;</a:t>
            </a:r>
            <a:b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5. Изучение позитивного опыта выпускников ВУЗа, открывших "свое дело".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38610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Выполнен при финансовой поддержке РГНФ, проект №13-03-0042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7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Подходы и методы исследования: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611188" y="1052513"/>
            <a:ext cx="7705725" cy="51974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исследования был применен междисциплинарный подход (социология, философия, политология и т.д.)</a:t>
            </a:r>
          </a:p>
          <a:p>
            <a:pPr marL="0" indent="0">
              <a:buFontTx/>
              <a:buNone/>
            </a:pPr>
            <a:r>
              <a:rPr lang="ru-RU" altLang="ru-RU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обработки данных использовались как количественные, так и качественные методы социологического  исследования: </a:t>
            </a:r>
          </a:p>
          <a:p>
            <a:pPr marL="533400" indent="-533400"/>
            <a:r>
              <a:rPr lang="ru-RU" altLang="ru-RU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анкетирование студентов и их родителей;</a:t>
            </a:r>
          </a:p>
          <a:p>
            <a:pPr marL="533400" indent="-533400"/>
            <a:r>
              <a:rPr lang="ru-RU" altLang="ru-RU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интервьюирование выпускников вуза, создавших и успешно ведущих собственный бизнес;</a:t>
            </a:r>
          </a:p>
          <a:p>
            <a:pPr marL="533400" indent="-533400"/>
            <a:r>
              <a:rPr lang="ru-RU" altLang="ru-RU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фокус-групп среди студентов с целью выявления трудовых ментальных особенностей современной студенческой молодежи;</a:t>
            </a:r>
          </a:p>
          <a:p>
            <a:pPr marL="533400" indent="-533400"/>
            <a:r>
              <a:rPr lang="ru-RU" altLang="ru-RU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экспертное интервьюирование.</a:t>
            </a:r>
          </a:p>
          <a:p>
            <a:pPr marL="533400" indent="-533400"/>
            <a:endParaRPr lang="ru-RU" altLang="ru-RU" sz="2000" b="0" dirty="0" smtClean="0">
              <a:solidFill>
                <a:schemeClr val="tx1"/>
              </a:solidFill>
            </a:endParaRPr>
          </a:p>
          <a:p>
            <a:pPr marL="533400" indent="-533400">
              <a:buFontTx/>
              <a:buNone/>
            </a:pPr>
            <a:endParaRPr lang="ru-RU" altLang="ru-RU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выборки по полу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3712"/>
              </p:ext>
            </p:extLst>
          </p:nvPr>
        </p:nvGraphicFramePr>
        <p:xfrm>
          <a:off x="1691679" y="1916831"/>
          <a:ext cx="6336704" cy="36004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48273"/>
                <a:gridCol w="1296144"/>
                <a:gridCol w="1224136"/>
                <a:gridCol w="1368151"/>
              </a:tblGrid>
              <a:tr h="8327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Варианты ответов</a:t>
                      </a:r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Частота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Процент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Валидный процент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898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мужской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176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28,1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28,1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898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женский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450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71,8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71,9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898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Итого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626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99,8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100,0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783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Системные пропущенные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,2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143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ИТОГО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627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100,0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247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Распределение выборки по курсу обучения в вузе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645814"/>
              </p:ext>
            </p:extLst>
          </p:nvPr>
        </p:nvGraphicFramePr>
        <p:xfrm>
          <a:off x="971600" y="1465894"/>
          <a:ext cx="7416823" cy="3585797"/>
        </p:xfrm>
        <a:graphic>
          <a:graphicData uri="http://schemas.openxmlformats.org/drawingml/2006/table">
            <a:tbl>
              <a:tblPr/>
              <a:tblGrid>
                <a:gridCol w="3261094"/>
                <a:gridCol w="1385243"/>
                <a:gridCol w="1385243"/>
                <a:gridCol w="1385243"/>
              </a:tblGrid>
              <a:tr h="666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Частота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Процент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Валидный процент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первый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второй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третий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четвертый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пятый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Итого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Системные пропущенные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11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125997"/>
              </p:ext>
            </p:extLst>
          </p:nvPr>
        </p:nvGraphicFramePr>
        <p:xfrm>
          <a:off x="467544" y="1038225"/>
          <a:ext cx="8281170" cy="5187113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4692527"/>
                <a:gridCol w="1656186"/>
                <a:gridCol w="1932457"/>
              </a:tblGrid>
              <a:tr h="590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Основные ценности студентов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Ранг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Среднее значение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605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Семейное благополучие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2,4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605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Здоровье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3,2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605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Интересная работа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3,4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605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Высокий доход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3,9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730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Возможность самореализации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4,1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605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Престижная работа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4,5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730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Общественно-полезный труд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6,2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sp>
        <p:nvSpPr>
          <p:cNvPr id="1437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178F47-9DA8-4FC8-B8A3-6F8120DE85BD}" type="slidenum">
              <a:rPr lang="ru-RU" altLang="ru-RU" b="0" smtClean="0">
                <a:solidFill>
                  <a:schemeClr val="bg1"/>
                </a:solidFill>
              </a:rPr>
              <a:pPr eaLnBrk="1" hangingPunct="1"/>
              <a:t>17</a:t>
            </a:fld>
            <a:endParaRPr lang="ru-RU" altLang="ru-RU" b="0" smtClean="0">
              <a:solidFill>
                <a:schemeClr val="bg1"/>
              </a:solidFill>
            </a:endParaRPr>
          </a:p>
        </p:txBody>
      </p:sp>
      <p:sp>
        <p:nvSpPr>
          <p:cNvPr id="14377" name="Rectangle 1"/>
          <p:cNvSpPr>
            <a:spLocks noChangeArrowheads="1"/>
          </p:cNvSpPr>
          <p:nvPr/>
        </p:nvSpPr>
        <p:spPr bwMode="auto">
          <a:xfrm>
            <a:off x="971550" y="0"/>
            <a:ext cx="7129463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dirty="0" smtClean="0">
                <a:cs typeface="Times New Roman" pitchFamily="18" charset="0"/>
              </a:rPr>
              <a:t>Основные </a:t>
            </a:r>
            <a:r>
              <a:rPr lang="ru-RU" altLang="ru-RU" sz="3200" dirty="0">
                <a:cs typeface="Times New Roman" pitchFamily="18" charset="0"/>
              </a:rPr>
              <a:t>ценности студентов (по рангу</a:t>
            </a:r>
            <a:r>
              <a:rPr lang="ru-RU" altLang="ru-RU" sz="3200" dirty="0" smtClean="0">
                <a:cs typeface="Times New Roman" pitchFamily="18" charset="0"/>
              </a:rPr>
              <a:t>)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7672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E45F7A-B073-403B-9DA7-E3DF0C5B1278}" type="slidenum">
              <a:rPr lang="ru-RU" altLang="ru-RU" b="0" smtClean="0">
                <a:solidFill>
                  <a:schemeClr val="bg1"/>
                </a:solidFill>
              </a:rPr>
              <a:pPr eaLnBrk="1" hangingPunct="1"/>
              <a:t>18</a:t>
            </a:fld>
            <a:endParaRPr lang="ru-RU" altLang="ru-RU" b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248463"/>
              </p:ext>
            </p:extLst>
          </p:nvPr>
        </p:nvGraphicFramePr>
        <p:xfrm>
          <a:off x="431192" y="1268760"/>
          <a:ext cx="8281616" cy="5248588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5769394"/>
                <a:gridCol w="882442"/>
                <a:gridCol w="678802"/>
                <a:gridCol w="950978"/>
              </a:tblGrid>
              <a:tr h="81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Знания студентов о будущей профессии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Знаю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 знаю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Затрудняюсь ответить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</a:tr>
              <a:tr h="617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Знаю о требованиях, предъявляемых работой по выбранной специальности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80,3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</a:tr>
              <a:tr h="967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Знаю о своих способностях, необходимых для работы по данной специальности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80,3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15,7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</a:tr>
              <a:tr h="810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Знаю, в чем состоит работа по выбранной специальности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86,9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</a:tr>
              <a:tr h="946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Знаю о возможностях служебного продвижения по данной специальности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66,8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11,8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21,4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</a:tr>
              <a:tr h="587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Знаю примерный размер заработной платы за данную работу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50,4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28,5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</a:tr>
            </a:tbl>
          </a:graphicData>
        </a:graphic>
      </p:graphicFrame>
      <p:sp>
        <p:nvSpPr>
          <p:cNvPr id="15400" name="Rectangle 1"/>
          <p:cNvSpPr>
            <a:spLocks noChangeArrowheads="1"/>
          </p:cNvSpPr>
          <p:nvPr/>
        </p:nvSpPr>
        <p:spPr bwMode="auto">
          <a:xfrm>
            <a:off x="539552" y="10974"/>
            <a:ext cx="79208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dirty="0" smtClean="0">
                <a:cs typeface="Times New Roman" pitchFamily="18" charset="0"/>
              </a:rPr>
              <a:t>Знания </a:t>
            </a:r>
            <a:r>
              <a:rPr lang="ru-RU" altLang="ru-RU" sz="3200" dirty="0">
                <a:cs typeface="Times New Roman" pitchFamily="18" charset="0"/>
              </a:rPr>
              <a:t>студентов</a:t>
            </a:r>
          </a:p>
          <a:p>
            <a:pPr algn="ctr"/>
            <a:r>
              <a:rPr lang="ru-RU" altLang="ru-RU" sz="3200" dirty="0">
                <a:cs typeface="Times New Roman" pitchFamily="18" charset="0"/>
              </a:rPr>
              <a:t> о будущей </a:t>
            </a:r>
            <a:r>
              <a:rPr lang="ru-RU" altLang="ru-RU" sz="3200" dirty="0" smtClean="0">
                <a:cs typeface="Times New Roman" pitchFamily="18" charset="0"/>
              </a:rPr>
              <a:t>профессии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2852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48315"/>
              </p:ext>
            </p:extLst>
          </p:nvPr>
        </p:nvGraphicFramePr>
        <p:xfrm>
          <a:off x="372669" y="1124745"/>
          <a:ext cx="8303786" cy="4327637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2763165"/>
                <a:gridCol w="867099"/>
                <a:gridCol w="1333999"/>
                <a:gridCol w="938574"/>
                <a:gridCol w="1230932"/>
                <a:gridCol w="1170017"/>
              </a:tblGrid>
              <a:tr h="44434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Отношение к выбранной профессии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Курс обучения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первый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второй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третий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четвертый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пятый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</a:tr>
              <a:tr h="666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считаю профессию своим призванием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10,0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15,4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14,3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</a:tr>
              <a:tr h="9379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профессия интересна, возможно, свяжу с ней свою жизнь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75,7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82,1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38,5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64,3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71,4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</a:tr>
              <a:tr h="6253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нейтральное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7,1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10,7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38,5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15,5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17,9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</a:tr>
              <a:tr h="564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профессия не интересна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7,1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7,7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6,0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10,7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</a:tr>
              <a:tr h="4443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Итого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100,0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100,0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100,0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100,0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</a:tr>
            </a:tbl>
          </a:graphicData>
        </a:graphic>
      </p:graphicFrame>
      <p:sp>
        <p:nvSpPr>
          <p:cNvPr id="1644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518D5A-2211-4A31-9756-83F62D0D29B1}" type="slidenum">
              <a:rPr lang="ru-RU" altLang="ru-RU" b="0" smtClean="0">
                <a:solidFill>
                  <a:schemeClr val="bg1"/>
                </a:solidFill>
              </a:rPr>
              <a:pPr eaLnBrk="1" hangingPunct="1"/>
              <a:t>19</a:t>
            </a:fld>
            <a:endParaRPr lang="ru-RU" altLang="ru-RU" b="0" smtClean="0">
              <a:solidFill>
                <a:schemeClr val="bg1"/>
              </a:solidFill>
            </a:endParaRPr>
          </a:p>
        </p:txBody>
      </p:sp>
      <p:sp>
        <p:nvSpPr>
          <p:cNvPr id="16443" name="Прямоугольник 5"/>
          <p:cNvSpPr>
            <a:spLocks noChangeArrowheads="1"/>
          </p:cNvSpPr>
          <p:nvPr/>
        </p:nvSpPr>
        <p:spPr bwMode="auto">
          <a:xfrm>
            <a:off x="252796" y="116632"/>
            <a:ext cx="8642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dirty="0" smtClean="0"/>
              <a:t>Отношение </a:t>
            </a:r>
            <a:r>
              <a:rPr lang="ru-RU" altLang="ru-RU" sz="2400" dirty="0"/>
              <a:t>студентов различных курсов к выбранной профессии, в </a:t>
            </a:r>
            <a:r>
              <a:rPr lang="ru-RU" altLang="ru-RU" sz="2400" dirty="0" smtClean="0"/>
              <a:t>%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4391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107" y="5229200"/>
            <a:ext cx="6547786" cy="11901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«Везде лучше, чем в Рашке…»</a:t>
            </a:r>
            <a:br>
              <a:rPr lang="ru-RU" sz="2800" dirty="0" smtClean="0"/>
            </a:br>
            <a:r>
              <a:rPr lang="ru-RU" sz="2800" dirty="0" smtClean="0"/>
              <a:t>Элина Баженова, студентка МГИМО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" b="17124"/>
          <a:stretch/>
        </p:blipFill>
        <p:spPr bwMode="auto">
          <a:xfrm>
            <a:off x="107504" y="133401"/>
            <a:ext cx="6885138" cy="452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6876256" y="179691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96336" y="1196752"/>
            <a:ext cx="136815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Фото Элины Баженовой на свадьбе</a:t>
            </a:r>
          </a:p>
          <a:p>
            <a:r>
              <a:rPr lang="ru-RU" dirty="0" smtClean="0"/>
              <a:t>Монако.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882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497887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dirty="0" smtClean="0"/>
              <a:t>Ценности </a:t>
            </a:r>
            <a:r>
              <a:rPr lang="ru-RU" altLang="ru-RU" sz="3200" dirty="0" smtClean="0"/>
              <a:t>семьи </a:t>
            </a:r>
            <a:r>
              <a:rPr lang="ru-RU" altLang="ru-RU" sz="3200" dirty="0" smtClean="0"/>
              <a:t>респондентов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428717"/>
              </p:ext>
            </p:extLst>
          </p:nvPr>
        </p:nvGraphicFramePr>
        <p:xfrm>
          <a:off x="932150" y="908720"/>
          <a:ext cx="7279699" cy="5275430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5928019"/>
                <a:gridCol w="867304"/>
                <a:gridCol w="484376"/>
              </a:tblGrid>
              <a:tr h="738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 Вашей семье ценилось прежде всего: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Ответы, в %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Ранг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4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Высокий доход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11,3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4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Самореализация в работе, творчестве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32,3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4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Хорошие отношения с супругом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40,3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4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Благополучие детей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80,6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4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Бытовой комфорт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28,2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4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Социальный статус и положение семьи в обществе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8,9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3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Интеллектуальное развитие, самообразование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35,5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4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Здоровье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65,3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4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Патриотизм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18,5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Взаимоотношения с друзьями, родственниками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35,5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4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Насыщенный досуг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6,5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4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Религиозность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5,6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51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1FD496-F085-429E-A9EB-5243966FCA01}" type="slidenum">
              <a:rPr lang="ru-RU" altLang="ru-RU" b="0" smtClean="0">
                <a:solidFill>
                  <a:schemeClr val="bg1"/>
                </a:solidFill>
              </a:rPr>
              <a:pPr eaLnBrk="1" hangingPunct="1"/>
              <a:t>20</a:t>
            </a:fld>
            <a:endParaRPr lang="ru-RU" altLang="ru-RU" b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58705"/>
              </p:ext>
            </p:extLst>
          </p:nvPr>
        </p:nvGraphicFramePr>
        <p:xfrm>
          <a:off x="251519" y="908720"/>
          <a:ext cx="8640962" cy="5659999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5688632"/>
                <a:gridCol w="792088"/>
                <a:gridCol w="864096"/>
                <a:gridCol w="720080"/>
                <a:gridCol w="576066"/>
              </a:tblGrid>
              <a:tr h="31071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должна предоставлять возможность…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Варианты ответов, в 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очень важно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скорее важно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скорее не важно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важно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  <a:tr h="2466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 самосовершенствоваться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  <a:tr h="1504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Совершенствовать свои навыки по специальности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57,6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  <a:tr h="2466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Хорошо зарабатывать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59,0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37,4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  <a:tr h="22690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Заслужить уважение знакомых и друзей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26,1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49,5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  <a:tr h="1900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Жить спокойной и обеспеченной жизнью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61,7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35,1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  <a:tr h="2251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Добиваться высокого положения в обществе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22,1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45,0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29,3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  <a:tr h="2466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Общаться с людьми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42,3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41,9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  <a:tr h="2466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Быть полезным обществу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37,4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46,8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  <a:tr h="2466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Продвижения, служебного роста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50,5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41,9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  <a:tr h="2466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Заниматься легкой работой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25,3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48,4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  <a:tr h="4689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Работать непосредственно по полученной в вузе </a:t>
                      </a:r>
                      <a:r>
                        <a:rPr lang="ru-RU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специальности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36,2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35,7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  <a:tr h="2466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Заниматься любимым делом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70,3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27,9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  <a:tr h="2466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Видеть результаты своей работы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69,4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28,8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  <a:tr h="2554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Свободного использования рабочего времени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27,1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  <a:tr h="2466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Быть полезным людям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38,3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46,8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  <a:tr h="3013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Работать творчески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33,6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  <a:tr h="2466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Применять свои способности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61,0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36,0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</a:tbl>
          </a:graphicData>
        </a:graphic>
      </p:graphicFrame>
      <p:sp>
        <p:nvSpPr>
          <p:cNvPr id="1753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498054-9E9E-40F2-995A-5DCF89134E3F}" type="slidenum">
              <a:rPr lang="ru-RU" altLang="ru-RU" b="0" smtClean="0">
                <a:solidFill>
                  <a:schemeClr val="bg1"/>
                </a:solidFill>
              </a:rPr>
              <a:pPr eaLnBrk="1" hangingPunct="1"/>
              <a:t>21</a:t>
            </a:fld>
            <a:endParaRPr lang="ru-RU" altLang="ru-RU" b="0" smtClean="0">
              <a:solidFill>
                <a:schemeClr val="bg1"/>
              </a:solidFill>
            </a:endParaRPr>
          </a:p>
        </p:txBody>
      </p:sp>
      <p:sp>
        <p:nvSpPr>
          <p:cNvPr id="17532" name="Прямоугольник 5"/>
          <p:cNvSpPr>
            <a:spLocks noChangeArrowheads="1"/>
          </p:cNvSpPr>
          <p:nvPr/>
        </p:nvSpPr>
        <p:spPr bwMode="auto">
          <a:xfrm>
            <a:off x="214313" y="0"/>
            <a:ext cx="8964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/>
              <a:t>Распределение </a:t>
            </a:r>
            <a:r>
              <a:rPr lang="ru-RU" altLang="ru-RU" dirty="0"/>
              <a:t>респондентов (студентов) по представлениям о том, какие возможности должна предоставлять работа, в </a:t>
            </a:r>
            <a:r>
              <a:rPr lang="ru-RU" altLang="ru-RU" dirty="0" smtClean="0"/>
              <a:t>%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43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dirty="0" smtClean="0"/>
              <a:t>Влияние </a:t>
            </a:r>
            <a:r>
              <a:rPr lang="ru-RU" altLang="ru-RU" sz="3600" dirty="0" smtClean="0"/>
              <a:t>на выбор профессии </a:t>
            </a:r>
            <a:r>
              <a:rPr lang="ru-RU" altLang="ru-RU" sz="3600" dirty="0" smtClean="0"/>
              <a:t>родителей и их детей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 smtClean="0"/>
          </a:p>
        </p:txBody>
      </p:sp>
      <p:sp>
        <p:nvSpPr>
          <p:cNvPr id="1848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274BC9-C0D9-4594-AF7C-212285628804}" type="slidenum">
              <a:rPr lang="ru-RU" altLang="ru-RU" b="0" smtClean="0">
                <a:solidFill>
                  <a:schemeClr val="bg1"/>
                </a:solidFill>
              </a:rPr>
              <a:pPr eaLnBrk="1" hangingPunct="1"/>
              <a:t>22</a:t>
            </a:fld>
            <a:endParaRPr lang="ru-RU" altLang="ru-RU" b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058131"/>
              </p:ext>
            </p:extLst>
          </p:nvPr>
        </p:nvGraphicFramePr>
        <p:xfrm>
          <a:off x="467542" y="908721"/>
          <a:ext cx="8424937" cy="561009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440930"/>
                <a:gridCol w="1382407"/>
                <a:gridCol w="1156492"/>
                <a:gridCol w="1222554"/>
                <a:gridCol w="1222554"/>
              </a:tblGrid>
              <a:tr h="88625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Влияние на выбор профессии</a:t>
                      </a:r>
                      <a:endParaRPr lang="ru-RU" sz="2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«Влияние на выбор профессии родителей»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«Влияние на выбор профессии студентов»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Варианты ответов, в 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Варианты ответов, в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повлиял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повлиял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повлиял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повлиял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отец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22,6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77,4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55,8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44,2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мать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35,5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63,7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69,6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30,4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другие члены семьи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8,1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91,1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33,5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66,5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встречи с интересными людьми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18,5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81,5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99,6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учителя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23,4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76,6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27,7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72,3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друзья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15,3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84,7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28,6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71,4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СМИ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4,9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95,1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98,2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профконсультант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16,1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83,9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собственный опыт трудовой деятельности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21,0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79,0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99,6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4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713788" cy="576262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dirty="0" smtClean="0"/>
              <a:t>Гендерные </a:t>
            </a:r>
            <a:r>
              <a:rPr lang="ru-RU" altLang="ru-RU" sz="3600" dirty="0" smtClean="0"/>
              <a:t>отличия в степенях влияния на профессиональный </a:t>
            </a:r>
            <a:r>
              <a:rPr lang="ru-RU" altLang="ru-RU" sz="3600" dirty="0" smtClean="0"/>
              <a:t>выбор</a:t>
            </a:r>
            <a:endParaRPr lang="ru-RU" altLang="ru-RU" sz="3600" dirty="0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930927"/>
              </p:ext>
            </p:extLst>
          </p:nvPr>
        </p:nvGraphicFramePr>
        <p:xfrm>
          <a:off x="503139" y="1412776"/>
          <a:ext cx="8137722" cy="4248472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3362379"/>
                <a:gridCol w="1344952"/>
                <a:gridCol w="1089722"/>
                <a:gridCol w="1398438"/>
                <a:gridCol w="942231"/>
              </a:tblGrid>
              <a:tr h="34988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Влияние на выбор профессии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Варианты ответов, в 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Юноши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Девушки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Повлиял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Не повлиял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Повлиял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Не повлиял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отец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36,7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63,3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18,1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81,9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мать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26,7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73,3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38,3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61,7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другие члены семьи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3,3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96,7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9,6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90,4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встречи с интересными людьми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26,7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73,3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16,0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84,0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учителя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30,0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70,0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21,3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78,7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друзья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13,3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86,7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16,0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84,0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СМИ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13,3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86,7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97,8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профконсультант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100,0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100,0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3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собственный опыт трудовой деятельности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26,7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73,4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19,1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80,9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58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EEE34B-259D-49F0-9A26-CA13888DFBE9}" type="slidenum">
              <a:rPr lang="ru-RU" altLang="ru-RU" b="0" smtClean="0">
                <a:solidFill>
                  <a:schemeClr val="bg1"/>
                </a:solidFill>
              </a:rPr>
              <a:pPr eaLnBrk="1" hangingPunct="1"/>
              <a:t>23</a:t>
            </a:fld>
            <a:endParaRPr lang="ru-RU" altLang="ru-RU" b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87313" y="333375"/>
            <a:ext cx="9037637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dirty="0" smtClean="0"/>
              <a:t>Распределение </a:t>
            </a:r>
            <a:r>
              <a:rPr lang="ru-RU" altLang="ru-RU" sz="2700" dirty="0" smtClean="0"/>
              <a:t>респондентов (родителей) по представлениям о том, какие возможности должна предоставлять работа, в </a:t>
            </a:r>
            <a:r>
              <a:rPr lang="ru-RU" altLang="ru-RU" sz="2700" dirty="0" smtClean="0"/>
              <a:t>%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347525"/>
              </p:ext>
            </p:extLst>
          </p:nvPr>
        </p:nvGraphicFramePr>
        <p:xfrm>
          <a:off x="250825" y="980728"/>
          <a:ext cx="8642349" cy="5545132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4162269"/>
                <a:gridCol w="1119569"/>
                <a:gridCol w="1119569"/>
                <a:gridCol w="1120471"/>
                <a:gridCol w="1120471"/>
              </a:tblGrid>
              <a:tr h="26405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должна предоставлять возможность…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Ответы респондентов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«очень важно»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«скорее важно»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«скорее не важно»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«не важно»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 самосовершенствоваться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Совершенствовать свои навыки по специальности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Хорошо зарабатывать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Заслужить уважение знакомых и друзей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Жить спокойной и обеспеченной жизнью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Добиваться высокого положения в обществе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Общаться с людьми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Быть полезным обществу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Продвижения, служебного роста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Заниматься легкой работой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81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Работать непосредственно по полученной в вузе специальности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Заниматься любимым делом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Видеть результаты своей работы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Свободного использования рабочего времени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Быть полезным людям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Работать творчески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Применять свои способности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6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1" y="476250"/>
            <a:ext cx="8081590" cy="576486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 smtClean="0"/>
              <a:t>Вывод: молодёжь необходимо поддержать на стадии трудового старта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5" y="1556792"/>
            <a:ext cx="8064896" cy="4464496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Меры в сфере экономики:</a:t>
            </a:r>
          </a:p>
          <a:p>
            <a:pPr marL="609600" indent="-609600"/>
            <a:r>
              <a:rPr lang="ru-RU" altLang="ru-RU" sz="2000" dirty="0" smtClean="0"/>
              <a:t>Прекратить деиндустриализацию страны;</a:t>
            </a:r>
          </a:p>
          <a:p>
            <a:pPr marL="609600" indent="-609600"/>
            <a:r>
              <a:rPr lang="ru-RU" altLang="ru-RU" sz="2000" dirty="0" smtClean="0"/>
              <a:t>Развивать и поддерживать малое и среднее предпринимательство  (особенно семейный бизнес);</a:t>
            </a:r>
          </a:p>
          <a:p>
            <a:pPr marL="609600" indent="-609600"/>
            <a:r>
              <a:rPr lang="ru-RU" altLang="ru-RU" sz="2000" dirty="0" smtClean="0"/>
              <a:t>Ввести квотирование рабочих мест для молодежи на предприятиях различных форм собственности;</a:t>
            </a:r>
          </a:p>
          <a:p>
            <a:pPr marL="609600" indent="-609600"/>
            <a:r>
              <a:rPr lang="ru-RU" altLang="ru-RU" sz="2000" dirty="0" smtClean="0"/>
              <a:t>Отдельное квотирование рабочих мест для выпускниц ВУЗов с предоставлением гибкого рабочего графика (в случае рождения ребенка).</a:t>
            </a:r>
          </a:p>
          <a:p>
            <a:pPr marL="609600" indent="-609600"/>
            <a:r>
              <a:rPr lang="ru-RU" altLang="ru-RU" sz="2000" dirty="0" smtClean="0"/>
              <a:t>Обеспечить достойный уровень оплаты труда на </a:t>
            </a:r>
            <a:r>
              <a:rPr lang="ru-RU" altLang="ru-RU" sz="2000" dirty="0" err="1" smtClean="0"/>
              <a:t>пром</a:t>
            </a:r>
            <a:r>
              <a:rPr lang="ru-RU" altLang="ru-RU" sz="2000" dirty="0" smtClean="0"/>
              <a:t>. предприятиях;</a:t>
            </a:r>
          </a:p>
          <a:p>
            <a:pPr marL="609600" indent="-609600"/>
            <a:r>
              <a:rPr lang="ru-RU" altLang="ru-RU" sz="2000" dirty="0" smtClean="0"/>
              <a:t>Предоставлять молодежи льготные жилищные  программы</a:t>
            </a:r>
            <a:r>
              <a:rPr lang="ru-RU" altLang="ru-RU" sz="2000" dirty="0" smtClean="0"/>
              <a:t>.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9209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Меры в сфере политики: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altLang="ru-RU" smtClean="0"/>
              <a:t>Ввести пропорциональную систему налогообложения и обязательное декларирование доходов для всех граждан. Мера необходима, чтобы поднять престиж честного труженика.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altLang="ru-RU" smtClean="0"/>
              <a:t>Справедливое распределение национального дохода. Борьба с зашкаливающим неравенством.</a:t>
            </a:r>
          </a:p>
        </p:txBody>
      </p:sp>
    </p:spTree>
    <p:extLst>
      <p:ext uri="{BB962C8B-B14F-4D97-AF65-F5344CB8AC3E}">
        <p14:creationId xmlns:p14="http://schemas.microsoft.com/office/powerpoint/2010/main" val="27025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Меры в социальной сфере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mtClean="0"/>
              <a:t>Проводить семьеориентированную социальную политику;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mtClean="0"/>
              <a:t>Разработка и строительство просемейной социально-экономической инфраструктуры;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mtClean="0"/>
              <a:t>Возродить систему профориентационной работы со школьниками (УПК).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ru-RU" altLang="ru-RU" smtClean="0"/>
          </a:p>
          <a:p>
            <a:pPr marL="609600" indent="-609600">
              <a:lnSpc>
                <a:spcPct val="90000"/>
              </a:lnSpc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834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17713"/>
            <a:ext cx="8631238" cy="41148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altLang="ru-RU" smtClean="0"/>
              <a:t>Вернуть престиж честного труда;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altLang="ru-RU" smtClean="0"/>
              <a:t>Героями телесериалов, художественных фильмов, телепередач должны стать люди ТРУДА: Рабочий, Сельский труженик; Учитель, Врач.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ru-RU" altLang="ru-RU" smtClean="0"/>
          </a:p>
          <a:p>
            <a:pPr marL="609600" indent="-609600">
              <a:buFont typeface="Wingdings" pitchFamily="2" charset="2"/>
              <a:buAutoNum type="arabicPeriod"/>
            </a:pPr>
            <a:endParaRPr lang="ru-RU" altLang="ru-RU" smtClean="0"/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Меры в духовной сфере</a:t>
            </a:r>
          </a:p>
        </p:txBody>
      </p:sp>
    </p:spTree>
    <p:extLst>
      <p:ext uri="{BB962C8B-B14F-4D97-AF65-F5344CB8AC3E}">
        <p14:creationId xmlns:p14="http://schemas.microsoft.com/office/powerpoint/2010/main" val="24731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 altLang="ru-RU" smtClean="0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endParaRPr lang="ru-RU" altLang="ru-RU" smtClean="0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r>
              <a:rPr lang="ru-RU" altLang="ru-RU" smtClean="0">
                <a:solidFill>
                  <a:srgbClr val="002060"/>
                </a:solidFill>
              </a:rPr>
              <a:t>СПАСИБО ЗА ВНИМАНИЕ!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3623C6-2C61-461E-9A6A-003E8C20819A}" type="slidenum">
              <a:rPr lang="ru-RU" altLang="ru-RU" b="0" smtClean="0">
                <a:solidFill>
                  <a:schemeClr val="bg1"/>
                </a:solidFill>
              </a:rPr>
              <a:pPr eaLnBrk="1" hangingPunct="1"/>
              <a:t>29</a:t>
            </a:fld>
            <a:endParaRPr lang="ru-RU" altLang="ru-RU" b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517232"/>
            <a:ext cx="8064896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Курящего кальян под гимн России Александра Кокорина сняли на видео в Монте-Карло. Футболисты потратили на шампанское в европейском клубе 250 тысяч евро.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064896" cy="537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45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9412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Министр образования о труде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российских школах следует развивать программы трудового воспитания. Об этом заявила министр образования и науки РФ Ольга Васильева.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ее словам, методические рекомендации по программам общественного труда будут закончены в текущем году и с 2017 года будут «потихоньку» вводиться в школах. Васильева подчеркнула, что труд важен для воспитания личности.</a:t>
            </a:r>
          </a:p>
          <a:p>
            <a:pPr marL="0" indent="0">
              <a:buNone/>
            </a:pP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«Я считаю, что без трудолюбия, без навыков, которым прежде всего мы обязаны семье и школе, без навыков трудиться ежечасно, ежесекундно, получать успехи от труда, мы не можем жить», – отметила министр.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Васильева призвала директоров школ начать самостоятельно вводить часы трудового воспитания. «Услышьте меня, педагоги, руководители образовательных организаций, нам никто не мешает заняться этим сейчас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2" b="21962"/>
          <a:stretch/>
        </p:blipFill>
        <p:spPr bwMode="auto">
          <a:xfrm>
            <a:off x="323528" y="188640"/>
            <a:ext cx="1878505" cy="135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16832"/>
            <a:ext cx="9072563" cy="3240360"/>
          </a:xfrm>
        </p:spPr>
        <p:txBody>
          <a:bodyPr>
            <a:normAutofit fontScale="90000"/>
          </a:bodyPr>
          <a:lstStyle/>
          <a:p>
            <a:r>
              <a:rPr lang="ru-RU" altLang="ru-RU" sz="2800" dirty="0" smtClean="0"/>
              <a:t>       </a:t>
            </a:r>
            <a:br>
              <a:rPr lang="ru-RU" altLang="ru-RU" sz="2800" dirty="0" smtClean="0"/>
            </a:b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«От степени и характера вовлеченности ребенка в сферу домашнего хозяйства зависит формирование его ценностей, мотиваций и установок, а в конечном счете успешность его жизни.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Начинаться трудовое участие детей в жизни семьи должно очень рано, сначала в игре. Ребенку должно быть указано, что он отвечает за целость игрушек, за чистоту и порядок в том месте где он играет ‹…› С возрастом трудовые поручения должны быть усложнены и отделены от игры»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>                            </a:t>
            </a:r>
            <a:br>
              <a:rPr lang="ru-RU" altLang="ru-RU" sz="2800" dirty="0" smtClean="0"/>
            </a:br>
            <a:r>
              <a:rPr lang="ru-RU" altLang="ru-RU" sz="2800" dirty="0" smtClean="0"/>
              <a:t>                                           </a:t>
            </a:r>
            <a:br>
              <a:rPr lang="ru-RU" altLang="ru-RU" sz="2800" dirty="0" smtClean="0"/>
            </a:br>
            <a:r>
              <a:rPr lang="ru-RU" altLang="ru-RU" sz="2800" dirty="0"/>
              <a:t> </a:t>
            </a:r>
            <a:r>
              <a:rPr lang="ru-RU" altLang="ru-RU" sz="2800" dirty="0" smtClean="0"/>
              <a:t>                                                     Макаренко А.С. Книга для родителей</a:t>
            </a:r>
            <a:br>
              <a:rPr lang="ru-RU" altLang="ru-RU" sz="2800" dirty="0" smtClean="0"/>
            </a:br>
            <a:r>
              <a:rPr lang="ru-RU" altLang="ru-RU" sz="2800" dirty="0" smtClean="0"/>
              <a:t>         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343651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2800" dirty="0">
                <a:solidFill>
                  <a:prstClr val="black"/>
                </a:solidFill>
              </a:rPr>
              <a:t>А. С. </a:t>
            </a:r>
            <a:r>
              <a:rPr lang="ru-RU" altLang="ru-RU" sz="2800" dirty="0" smtClean="0">
                <a:solidFill>
                  <a:prstClr val="black"/>
                </a:solidFill>
              </a:rPr>
              <a:t>Макаренко о роли труда в процессе воспитания молодежи</a:t>
            </a:r>
            <a:endParaRPr lang="ru-RU" altLang="ru-RU" sz="28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443" y="308620"/>
            <a:ext cx="1390650" cy="154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735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>Перечень домашних обязанностей, предложенных А.С. Макаренко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400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Поливать цветы в комнате или во всей квартире.</a:t>
            </a:r>
          </a:p>
          <a:p>
            <a:pPr>
              <a:lnSpc>
                <a:spcPct val="100000"/>
              </a:lnSpc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Вытирать пыль на подоконниках.</a:t>
            </a:r>
          </a:p>
          <a:p>
            <a:pPr>
              <a:lnSpc>
                <a:spcPct val="100000"/>
              </a:lnSpc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Накрывать на стол перед обедом.</a:t>
            </a:r>
          </a:p>
          <a:p>
            <a:pPr>
              <a:lnSpc>
                <a:spcPct val="100000"/>
              </a:lnSpc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Следить за солонками, горчичницами.</a:t>
            </a:r>
          </a:p>
          <a:p>
            <a:pPr>
              <a:lnSpc>
                <a:spcPct val="100000"/>
              </a:lnSpc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Следить за письменным столом отца.</a:t>
            </a:r>
          </a:p>
          <a:p>
            <a:pPr>
              <a:lnSpc>
                <a:spcPct val="100000"/>
              </a:lnSpc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Отвечать за книжную полку или за книжный шкаф и держать их в порядке.</a:t>
            </a:r>
          </a:p>
          <a:p>
            <a:pPr>
              <a:lnSpc>
                <a:spcPct val="100000"/>
              </a:lnSpc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Кормить котенка или щенка.</a:t>
            </a:r>
          </a:p>
          <a:p>
            <a:pPr>
              <a:lnSpc>
                <a:spcPct val="100000"/>
              </a:lnSpc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Держать в порядке умывальник, покупать мы­ло, зубной порошок, бритвенные ножи для отца.</a:t>
            </a:r>
          </a:p>
          <a:p>
            <a:pPr>
              <a:lnSpc>
                <a:spcPct val="100000"/>
              </a:lnSpc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Производить полную уборку в отдельной ком­нате или отдельной части комнаты.</a:t>
            </a:r>
          </a:p>
          <a:p>
            <a:pPr>
              <a:lnSpc>
                <a:spcPct val="100000"/>
              </a:lnSpc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Пришивать на своем платье оторвавшиеся пу­говицы, иметь всегда в полном порядке приспособле­ния для этого.</a:t>
            </a:r>
          </a:p>
          <a:p>
            <a:pPr>
              <a:lnSpc>
                <a:spcPct val="100000"/>
              </a:lnSpc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Отвечать за порядок в буфетном шкафу.</a:t>
            </a:r>
          </a:p>
          <a:p>
            <a:pPr>
              <a:lnSpc>
                <a:spcPct val="100000"/>
              </a:lnSpc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Чистить платье свое или младшего брата, или одного из родителей.</a:t>
            </a:r>
          </a:p>
          <a:p>
            <a:pPr>
              <a:lnSpc>
                <a:spcPct val="100000"/>
              </a:lnSpc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Заботиться об украшении комнаты портретами, открытками, репродукциями.</a:t>
            </a:r>
          </a:p>
          <a:p>
            <a:pPr>
              <a:lnSpc>
                <a:spcPct val="100000"/>
              </a:lnSpc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 семье есть огород или цветник, отвечать за определенный его участок как в плане посева, так и ухода за ним и сбора плодов и т.д.</a:t>
            </a:r>
          </a:p>
          <a:p>
            <a:pPr>
              <a:lnSpc>
                <a:spcPct val="100000"/>
              </a:lnSpc>
            </a:pPr>
            <a:endParaRPr lang="ru-RU" altLang="ru-RU" sz="1600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C9DF53-43A6-4620-AE73-434961AB8B18}" type="slidenum">
              <a:rPr lang="ru-RU" altLang="ru-RU" b="0" smtClean="0">
                <a:solidFill>
                  <a:schemeClr val="bg1"/>
                </a:solidFill>
              </a:rPr>
              <a:pPr eaLnBrk="1" hangingPunct="1"/>
              <a:t>6</a:t>
            </a:fld>
            <a:endParaRPr lang="ru-RU" altLang="ru-RU" b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870634"/>
              </p:ext>
            </p:extLst>
          </p:nvPr>
        </p:nvGraphicFramePr>
        <p:xfrm>
          <a:off x="179512" y="-190161"/>
          <a:ext cx="8784976" cy="7024428"/>
        </p:xfrm>
        <a:graphic>
          <a:graphicData uri="http://schemas.openxmlformats.org/drawingml/2006/table">
            <a:tbl>
              <a:tblPr firstRow="1" firstCol="1" bandRow="1"/>
              <a:tblGrid>
                <a:gridCol w="5832648"/>
                <a:gridCol w="648072"/>
                <a:gridCol w="648072"/>
                <a:gridCol w="504056"/>
                <a:gridCol w="576064"/>
                <a:gridCol w="576064"/>
              </a:tblGrid>
              <a:tr h="5223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Семейные обязанности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каждый день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1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рза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ru-RU" sz="11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нед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Когда заставят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очень редко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никогда не делаю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Мою посуду за собой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73,3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Мою посуду за всеми членами семьи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43,3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Мою пол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54,6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Пылесосом чищу ковры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52,6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Выбиваю ковры на улице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Подметаю пол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Протираю пыль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66,0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Чищу газовую плиту, раковину в кухне и т. д.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29,3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Мою ванную комнату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Мою окна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48,0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24.0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Выношу мусор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47,3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Поливаю и ухаживаю за комнатными растениями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Выгуливаю домашнее животное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64,0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Помогаю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брату/сестре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выполнять домашнее задание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54,6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Помогаю родителям разобраться в компьютере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Участвую в приготовлении пищи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Стираю белье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Глажу белье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Закупаю продукты питания и предметы быта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Оплачиваю коммунальные счета и т. д.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45,3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Осуществляю ремонт по дому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15.3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Шью, вяжу, вышиваю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57,3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Помогаю родителям выполнять их работу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Помогаю родителям вести семейный бизнес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Работаю на приусадебном участке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12,0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52,6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Содержу домашнее подворье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76,6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25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90339614"/>
              </p:ext>
            </p:extLst>
          </p:nvPr>
        </p:nvGraphicFramePr>
        <p:xfrm>
          <a:off x="1475656" y="1772816"/>
          <a:ext cx="5958408" cy="408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332656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Самооценка загруженности студентов домашними делами по 5-ти балльной шкале, %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2371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244499"/>
              </p:ext>
            </p:extLst>
          </p:nvPr>
        </p:nvGraphicFramePr>
        <p:xfrm>
          <a:off x="467544" y="1268760"/>
          <a:ext cx="8352929" cy="4970085"/>
        </p:xfrm>
        <a:graphic>
          <a:graphicData uri="http://schemas.openxmlformats.org/drawingml/2006/table">
            <a:tbl>
              <a:tblPr firstRow="1" firstCol="1" bandRow="1"/>
              <a:tblGrid>
                <a:gridCol w="3744416"/>
                <a:gridCol w="792088"/>
                <a:gridCol w="648072"/>
                <a:gridCol w="792088"/>
                <a:gridCol w="1152128"/>
                <a:gridCol w="1224137"/>
              </a:tblGrid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Варианты ответов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отец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Я, брат/сестра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Бабушка/дедушка или др. члены семьи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Наемная домашняя прислуга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Мытье посуды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Приготовление пищи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68,6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Уборка в доме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Выбивание и чистка ковров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20.0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Протирание пыли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Уход за домашними цветами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Уход за домашними животными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Вынос мусора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Уход за нетрудоспособными членами семьи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Закупка продуктов и предметов первой необходимости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Оплата коммунальных счетов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Ремонт по дому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Ремонт и обслуживание автотранспортного средства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1249" y="11663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/>
                <a:ea typeface="Calibri"/>
              </a:rPr>
              <a:t>Распределение домашних обязанностей в семье, %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292134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2093</Words>
  <Application>Microsoft Office PowerPoint</Application>
  <PresentationFormat>Экран (4:3)</PresentationFormat>
  <Paragraphs>867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«Значимость трудового воспитания в системе формирования духовно-нравственных ценностей, творческо-интеллектуального потенциала и чувства патриотизма у школьников»</vt:lpstr>
      <vt:lpstr>«Везде лучше, чем в Рашке…» Элина Баженова, студентка МГИМО</vt:lpstr>
      <vt:lpstr>Презентация PowerPoint</vt:lpstr>
      <vt:lpstr>Министр образования о труде</vt:lpstr>
      <vt:lpstr>            «От степени и характера вовлеченности ребенка в сферу домашнего хозяйства зависит формирование его ценностей, мотиваций и установок, а в конечном счете успешность его жизни.    Начинаться трудовое участие детей в жизни семьи должно очень рано, сначала в игре. Ребенку должно быть указано, что он отвечает за целость игрушек, за чистоту и порядок в том месте где он играет ‹…› С возрастом трудовые поручения должны быть усложнены и отделены от игры»                                                                                                                                Макаренко А.С. Книга для родителей                      </vt:lpstr>
      <vt:lpstr>Перечень домашних обязанностей, предложенных А.С. Макаренко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загруженности каждого члена семьи приготовлением пищи, %</vt:lpstr>
      <vt:lpstr>Возраст привлечения студентов к выполнению домашних обязанностей</vt:lpstr>
      <vt:lpstr>Цель проекта:  исследование роли семь в процессе формирования трудовых установок студенческой молодежи</vt:lpstr>
      <vt:lpstr>Подходы и методы исследования:</vt:lpstr>
      <vt:lpstr>Описание выборки по полу</vt:lpstr>
      <vt:lpstr>Распределение выборки по курсу обучения в вузе </vt:lpstr>
      <vt:lpstr>Презентация PowerPoint</vt:lpstr>
      <vt:lpstr>Презентация PowerPoint</vt:lpstr>
      <vt:lpstr>Презентация PowerPoint</vt:lpstr>
      <vt:lpstr>Ценности семьи респондентов </vt:lpstr>
      <vt:lpstr>Презентация PowerPoint</vt:lpstr>
      <vt:lpstr>Влияние на выбор профессии родителей и их детей </vt:lpstr>
      <vt:lpstr>Гендерные отличия в степенях влияния на профессиональный выбор</vt:lpstr>
      <vt:lpstr>Распределение респондентов (родителей) по представлениям о том, какие возможности должна предоставлять работа, в % </vt:lpstr>
      <vt:lpstr>Вывод: молодёжь необходимо поддержать на стадии трудового старта</vt:lpstr>
      <vt:lpstr>Меры в сфере политики:</vt:lpstr>
      <vt:lpstr>Меры в социальной сфере</vt:lpstr>
      <vt:lpstr>Меры в духовной сфере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«Ценность трудового воспитания  в системе формирования духовно-нравственных ценностей, творческо-интеллектуального потенциала и чувства патриотизма у школьников».</dc:title>
  <dc:creator>Немова .O. А.</dc:creator>
  <cp:lastModifiedBy>Немова .O. А.</cp:lastModifiedBy>
  <cp:revision>14</cp:revision>
  <dcterms:created xsi:type="dcterms:W3CDTF">2016-10-27T05:22:24Z</dcterms:created>
  <dcterms:modified xsi:type="dcterms:W3CDTF">2016-10-29T05:41:12Z</dcterms:modified>
</cp:coreProperties>
</file>