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72" r:id="rId7"/>
    <p:sldId id="266" r:id="rId8"/>
    <p:sldId id="267" r:id="rId9"/>
    <p:sldId id="269" r:id="rId10"/>
    <p:sldId id="263" r:id="rId11"/>
    <p:sldId id="273" r:id="rId12"/>
    <p:sldId id="265" r:id="rId13"/>
    <p:sldId id="270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BDD5D-1312-4651-B971-1B2DCAC9B513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EE6E8-DF18-4903-B32D-49A79211FC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7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EE6E8-DF18-4903-B32D-49A79211FC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5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ECCADF-9A9C-421B-9FB1-1718E7077230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698A234-7336-42DC-8D26-BF2623BDA3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dt-chkalov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.n.a.1990@mail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.n.a.1990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8280920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Организационные и методические рекомендации для участников городского конкурса юных экскурсоводов</a:t>
            </a:r>
            <a:r>
              <a:rPr lang="ru-RU" sz="2400" dirty="0"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Arial Black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«Я горжусь тобой, Нижний Новгород!»</a:t>
            </a:r>
            <a:endParaRPr lang="ru-RU"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3645024"/>
            <a:ext cx="3304456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Панов Н.А.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педагог-организатор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ДДТ им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В.П.Чкалова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.panov\Desktop\РАБОТА 15-22\РАБОТА 2019-2020\Юный экскурсовод 2019\Фото для презентации\DSC_0124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5940660" cy="3960440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816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63813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Экскурсии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данной номинации участвуют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городском конкурсе прямым вхождением без ограничения количества экскурсий от ОО и районов. Для участия в данной номинации необходимо разместить видео-экскурсию по теме конкурса на портале «Юный экскурсовод» по ссылке с сайта МБУ ДО «ДДТ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им.В.П.Чкалова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http://ddt-chkalov.ru/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с оформлением электронной заявки. Требования к размещенным материалам изложены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Положении.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участия в финале экскурсии в номинации «Экскурсии по городу» проходят отбор специально созданной комиссией. Отбор происходит заочно по оценке видео-экскурсии.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Участники финала городского конкурса в номинации «Экскурсии по городу» приглашаются для участия в городском финале информационным письмом оргкомитета.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Финал будет проходить в очной форме.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Тема конкурса «Старый новый Нижний».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Положении приведен список предлагаемых тем и маршрутов данной номинации.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Номинация «Экскурсии по городу» и механизм проведения отборочного этапа конкурса</a:t>
            </a:r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6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609653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600" dirty="0"/>
              <a:t>Длительность видеоролика - </a:t>
            </a:r>
            <a:r>
              <a:rPr lang="ru-RU" sz="3600" b="1" dirty="0"/>
              <a:t>не более 30 минут.</a:t>
            </a:r>
          </a:p>
          <a:p>
            <a:pPr lvl="0"/>
            <a:r>
              <a:rPr lang="ru-RU" sz="3600" dirty="0"/>
              <a:t>Видеоролик может быть смонтирован (необходимо убрать вынужденные паузы, переходы, не содержащие функционального значения). Видеоролик должен отражать мастерство экскурсовода, умение использования приемов рассказа и показа экскурсионных объектов, звук голоса, музыкальное оформление, если оно предполагается проведением экскурсии должны быть записаны в видеоролике, речь экскурсовода хорошо слышима и разборчива. Недопустимо перекрытие речи экскурсовода музыкальным фоном и посторонними шумами.</a:t>
            </a:r>
          </a:p>
          <a:p>
            <a:pPr lvl="0"/>
            <a:r>
              <a:rPr lang="ru-RU" sz="3600" dirty="0"/>
              <a:t>Видео экскурсия должна представлять  посещение объектов и содержать информацию о них, а также быть объединена единой темой. Автор должен быть главным участником конкурсной работы и находиться в кадре в качестве экскурсовода, демонстрируя свободное и грамотное  владение речью. Оценка может снижаться за злоупотребление закадровым текстом.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054250"/>
          </a:xfrm>
        </p:spPr>
        <p:txBody>
          <a:bodyPr/>
          <a:lstStyle/>
          <a:p>
            <a:r>
              <a:rPr lang="ru-RU" sz="2800" b="1" dirty="0">
                <a:latin typeface="Arial Black" pitchFamily="34" charset="0"/>
              </a:rPr>
              <a:t>Номинация «Экскурсии по городу» и механизм проведения отборочного этапа конкурса</a:t>
            </a:r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9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3935974" cy="2951981"/>
          </a:xfrm>
          <a:effectLst>
            <a:softEdge rad="38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171" y="116632"/>
            <a:ext cx="8229600" cy="490066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Arial Black" pitchFamily="34" charset="0"/>
              </a:rPr>
              <a:t>К</a:t>
            </a:r>
            <a:r>
              <a:rPr lang="ru-RU" sz="3600" b="1" dirty="0" smtClean="0">
                <a:latin typeface="Arial Black" pitchFamily="34" charset="0"/>
              </a:rPr>
              <a:t>онкурсы прошлых лет</a:t>
            </a:r>
            <a:endParaRPr lang="ru-RU" sz="3600" b="1" dirty="0">
              <a:latin typeface="Arial Black" pitchFamily="34" charset="0"/>
            </a:endParaRPr>
          </a:p>
        </p:txBody>
      </p:sp>
      <p:pic>
        <p:nvPicPr>
          <p:cNvPr id="2050" name="Picture 2" descr="C:\Users\na.panov\Downloads\Фото от Кан р-РК ЮЭ-15г\IMG_1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001" y="3663026"/>
            <a:ext cx="4056625" cy="3042331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P1070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836712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986599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na.panov\Desktop\РАБОТА 2019-2020\Юный экскурсовод 2019\Фото для презентации\DSC_0124_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61" y="3284984"/>
            <a:ext cx="5145299" cy="3456384"/>
          </a:xfrm>
          <a:noFill/>
          <a:effectLst>
            <a:softEdge rad="38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31" y="18661"/>
            <a:ext cx="8806893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Городской финал в ДДТ им В.П. Чкалова</a:t>
            </a:r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1027" name="Picture 3" descr="C:\Users\na.panov\Desktop\РАБОТА 15-22\РАБОТА 2015-18\Старые документы\Юный экскурсовод финал фото\IMG_1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850580" cy="288780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a.panov\Desktop\РАБОТА 15-22\ФОТО И ВИДЕО РАБОТА\Юный Экскурсовод по городу 2018\IMG_9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908720"/>
            <a:ext cx="3168352" cy="2376264"/>
          </a:xfrm>
          <a:prstGeom prst="rect">
            <a:avLst/>
          </a:prstGeom>
          <a:noFill/>
          <a:effectLst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.panov\Desktop\РАБОТА 15-22\РАБОТА 2015-18\Старые документы\Юный экскурсовод финал фото\IMG_11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1" y="3535326"/>
            <a:ext cx="3791137" cy="284322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E:\15.03.18_фото\DSC_00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1" y="1632181"/>
            <a:ext cx="2484276" cy="1656184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970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latin typeface="Arial Black" pitchFamily="34" charset="0"/>
              </a:rPr>
              <a:t>Спасибо за внимание!</a:t>
            </a:r>
            <a:endParaRPr lang="ru-RU" sz="4400" b="1" dirty="0">
              <a:latin typeface="Arial Black" pitchFamily="34" charset="0"/>
            </a:endParaRPr>
          </a:p>
        </p:txBody>
      </p:sp>
      <p:pic>
        <p:nvPicPr>
          <p:cNvPr id="2050" name="Picture 2" descr="G:\КРАЕВЕДЕНИЕ\Планирование 2022-2023\Юный экскурсовод 2023\Фото для презентации\ek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28529"/>
            <a:ext cx="4032448" cy="403244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12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XXV</a:t>
            </a:r>
            <a:r>
              <a:rPr lang="ru-RU" sz="2800" b="1" dirty="0"/>
              <a:t> городской конкурс юных экскурсоводов «Я горжусь тобой, Нижний </a:t>
            </a:r>
            <a:r>
              <a:rPr lang="ru-RU" sz="2800" b="1" dirty="0" smtClean="0"/>
              <a:t>Новгород!» </a:t>
            </a:r>
            <a:r>
              <a:rPr lang="ru-RU" sz="2800" dirty="0"/>
              <a:t>проводится с целью создания условий для гражданско-патриотического воспитания через их приобщение к истории Нижегородского края.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48006" cy="1054250"/>
          </a:xfrm>
        </p:spPr>
        <p:txBody>
          <a:bodyPr/>
          <a:lstStyle/>
          <a:p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Городской конкурс </a:t>
            </a:r>
            <a:r>
              <a:rPr lang="ru-RU" sz="2800" dirty="0">
                <a:latin typeface="Arial Black" pitchFamily="34" charset="0"/>
                <a:cs typeface="Times New Roman" pitchFamily="18" charset="0"/>
              </a:rPr>
              <a:t>юных экскурсоводов</a:t>
            </a:r>
            <a:br>
              <a:rPr lang="ru-RU" sz="2800" dirty="0">
                <a:latin typeface="Arial Black" pitchFamily="34" charset="0"/>
                <a:cs typeface="Times New Roman" pitchFamily="18" charset="0"/>
              </a:rPr>
            </a:br>
            <a:r>
              <a:rPr lang="ru-RU" sz="2800" dirty="0">
                <a:latin typeface="Arial Black" pitchFamily="34" charset="0"/>
                <a:cs typeface="Times New Roman" pitchFamily="18" charset="0"/>
              </a:rPr>
              <a:t>«Я горжусь тобой, Нижний 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Новгород!»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705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Сроки проведения:</a:t>
            </a:r>
          </a:p>
          <a:p>
            <a:r>
              <a:rPr lang="ru-RU" dirty="0"/>
              <a:t>Для экскурсий по выставкам:</a:t>
            </a:r>
          </a:p>
          <a:p>
            <a:r>
              <a:rPr lang="ru-RU" b="1" dirty="0" smtClean="0"/>
              <a:t>28.02 </a:t>
            </a:r>
            <a:r>
              <a:rPr lang="ru-RU" b="1" dirty="0"/>
              <a:t>– 15.03.2023 </a:t>
            </a:r>
            <a:r>
              <a:rPr lang="ru-RU" dirty="0"/>
              <a:t>– районные конкурсы (для номинаций «Экскурсии по выставкам музеев ОО, «Экскурсии по выставкам «Истории обычных вещей», </a:t>
            </a:r>
          </a:p>
          <a:p>
            <a:r>
              <a:rPr lang="ru-RU" b="1" dirty="0" smtClean="0"/>
              <a:t>до </a:t>
            </a:r>
            <a:r>
              <a:rPr lang="ru-RU" b="1" dirty="0"/>
              <a:t>10 марта 2023 года </a:t>
            </a:r>
            <a:r>
              <a:rPr lang="ru-RU" dirty="0"/>
              <a:t>- размещение на портале конкурса видео экскурсий в номинации «Экскурсии по городу», городской отборочный этап</a:t>
            </a:r>
          </a:p>
          <a:p>
            <a:r>
              <a:rPr lang="ru-RU" b="1" dirty="0"/>
              <a:t>3 этап </a:t>
            </a:r>
            <a:r>
              <a:rPr lang="ru-RU" dirty="0"/>
              <a:t>– </a:t>
            </a:r>
            <a:r>
              <a:rPr lang="ru-RU" b="1" dirty="0"/>
              <a:t>конец марта 2023 </a:t>
            </a:r>
            <a:r>
              <a:rPr lang="ru-RU" dirty="0"/>
              <a:t>– городской финал конкурса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Arial Black" pitchFamily="34" charset="0"/>
              </a:rPr>
              <a:t>XXV</a:t>
            </a:r>
            <a:r>
              <a:rPr lang="ru-RU" sz="3100" b="1" dirty="0">
                <a:latin typeface="Arial Black" pitchFamily="34" charset="0"/>
              </a:rPr>
              <a:t> </a:t>
            </a:r>
            <a:r>
              <a:rPr lang="ru-RU" sz="3100" b="1" dirty="0" smtClean="0">
                <a:latin typeface="Arial Black" pitchFamily="34" charset="0"/>
              </a:rPr>
              <a:t>городской конкурс </a:t>
            </a:r>
            <a:r>
              <a:rPr lang="ru-RU" sz="3100" b="1" dirty="0">
                <a:latin typeface="Arial Black" pitchFamily="34" charset="0"/>
              </a:rPr>
              <a:t>юных экскурсоводов «Я горжусь тобой, Нижний </a:t>
            </a:r>
            <a:r>
              <a:rPr lang="ru-RU" sz="3100" b="1" dirty="0" smtClean="0">
                <a:latin typeface="Arial Black" pitchFamily="34" charset="0"/>
              </a:rPr>
              <a:t>Новгород!»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5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745505" cy="43490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b="1" dirty="0" smtClean="0"/>
              <a:t>Участники конкурса:</a:t>
            </a:r>
          </a:p>
          <a:p>
            <a:pPr marL="0" indent="0">
              <a:buNone/>
            </a:pPr>
            <a:r>
              <a:rPr lang="ru-RU" sz="2800" dirty="0"/>
              <a:t>В конкурсе могут принять участие экскурсоводы школьных музеев, детских экскурсионных бюро, краеведческих кружков, клубов и других краеведческих объединений школ, гимназий, лицеев, учреждений дополнительного образования.</a:t>
            </a:r>
          </a:p>
          <a:p>
            <a:pPr marL="0" indent="0">
              <a:buNone/>
            </a:pPr>
            <a:r>
              <a:rPr lang="ru-RU" sz="2800" dirty="0"/>
              <a:t>Конкурс проводится среди учащихся 5-11 классов без деления на возрастные группы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</a:rPr>
              <a:t>Участвовать могут так же учащиеся СПО (училищ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колледжов</a:t>
            </a:r>
            <a:r>
              <a:rPr lang="ru-RU" sz="2800" b="1" i="1" dirty="0" smtClean="0">
                <a:solidFill>
                  <a:schemeClr val="tx1"/>
                </a:solidFill>
              </a:rPr>
              <a:t>, техникумов) до 18 лет.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XXV</a:t>
            </a:r>
            <a:r>
              <a:rPr lang="ru-RU" sz="2800" b="1" dirty="0" smtClean="0">
                <a:latin typeface="Arial Black" pitchFamily="34" charset="0"/>
              </a:rPr>
              <a:t> городской конкурс юных экскурсоводов «Я горжусь тобой, Нижний Новгород!»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4164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Экскурсии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 актуализированным стационарным экспозициям паспортизированных музеев или по вновь созданным выставкам музеев в стадии становления «Юные хранители славы нижегородцев» – в соответствии с профилем и тематикой музея или выставки. Темы конкурса экскурсоводов соответствуют темам создаваемых выставок: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«Настоящая сила – в справедливости и правде»: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Экскурсии по выставкам о преступлениях нацистов в годы Великой Отечественной войны.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Экскурсии по выставкам о преступлениях современных националистов на Украине.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Экскурсии по выставкам о произведениях искусства и культуры о жертвах геноцида в годы Великой Отечественной войны и новейших произведениях о событиях на Украине.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Экскурсии по выставкам «Полевая почта как форма связи между фронтом и тылом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Экскурсии по выставкам «Дети и педагоги в истории Великой Отечественной войны. </a:t>
            </a:r>
          </a:p>
          <a:p>
            <a:pPr lvl="0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Деятельность поисковых отрядов и волонтёрских организаций по сохранению и увековечиванию памяти о Великой Отечественной войне»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О Боевой Славе выдающихся нижегородцев – жителей района, микрорайона ОУ, выпускников, педагогов, руководителей ОУ - участников войн и вооружённых конфликтов.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в) О Трудовой Славе выдающихся профессионалов – жителей района, микрорайона ОУ, выпускников, педагогов, руководителей ОУ; об истории школьных музеев.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г) «Мы – российский народ» - «Историческое и культурное наследие и традиции народов земли нижегородской». </a:t>
            </a:r>
          </a:p>
          <a:p>
            <a:pPr lvl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Экскурсии по выставкам «Истории обычных вещей»: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«История изобретения и развития приборов, инструментов, техники»;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«История изобретения и совершенствования бытовых вещей, предметов культуры».</a:t>
            </a:r>
          </a:p>
          <a:p>
            <a:pPr lvl="1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Экскурсии по выставкам «Великие наставники»: о трудовом пути педагогов, руководителей ОУ.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Номинации конкурса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9300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Экскурсии могут проводиться как по уже созданным выставкам, которые принимали участие в конкурсе выставок «Юные хранители Славы нижегородцев», «История обычных вещей», так и по новым, а так же по основной экспозиции музея, в соответствии с профилем и тематикой музея.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 Black" pitchFamily="34" charset="0"/>
              </a:rPr>
              <a:t>XXV</a:t>
            </a:r>
            <a:r>
              <a:rPr lang="ru-RU" sz="2800" b="1" dirty="0">
                <a:latin typeface="Arial Black" pitchFamily="34" charset="0"/>
              </a:rPr>
              <a:t> городской конкурс юных экскурсоводов «Я горжусь тобой, Нижний </a:t>
            </a:r>
            <a:r>
              <a:rPr lang="ru-RU" sz="2800" b="1" dirty="0" smtClean="0">
                <a:latin typeface="Arial Black" pitchFamily="34" charset="0"/>
              </a:rPr>
              <a:t>Новгород!»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4572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949280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Победители районных конкурсов выдвигаются на городской конкурс. В каждой номинации 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теме на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городской финал отбирается не более 1 экскурсии.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Допускается выполнение и защита экскурсий творческим коллективом учащихся – не более 2 человек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Защита экскурсий должна сопровождаться мультимедийным показом музейных экспозиций и экскурсионных объектов города (виртуальные экскурсии).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Для участия в городском этапе конкурса «Юный экскурсовод» в оргкомитет (по согласованию) на электронную почту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p.n.a.1990@mail.ru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 в срок до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15.03.2023 г.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направляются материалы по итогам районных этапов конкурса и материалы участников в номинации «Экскурсовод по городу»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Arial Black" pitchFamily="34" charset="0"/>
                <a:cs typeface="Times New Roman" pitchFamily="18" charset="0"/>
              </a:rPr>
              <a:t>Условия участия в городском финале конкурса </a:t>
            </a:r>
            <a:endParaRPr lang="ru-RU" sz="3600" b="1" dirty="0"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dirty="0"/>
              <a:t>Выписка из протокола проведения районного этапа конкурса в электронном и печатном виде, которая является </a:t>
            </a:r>
            <a:r>
              <a:rPr lang="ru-RU" sz="2600" dirty="0" smtClean="0"/>
              <a:t>заявкой.</a:t>
            </a:r>
            <a:endParaRPr lang="ru-RU" sz="2600" dirty="0"/>
          </a:p>
          <a:p>
            <a:pPr lvl="0"/>
            <a:r>
              <a:rPr lang="ru-RU" sz="2600" dirty="0"/>
              <a:t>Полный </a:t>
            </a:r>
            <a:r>
              <a:rPr lang="ru-RU" sz="2600" dirty="0" smtClean="0"/>
              <a:t>текст экскурсии (15 минут) с </a:t>
            </a:r>
            <a:r>
              <a:rPr lang="ru-RU" sz="2600" dirty="0"/>
              <a:t>методической разработкой и </a:t>
            </a:r>
            <a:r>
              <a:rPr lang="ru-RU" sz="2600" dirty="0" smtClean="0"/>
              <a:t>сокращенный текст защиты (7-10 минут) </a:t>
            </a:r>
            <a:r>
              <a:rPr lang="ru-RU" sz="2600" dirty="0"/>
              <a:t>на бумажном (формат А4, шрифт 14, интервал 1,5, выравнивание текста по ширине) и электронном носителях</a:t>
            </a:r>
            <a:r>
              <a:rPr lang="ru-RU" sz="2600" dirty="0" smtClean="0"/>
              <a:t>. Защита от 7 до 15 минут.</a:t>
            </a:r>
            <a:endParaRPr lang="ru-RU" sz="2600" dirty="0"/>
          </a:p>
          <a:p>
            <a:pPr lvl="0"/>
            <a:r>
              <a:rPr lang="ru-RU" sz="2600" dirty="0" smtClean="0"/>
              <a:t>Видео - </a:t>
            </a:r>
            <a:r>
              <a:rPr lang="ru-RU" sz="2600" dirty="0"/>
              <a:t>или мультимедийная презентация для проведения виртуальной экскурсии</a:t>
            </a:r>
          </a:p>
          <a:p>
            <a:r>
              <a:rPr lang="ru-RU" sz="2600" dirty="0" smtClean="0"/>
              <a:t>При </a:t>
            </a:r>
            <a:r>
              <a:rPr lang="ru-RU" sz="2600" dirty="0"/>
              <a:t>пересылке материалов электронной почтой все материалы каждого из участников отдельно архивируются и подписываются: ФИО, школа, и направляются на электронную почту </a:t>
            </a:r>
            <a:r>
              <a:rPr lang="ru-RU" sz="2600" u="sng" dirty="0">
                <a:hlinkClick r:id="rId3"/>
              </a:rPr>
              <a:t>p.n.a.1990@mail.ru</a:t>
            </a:r>
            <a:r>
              <a:rPr lang="ru-RU" sz="2600" dirty="0"/>
              <a:t> с пометкой «Конкурс юный экскурсовод»</a:t>
            </a:r>
          </a:p>
          <a:p>
            <a:r>
              <a:rPr lang="ru-RU" sz="2600" dirty="0" smtClean="0"/>
              <a:t>Материалы так же необходимо будет предоставить в печатном виде на городском финале конкурса «Юный экскурсовод»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66064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 Black" pitchFamily="34" charset="0"/>
              </a:rPr>
              <a:t>Содержание направляемых материалов:</a:t>
            </a:r>
          </a:p>
        </p:txBody>
      </p:sp>
    </p:spTree>
    <p:extLst>
      <p:ext uri="{BB962C8B-B14F-4D97-AF65-F5344CB8AC3E}">
        <p14:creationId xmlns:p14="http://schemas.microsoft.com/office/powerpoint/2010/main" val="381191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Критерии оценки экскурсии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Познавательная и эмоциональная эффективность предлагаемого материала, создание у экскурсантов образных представлений об исторических событиях. 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Глубина проработки материала, степень раскрытия темы. 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Представление данных, полученных в результате исследования, с опорой на источниковедческую базу. 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Свободное владение материалом. Чёткая дикция. Культура речи. 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Использование методических приемов рассказа и показа экскурсионных объектов (умение сопровождать демонстрацию наглядности анализом, пояснениями, историческими справками, выводами, использование портфеля экскурсовода).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Коммуникативная культура.</a:t>
            </a:r>
          </a:p>
          <a:p>
            <a:pPr lvl="1"/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Критерии оценки презентаций защиты экскурсий: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Качество визуального оформления презентаций: общий визуальный стиль работы, графический дизайн элементов оформления работы, эстетичность, художественная выразительность, яркость. 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Соблюдение паритета между иллюстрациями и текстом.</a:t>
            </a:r>
          </a:p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Креативность, качество, сложность и техничность исполнения, обоснованность выбора использованных технологий, гиперссылок, эффектов, звукового оформления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Защита экскурсии – до 10 минут.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>
                <a:latin typeface="Arial Black" pitchFamily="34" charset="0"/>
              </a:rPr>
              <a:t>Критерии оценки конкурсных материалов и некоторые требования к их оформлению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754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1208</Words>
  <Application>Microsoft Office PowerPoint</Application>
  <PresentationFormat>Экран (4:3)</PresentationFormat>
  <Paragraphs>73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Организационные и методические рекомендации для участников городского конкурса юных экскурсоводов «Я горжусь тобой, Нижний Новгород!»</vt:lpstr>
      <vt:lpstr>Городской конкурс юных экскурсоводов «Я горжусь тобой, Нижний Новгород!»</vt:lpstr>
      <vt:lpstr>XXV городской конкурс юных экскурсоводов «Я горжусь тобой, Нижний Новгород!» </vt:lpstr>
      <vt:lpstr>XXV городской конкурс юных экскурсоводов «Я горжусь тобой, Нижний Новгород!»</vt:lpstr>
      <vt:lpstr>Номинации конкурса</vt:lpstr>
      <vt:lpstr>XXV городской конкурс юных экскурсоводов «Я горжусь тобой, Нижний Новгород!»</vt:lpstr>
      <vt:lpstr>Условия участия в городском финале конкурса </vt:lpstr>
      <vt:lpstr>Содержание направляемых материалов:</vt:lpstr>
      <vt:lpstr>Критерии оценки конкурсных материалов и некоторые требования к их оформлению </vt:lpstr>
      <vt:lpstr>Номинация «Экскурсии по городу» и механизм проведения отборочного этапа конкурса</vt:lpstr>
      <vt:lpstr>Номинация «Экскурсии по городу» и механизм проведения отборочного этапа конкурса</vt:lpstr>
      <vt:lpstr>Конкурсы прошлых лет</vt:lpstr>
      <vt:lpstr>Городской финал в ДДТ им В.П. Чкалова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А. Панов</dc:creator>
  <cp:lastModifiedBy>Никита А. Панов</cp:lastModifiedBy>
  <cp:revision>28</cp:revision>
  <dcterms:created xsi:type="dcterms:W3CDTF">2023-02-01T13:43:35Z</dcterms:created>
  <dcterms:modified xsi:type="dcterms:W3CDTF">2023-02-18T08:42:43Z</dcterms:modified>
</cp:coreProperties>
</file>