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585" r:id="rId2"/>
    <p:sldId id="633" r:id="rId3"/>
    <p:sldId id="645" r:id="rId4"/>
    <p:sldId id="646" r:id="rId5"/>
    <p:sldId id="647" r:id="rId6"/>
    <p:sldId id="648" r:id="rId7"/>
    <p:sldId id="649" r:id="rId8"/>
    <p:sldId id="650" r:id="rId9"/>
    <p:sldId id="651" r:id="rId10"/>
    <p:sldId id="659" r:id="rId11"/>
    <p:sldId id="661" r:id="rId12"/>
    <p:sldId id="664" r:id="rId13"/>
    <p:sldId id="663" r:id="rId14"/>
    <p:sldId id="665" r:id="rId15"/>
    <p:sldId id="666" r:id="rId16"/>
    <p:sldId id="634" r:id="rId17"/>
    <p:sldId id="635" r:id="rId18"/>
    <p:sldId id="636" r:id="rId19"/>
    <p:sldId id="637" r:id="rId20"/>
    <p:sldId id="638" r:id="rId21"/>
    <p:sldId id="639" r:id="rId22"/>
    <p:sldId id="640" r:id="rId23"/>
    <p:sldId id="641" r:id="rId24"/>
    <p:sldId id="642" r:id="rId25"/>
    <p:sldId id="643" r:id="rId26"/>
    <p:sldId id="644" r:id="rId27"/>
    <p:sldId id="668" r:id="rId28"/>
    <p:sldId id="669" r:id="rId29"/>
    <p:sldId id="670" r:id="rId30"/>
    <p:sldId id="671" r:id="rId31"/>
    <p:sldId id="672" r:id="rId32"/>
    <p:sldId id="673" r:id="rId33"/>
    <p:sldId id="674" r:id="rId34"/>
    <p:sldId id="675" r:id="rId35"/>
    <p:sldId id="676" r:id="rId36"/>
    <p:sldId id="536" r:id="rId37"/>
    <p:sldId id="538" r:id="rId38"/>
    <p:sldId id="539" r:id="rId39"/>
    <p:sldId id="540" r:id="rId40"/>
    <p:sldId id="541" r:id="rId41"/>
    <p:sldId id="551" r:id="rId42"/>
    <p:sldId id="552" r:id="rId43"/>
    <p:sldId id="545" r:id="rId44"/>
    <p:sldId id="546" r:id="rId45"/>
    <p:sldId id="593" r:id="rId46"/>
    <p:sldId id="594" r:id="rId47"/>
    <p:sldId id="597" r:id="rId48"/>
    <p:sldId id="598" r:id="rId49"/>
    <p:sldId id="600" r:id="rId50"/>
    <p:sldId id="601" r:id="rId51"/>
    <p:sldId id="547" r:id="rId52"/>
    <p:sldId id="548" r:id="rId53"/>
    <p:sldId id="550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son Persei" initials="B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306" autoAdjust="0"/>
    <p:restoredTop sz="96187" autoAdjust="0"/>
  </p:normalViewPr>
  <p:slideViewPr>
    <p:cSldViewPr>
      <p:cViewPr>
        <p:scale>
          <a:sx n="89" d="100"/>
          <a:sy n="89" d="100"/>
        </p:scale>
        <p:origin x="-516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DA070-BA1A-4DB6-98ED-671ABA2B8BFC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7C48A-5BBA-4754-B1D2-682BEFE48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69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C48A-5BBA-4754-B1D2-682BEFE487F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819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C48A-5BBA-4754-B1D2-682BEFE487FC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59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C48A-5BBA-4754-B1D2-682BEFE487FC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81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C48A-5BBA-4754-B1D2-682BEFE487F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59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C48A-5BBA-4754-B1D2-682BEFE487F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59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C48A-5BBA-4754-B1D2-682BEFE487FC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59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C48A-5BBA-4754-B1D2-682BEFE487FC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59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C48A-5BBA-4754-B1D2-682BEFE487FC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59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C48A-5BBA-4754-B1D2-682BEFE487FC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59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C48A-5BBA-4754-B1D2-682BEFE487FC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59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C48A-5BBA-4754-B1D2-682BEFE487FC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5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8E82-58F0-498C-B52E-234C581B379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358D-22B8-48F0-A64F-E88C5CEB6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8E82-58F0-498C-B52E-234C581B379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358D-22B8-48F0-A64F-E88C5CEB6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8E82-58F0-498C-B52E-234C581B379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358D-22B8-48F0-A64F-E88C5CEB6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5417D-66FD-47D8-8CB2-AFF89F8D03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102409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8E82-58F0-498C-B52E-234C581B379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358D-22B8-48F0-A64F-E88C5CEB6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8E82-58F0-498C-B52E-234C581B379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358D-22B8-48F0-A64F-E88C5CEB6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8E82-58F0-498C-B52E-234C581B379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358D-22B8-48F0-A64F-E88C5CEB6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8E82-58F0-498C-B52E-234C581B379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358D-22B8-48F0-A64F-E88C5CEB6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8E82-58F0-498C-B52E-234C581B379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358D-22B8-48F0-A64F-E88C5CEB6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8E82-58F0-498C-B52E-234C581B379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358D-22B8-48F0-A64F-E88C5CEB6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8E82-58F0-498C-B52E-234C581B379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358D-22B8-48F0-A64F-E88C5CEB6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8E82-58F0-498C-B52E-234C581B379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358D-22B8-48F0-A64F-E88C5CEB6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58E82-58F0-498C-B52E-234C581B379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358D-22B8-48F0-A64F-E88C5CEB6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7704" y="105273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b="1" dirty="0">
              <a:solidFill>
                <a:schemeClr val="accent6">
                  <a:lumMod val="5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5762059"/>
            <a:ext cx="1547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10 ноября         </a:t>
            </a:r>
          </a:p>
          <a:p>
            <a:r>
              <a:rPr lang="ru-RU" sz="15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2022 г</a:t>
            </a:r>
            <a:endParaRPr lang="ru-RU" sz="15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" y="-1"/>
            <a:ext cx="9143999" cy="6858001"/>
            <a:chOff x="1" y="-1"/>
            <a:chExt cx="9143999" cy="571500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16857" y="3289548"/>
              <a:ext cx="8527143" cy="11917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" y="-1"/>
              <a:ext cx="1763688" cy="571500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51520" y="193203"/>
              <a:ext cx="1209735" cy="11521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 descr="Ниро_лого.png"/>
            <p:cNvPicPr>
              <a:picLocks noChangeAspect="1"/>
            </p:cNvPicPr>
            <p:nvPr/>
          </p:nvPicPr>
          <p:blipFill>
            <a:blip r:embed="rId2" cstate="print"/>
            <a:srcRect l="18500" t="3343" r="16138" b="12170"/>
            <a:stretch>
              <a:fillRect/>
            </a:stretch>
          </p:blipFill>
          <p:spPr>
            <a:xfrm>
              <a:off x="467544" y="409228"/>
              <a:ext cx="880593" cy="71084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051720" y="4033868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Гурова Ольга   Владимировна –</a:t>
            </a:r>
            <a:r>
              <a:rPr lang="ru-RU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канд.психол</a:t>
            </a: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наук, доцент кафедры дошкольного  образования  ГБОУ ДПО НИРО</a:t>
            </a:r>
            <a:endParaRPr lang="ru-RU" sz="20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231844"/>
            <a:ext cx="7128792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«</a:t>
            </a:r>
            <a:r>
              <a:rPr lang="ru-RU" sz="3700" b="1" dirty="0">
                <a:solidFill>
                  <a:srgbClr val="800000"/>
                </a:solidFill>
              </a:rPr>
              <a:t>Взаимодействие педагогов </a:t>
            </a:r>
            <a:r>
              <a:rPr lang="ru-RU" sz="3700" b="1" dirty="0" smtClean="0">
                <a:solidFill>
                  <a:srgbClr val="800000"/>
                </a:solidFill>
              </a:rPr>
              <a:t> ДОО и </a:t>
            </a:r>
            <a:r>
              <a:rPr lang="ru-RU" sz="3700" b="1" dirty="0">
                <a:solidFill>
                  <a:srgbClr val="800000"/>
                </a:solidFill>
              </a:rPr>
              <a:t>родителей в </a:t>
            </a:r>
            <a:r>
              <a:rPr lang="ru-RU" sz="3700" b="1" dirty="0" smtClean="0">
                <a:solidFill>
                  <a:srgbClr val="800000"/>
                </a:solidFill>
              </a:rPr>
              <a:t>вопросах формирования </a:t>
            </a:r>
            <a:r>
              <a:rPr lang="ru-RU" sz="3700" b="1" dirty="0">
                <a:solidFill>
                  <a:srgbClr val="800000"/>
                </a:solidFill>
              </a:rPr>
              <a:t>психологической  готовности детей  к </a:t>
            </a:r>
            <a:r>
              <a:rPr lang="ru-RU" sz="3700" b="1" dirty="0" smtClean="0">
                <a:solidFill>
                  <a:srgbClr val="800000"/>
                </a:solidFill>
              </a:rPr>
              <a:t>игрово</a:t>
            </a:r>
            <a:r>
              <a:rPr lang="ru-RU" sz="3700" b="1" dirty="0" smtClean="0">
                <a:solidFill>
                  <a:srgbClr val="800000"/>
                </a:solidFill>
              </a:rPr>
              <a:t>й </a:t>
            </a:r>
            <a:r>
              <a:rPr lang="ru-RU" sz="3700" b="1" dirty="0" smtClean="0">
                <a:solidFill>
                  <a:srgbClr val="800000"/>
                </a:solidFill>
              </a:rPr>
              <a:t>деятельности</a:t>
            </a:r>
            <a:r>
              <a:rPr lang="ru-RU" sz="3700" b="1" dirty="0" smtClean="0">
                <a:solidFill>
                  <a:srgbClr val="800000"/>
                </a:solidFill>
              </a:rPr>
              <a:t>»</a:t>
            </a:r>
            <a:endParaRPr lang="ru-RU" sz="37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4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2640"/>
            <a:ext cx="648071" cy="55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59632" y="62639"/>
            <a:ext cx="7884368" cy="505621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800000"/>
                </a:solidFill>
              </a:rPr>
              <a:t>Психологические критерии игровой деятельности   </a:t>
            </a:r>
            <a:r>
              <a:rPr lang="ru-RU" sz="2700" dirty="0">
                <a:solidFill>
                  <a:srgbClr val="800000"/>
                </a:solidFill>
              </a:rPr>
              <a:t/>
            </a:r>
            <a:br>
              <a:rPr lang="ru-RU" sz="2700" dirty="0">
                <a:solidFill>
                  <a:srgbClr val="800000"/>
                </a:solidFill>
              </a:rPr>
            </a:br>
            <a:endParaRPr lang="ru-RU" sz="2700" dirty="0">
              <a:solidFill>
                <a:srgbClr val="8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27584" y="620688"/>
            <a:ext cx="8136904" cy="623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Подлинная игра отличается тем, что играющий выполняет игровые действия по собственной  инициативе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В литературе выделяется  4 типа психологических критериев игры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 1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. Наличие  игрушки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2.Выполнение ребенком  игровой роли.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Для того, чтобы роль определяла игру, необходимо найти то, что заставляет субъекта роль «играть», а не реализовывать роль в реальной жизни.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 3.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Воображаемая   ( мнимая) ситуация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Л.С.Выготский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реализуется в роли, делает игрушку  средством игры  и позволяет реализовываться собственной деятельности.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    Однако этот показатель оказывается несостоятельным при использовании игры как вспомогательного средства.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  4.В игре ребенок «плачет как пациент и радуется как играющий»   (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Л.С.Выготский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Ребенок одновременно находится в ней (плачет как пациент) и вне игры(радуется как играющий) ребенок ( взрослый) разделяет на себя (внутри игры) и себя вне игры»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(позволяет человеку управлять не только собой играющим, но и значением и функций разных предметов.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 Одновременная позиция  внутри игры и вне ее позволяет использовать ее как средство для организации других видов деятельности, позволяет управлять ребенку собой , выполнять неприятную  деятельность.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2640"/>
            <a:ext cx="648071" cy="55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956376" cy="57606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800000"/>
                </a:solidFill>
              </a:rPr>
              <a:t>Условия развития психологической готовности  детей к  игровой деятельности   </a:t>
            </a:r>
            <a:r>
              <a:rPr lang="ru-RU" sz="2700" dirty="0">
                <a:solidFill>
                  <a:srgbClr val="800000"/>
                </a:solidFill>
              </a:rPr>
              <a:t/>
            </a:r>
            <a:br>
              <a:rPr lang="ru-RU" sz="2700" dirty="0">
                <a:solidFill>
                  <a:srgbClr val="800000"/>
                </a:solidFill>
              </a:rPr>
            </a:br>
            <a:endParaRPr lang="ru-RU" sz="2700" dirty="0">
              <a:solidFill>
                <a:srgbClr val="8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609329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образовательном процессе специалистам  важно серьезное внимание уделять организации совместной с детьми предметной, продуктивной деятельности,  в которой они могут обучать детей   выделению признаков, свойств, назначения предметов.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Выстраивая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взаимодействие с детьми в предметной деятельности, педагогам  целесообразно  сопровождать совместную деятельность с ними речью, комментировать, как свои действия, так и действия воспитанников.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Постепенно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переводя ребенка от позиции зрителя к  позиции активного  участника, специалистам целесообразно побуждать детей самостоятельно выполнять, сопровождать свою деятельность речью, осознавать себя ее субъектом, что обеспечит им в дальнейшем возможность игры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.(Первое условие)</a:t>
            </a:r>
          </a:p>
        </p:txBody>
      </p:sp>
    </p:spTree>
    <p:extLst>
      <p:ext uri="{BB962C8B-B14F-4D97-AF65-F5344CB8AC3E}">
        <p14:creationId xmlns:p14="http://schemas.microsoft.com/office/powerpoint/2010/main" val="4766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2640"/>
            <a:ext cx="648071" cy="55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956376" cy="57606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800000"/>
                </a:solidFill>
              </a:rPr>
              <a:t>Условия развития психологической готовности  детей к  игровой деятельности   </a:t>
            </a:r>
            <a:r>
              <a:rPr lang="ru-RU" sz="2700" dirty="0">
                <a:solidFill>
                  <a:srgbClr val="800000"/>
                </a:solidFill>
              </a:rPr>
              <a:t/>
            </a:r>
            <a:br>
              <a:rPr lang="ru-RU" sz="2700" dirty="0">
                <a:solidFill>
                  <a:srgbClr val="800000"/>
                </a:solidFill>
              </a:rPr>
            </a:br>
            <a:endParaRPr lang="ru-RU" sz="2700" dirty="0">
              <a:solidFill>
                <a:srgbClr val="8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609329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рганизация  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индивидуальной деятельности, где ребенок и взрослый имеют возможность параллельно действовать и  наблюдать друг за другом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100" b="1" dirty="0">
                <a:solidFill>
                  <a:srgbClr val="800000"/>
                </a:solidFill>
              </a:rPr>
              <a:t>(второе психолого-педагогическое условие)</a:t>
            </a:r>
            <a:r>
              <a:rPr lang="ru-RU" sz="2100" dirty="0">
                <a:solidFill>
                  <a:srgbClr val="C00000"/>
                </a:solidFill>
              </a:rPr>
              <a:t>  </a:t>
            </a:r>
            <a:r>
              <a:rPr lang="ru-RU" sz="2100" dirty="0"/>
              <a:t>будет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обеспечивать  основу  для развития у воспитанников способностей использовать речь как средство общения и взаимодействия в совместной с партнером игре,  средство планирования своей деятельности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ажно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, начиная с раннего возраста  целенаправленно развивать у детей  воображение (</a:t>
            </a:r>
            <a:r>
              <a:rPr lang="ru-RU" sz="2400" b="1" dirty="0">
                <a:solidFill>
                  <a:srgbClr val="800000"/>
                </a:solidFill>
              </a:rPr>
              <a:t>третье условие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):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способности действовать с  предметами в воображаемом плане. С этой целью необходимо  организовывать  различные виды вербальных игр: загадки, перевертыши,  в которых  дети сначала  в качестве зрителей переосмысляют предметы, способы действий с ними,  продукты той или иной деятельности, а затем в роли организаторов обучают этим умениям и навыкам взрослых и сверстников. </a:t>
            </a:r>
            <a:endParaRPr lang="ru-RU" sz="21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2640"/>
            <a:ext cx="648071" cy="55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956376" cy="57606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800000"/>
                </a:solidFill>
              </a:rPr>
              <a:t>Условия развития психологической готовности  детей к  игровой деятельности   </a:t>
            </a:r>
            <a:r>
              <a:rPr lang="ru-RU" sz="2700" dirty="0">
                <a:solidFill>
                  <a:srgbClr val="800000"/>
                </a:solidFill>
              </a:rPr>
              <a:t/>
            </a:r>
            <a:br>
              <a:rPr lang="ru-RU" sz="2700" dirty="0">
                <a:solidFill>
                  <a:srgbClr val="800000"/>
                </a:solidFill>
              </a:rPr>
            </a:br>
            <a:endParaRPr lang="ru-RU" sz="2700" dirty="0">
              <a:solidFill>
                <a:srgbClr val="8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609329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800000"/>
                </a:solidFill>
              </a:rPr>
              <a:t>Ч</a:t>
            </a:r>
            <a:r>
              <a:rPr lang="ru-RU" sz="2000" b="1" dirty="0" smtClean="0">
                <a:solidFill>
                  <a:srgbClr val="800000"/>
                </a:solidFill>
              </a:rPr>
              <a:t>етвертое </a:t>
            </a:r>
            <a:r>
              <a:rPr lang="ru-RU" sz="2000" b="1" dirty="0">
                <a:solidFill>
                  <a:srgbClr val="800000"/>
                </a:solidFill>
              </a:rPr>
              <a:t>психолого-педагогическое условие</a:t>
            </a:r>
            <a:r>
              <a:rPr lang="ru-RU" sz="2000" dirty="0">
                <a:solidFill>
                  <a:srgbClr val="800000"/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подготовки детей к игровой деятельности связано с овладением детьми разными позициями в общении со взрослым: ребенок в позиции «ученика» (под партнером), «учителя» (над партнером), «на равных» с партнером. Умение воспитанника вступать в разные типы отношений со взрослым обеспечит ему возможность осознать себя, свое действие, выделить в воображаемой ситуации условность позиции педагога.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Ученые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доказали, что  реализация педагогом вышеназванных условий в образовательном  процесс будет эффективной, если в ДОО будет создана развивающая предметно-пространственная среда </a:t>
            </a:r>
            <a:r>
              <a:rPr lang="ru-RU" sz="2000" dirty="0">
                <a:solidFill>
                  <a:srgbClr val="800000"/>
                </a:solidFill>
              </a:rPr>
              <a:t>(</a:t>
            </a:r>
            <a:r>
              <a:rPr lang="ru-RU" sz="2000" b="1" dirty="0">
                <a:solidFill>
                  <a:srgbClr val="800000"/>
                </a:solidFill>
              </a:rPr>
              <a:t>пятое условие</a:t>
            </a:r>
            <a:r>
              <a:rPr lang="ru-RU" sz="2000" dirty="0">
                <a:solidFill>
                  <a:srgbClr val="C00000"/>
                </a:solidFill>
              </a:rPr>
              <a:t>),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позволяющая детям приобретать, обогащать опыт деятельности с разными предметами, игрушками, открывать их разные особенности, быть полностью свободным в своих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действиях.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важно обеспечить  грамотное сопровождение семьи в  воспитания и развития детей в младенческом, раннем, дошкольном возрасте  с точки зрения создания ими условий, обеспечивающих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плавный безболезненный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переход детей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от одной ступени образования к другой (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шестое условие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2640"/>
            <a:ext cx="648071" cy="55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956376" cy="57606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800000"/>
                </a:solidFill>
              </a:rPr>
              <a:t>Условия развития психологической готовности  детей к  игровой деятельности   </a:t>
            </a:r>
            <a:r>
              <a:rPr lang="ru-RU" sz="2700" dirty="0">
                <a:solidFill>
                  <a:srgbClr val="800000"/>
                </a:solidFill>
              </a:rPr>
              <a:t/>
            </a:r>
            <a:br>
              <a:rPr lang="ru-RU" sz="2700" dirty="0">
                <a:solidFill>
                  <a:srgbClr val="800000"/>
                </a:solidFill>
              </a:rPr>
            </a:br>
            <a:endParaRPr lang="ru-RU" sz="2700" dirty="0">
              <a:solidFill>
                <a:srgbClr val="8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609329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800000"/>
                </a:solidFill>
              </a:rPr>
              <a:t>Ч</a:t>
            </a:r>
            <a:r>
              <a:rPr lang="ru-RU" sz="2000" b="1" dirty="0" smtClean="0">
                <a:solidFill>
                  <a:srgbClr val="800000"/>
                </a:solidFill>
              </a:rPr>
              <a:t>етвертое </a:t>
            </a:r>
            <a:r>
              <a:rPr lang="ru-RU" sz="2000" b="1" dirty="0">
                <a:solidFill>
                  <a:srgbClr val="800000"/>
                </a:solidFill>
              </a:rPr>
              <a:t>психолого-педагогическое условие</a:t>
            </a:r>
            <a:r>
              <a:rPr lang="ru-RU" sz="2000" dirty="0">
                <a:solidFill>
                  <a:srgbClr val="800000"/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подготовки детей к игровой деятельности связано с овладением детьми разными позициями в общении со взрослым: ребенок в позиции «ученика» (под партнером), «учителя» (над партнером), «на равных» с партнером. Умение воспитанника вступать в разные типы отношений со взрослым обеспечит ему возможность осознать себя, свое действие, выделить в воображаемой ситуации условность позиции педагога.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Ученые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доказали, что  реализация педагогом вышеназванных условий в образовательном  процесс будет эффективной, если в ДОО будет создана развивающая предметно-пространственная среда (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пятое условие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), позволяющая детям приобретать, обогащать опыт деятельности с разными предметами, игрушками, открывать их разные особенности, быть полностью свободным в своих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действиях.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важно обеспечить  грамотное сопровождение семьи в  воспитания и развития детей в младенческом, раннем, дошкольном возрасте  с точки зрения создания ими условий, обеспечивающих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плавный безболезненный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переход детей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от одной ступени образования к другой (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шестое условие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2640"/>
            <a:ext cx="648071" cy="55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956376" cy="57606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800000"/>
                </a:solidFill>
              </a:rPr>
              <a:t>Условия развития психологической готовности  детей к  игровой деятельности   </a:t>
            </a:r>
            <a:r>
              <a:rPr lang="ru-RU" sz="2700" dirty="0">
                <a:solidFill>
                  <a:srgbClr val="800000"/>
                </a:solidFill>
              </a:rPr>
              <a:t/>
            </a:r>
            <a:br>
              <a:rPr lang="ru-RU" sz="2700" dirty="0">
                <a:solidFill>
                  <a:srgbClr val="800000"/>
                </a:solidFill>
              </a:rPr>
            </a:br>
            <a:endParaRPr lang="ru-RU" sz="2700" dirty="0">
              <a:solidFill>
                <a:srgbClr val="8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609329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800000"/>
                </a:solidFill>
              </a:rPr>
              <a:t>С</a:t>
            </a:r>
            <a:r>
              <a:rPr lang="ru-RU" sz="2200" b="1" dirty="0" smtClean="0">
                <a:solidFill>
                  <a:srgbClr val="800000"/>
                </a:solidFill>
              </a:rPr>
              <a:t>едьмым </a:t>
            </a:r>
            <a:r>
              <a:rPr lang="ru-RU" sz="2200" b="1" dirty="0">
                <a:solidFill>
                  <a:srgbClr val="800000"/>
                </a:solidFill>
              </a:rPr>
              <a:t>условием</a:t>
            </a:r>
            <a:r>
              <a:rPr lang="ru-RU" sz="2200" dirty="0">
                <a:solidFill>
                  <a:srgbClr val="800000"/>
                </a:solidFill>
              </a:rPr>
              <a:t>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формирования психологической готовности ребенка к игре является организация специалистами интересной событийной жизни в ДОО: театрализованных постановок, маскарадов, дней рождения детей, спектаклей по мотивам  литературных, музыкальных, кинематографических произведений. Для становления у детей и взрослых ролевой позиции  необходимо, чтобы  в процессе подготовки и проживания  событий   дети и их родители принимали  участие не только как зрители, но и как их  ведущие, члены жюри,  которые могут  поделиться своими переживаниями с другими участниками,  научить  их многим полезным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вещам.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2200" dirty="0">
              <a:solidFill>
                <a:srgbClr val="8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2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1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03648" y="620687"/>
            <a:ext cx="7416824" cy="60500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Закон «Об </a:t>
            </a: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образовании в РФ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» о </a:t>
            </a: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взаимодействии педагогов с родителями</a:t>
            </a:r>
            <a:b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endParaRPr lang="ru-RU" sz="3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166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ru-RU" alt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50825" indent="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Bookman Old Style" pitchFamily="18" charset="0"/>
              </a:rPr>
              <a:t> 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25689"/>
            <a:ext cx="72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 Законе предусмотрено, что в решении сложных, многоплановых задач, связанных с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воспитанием детей,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эксклюзивная роль принадлежит семье.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статье 44 Закона впервые определены права, обязанности и ответственность родителей за образование ребенка. В связи с этим возникает необходимость по-новому взглянуть на взаимодействие ДОУ с родителями с целью создания единого образовательного пространства «семья – детский сад» для их равноправного и заинтересованного партнерства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bookean.ru.opt-images.1c-bitrix-cdn.ru/upload/iblock/216/2166fe9598298a3b9e2b55d8b797969b.jpg?14461199941325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04514"/>
            <a:ext cx="1588150" cy="260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Inna\Desktop\Доклад\4_(sim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4503642"/>
            <a:ext cx="3456384" cy="221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Inna\Desktop\b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2208" y="4503641"/>
            <a:ext cx="3874040" cy="220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НИР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9361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5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73325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 центре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стандарта -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требования к условиям, в том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числе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    психолого-педагогическим,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реди которых –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сотрудничество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     педагогов  ДОО с семьей.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Одной из задач Стандарта является «обеспечение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детей» (п.1.6.). «Поддержка родителей (законных представителей) в воспитании детей, охране и укреплении их здоровья, вовлечение семей непосредственно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 образовательную деятельность» признается необходимым психолого-педагогическим условием реализации образовательной программы дошкольного образования (п.3.2.1).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Стандарт утверждает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личностно-развивающий и гуманистический характер взаимодействия взрослых (родителей (законных представителей), педагогических и иных работников Организации) 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детей.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64198" y="32214"/>
            <a:ext cx="6132138" cy="116453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   ДО  </a:t>
            </a:r>
            <a:r>
              <a:rPr lang="ru-RU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взаимодействии педагогов с родителями</a:t>
            </a:r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64243" cy="83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im3-tub-ru.yandex.net/i?id=a81df398fe24a3af93df3d6368b86896-l&amp;n=13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368152" cy="216024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0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78466"/>
            <a:ext cx="8229600" cy="5662902"/>
          </a:xfrm>
        </p:spPr>
        <p:txBody>
          <a:bodyPr>
            <a:normAutofit fontScale="62500" lnSpcReduction="20000"/>
          </a:bodyPr>
          <a:lstStyle/>
          <a:p>
            <a:pPr marL="502920" indent="-457200" algn="just">
              <a:buFont typeface="Wingdings" panose="05000000000000000000" pitchFamily="2" charset="2"/>
              <a:buChar char="Ø"/>
            </a:pP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педагогике взаимодействие рассматривается как базовая категория, в основе которого по мнению С.А. Смирнова лежит совместная деятельность педагогов и родителей по восприятию функций и ролей друг друга, а с другой стороны, личностных качеств     </a:t>
            </a:r>
          </a:p>
          <a:p>
            <a:pPr marL="502920" indent="-457200" algn="just">
              <a:buFont typeface="Wingdings" panose="05000000000000000000" pitchFamily="2" charset="2"/>
              <a:buChar char="Ø"/>
            </a:pP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</a:t>
            </a:r>
            <a:r>
              <a:rPr lang="ru-RU" sz="3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Баранов, М.А </a:t>
            </a:r>
            <a:r>
              <a:rPr lang="ru-RU" sz="3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Данилова, И.Я. </a:t>
            </a:r>
            <a:r>
              <a:rPr lang="ru-RU" sz="35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Лернер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М.Н. </a:t>
            </a:r>
            <a:r>
              <a:rPr lang="ru-RU" sz="35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Скаткин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рассматривают </a:t>
            </a:r>
            <a:r>
              <a:rPr lang="ru-RU" sz="3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 как  сущностную характеристику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sz="3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 </a:t>
            </a:r>
            <a:endParaRPr lang="ru-RU" sz="35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Font typeface="Wingdings" panose="05000000000000000000" pitchFamily="2" charset="2"/>
              <a:buChar char="Ø"/>
            </a:pP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3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образовательного процесса  определяется ими как прямое или косвенного  воздействие субъектов этого процесса друг на друга, порождающего их взаимную связь, что является, по мнению </a:t>
            </a:r>
            <a:r>
              <a:rPr lang="ru-RU" sz="3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Каптерова</a:t>
            </a:r>
            <a:r>
              <a:rPr lang="ru-RU" sz="3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П.Ф., одной из важнейших характеристик единого образовательного пространства, оказывающего влияние на развитие  личности. </a:t>
            </a:r>
            <a:endParaRPr lang="ru-RU" sz="35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Font typeface="Wingdings" panose="05000000000000000000" pitchFamily="2" charset="2"/>
              <a:buChar char="Ø"/>
            </a:pP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Сотрудничество- наивысший уровень взаимодействия, где каждое действие участника данного процесса согласовано, а совместная деятельность рассматривается в контексте субъектных отношений</a:t>
            </a:r>
          </a:p>
          <a:p>
            <a:pPr marL="502920" indent="-457200" algn="just">
              <a:buFont typeface="Wingdings" panose="05000000000000000000" pitchFamily="2" charset="2"/>
              <a:buChar char="Ø"/>
            </a:pP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(В.А. Новицкая)</a:t>
            </a:r>
            <a:endParaRPr lang="ru-RU" sz="3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9194"/>
            <a:ext cx="7571184" cy="88927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Сущность понятия взаимодействи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9195"/>
            <a:ext cx="864096" cy="71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5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4840" y="1412776"/>
            <a:ext cx="8613624" cy="5445224"/>
          </a:xfrm>
        </p:spPr>
        <p:txBody>
          <a:bodyPr>
            <a:normAutofit fontScale="25000" lnSpcReduction="2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ФОРМАЛЬНО-АДМИНИСТРАТИВНЫЙ 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</a:t>
            </a:r>
          </a:p>
          <a:p>
            <a:pPr marL="457200" lvl="1" indent="0">
              <a:buNone/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руководство детского сада не заинтересованы в привлечении родителей к сотрудничеству, общение происходит в основном в рамках родительских собраний, приглашений на консультации , беседы. </a:t>
            </a:r>
            <a:endParaRPr lang="ru-RU" sz="7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РАЗРЕШИТЕЛЬНО-РАЗДЕЛИТЕЛЬНЫЙ ПОДХОД</a:t>
            </a:r>
          </a:p>
          <a:p>
            <a:pPr marL="457200" lvl="1" indent="0">
              <a:buNone/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ограничивающее взаимодействие детского сада и семьи, 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 л лишь иногда  может быть допущена к 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участию в  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ДОО</a:t>
            </a:r>
            <a:endParaRPr lang="ru-RU" sz="7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ПРОСВЕЩЕНЧЕСКИЙ ПОДХОД</a:t>
            </a:r>
          </a:p>
          <a:p>
            <a:pPr marL="457200" lvl="1" indent="0">
              <a:buNone/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формы организации просветительской работы с 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родителями. Они  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ориентированы на передачу родителями педагогических и 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психологических 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 методик организации совместной  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</a:t>
            </a:r>
          </a:p>
          <a:p>
            <a:pPr marL="457200" lvl="1" indent="0">
              <a:buNone/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ПАРТНЕРСКИЙ ПОДХОД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совместной 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и педагогов 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 </a:t>
            </a:r>
            <a:r>
              <a:rPr lang="ru-RU" sz="7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равноактивного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взаимосвязанного воздействия  двух сторон в интересах развития. Это способ взаимодействия педагогов с семьей «от ребенка» и «на стороне родителя»  (А. А. Майер 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тип взаимодействия образовательных учреждений с участниками образовательного процесса, государственными и местными органами власти, общественными организациями, нацеленного на согласование и реализацию интересов участников этого процесса. (О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Д. Никольская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4198" y="-171400"/>
            <a:ext cx="7772298" cy="1512168"/>
          </a:xfrm>
        </p:spPr>
        <p:txBody>
          <a:bodyPr>
            <a:noAutofit/>
          </a:bodyPr>
          <a:lstStyle/>
          <a:p>
            <a:pPr marL="45720" indent="0" algn="l"/>
            <a:r>
              <a:rPr lang="ru-RU" sz="3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3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распространенные подходы в практике  </a:t>
            </a:r>
            <a:r>
              <a:rPr lang="ru-RU" sz="3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 </a:t>
            </a:r>
            <a:r>
              <a:rPr lang="ru-RU" sz="3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  </a:t>
            </a:r>
            <a:r>
              <a:rPr lang="ru-RU" sz="3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br>
              <a:rPr lang="ru-RU" sz="3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(Е. С. Евдокимова) </a:t>
            </a:r>
            <a:endParaRPr lang="ru-RU" sz="30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0" y="189195"/>
            <a:ext cx="1129358" cy="79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4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9"/>
          <p:cNvSpPr>
            <a:spLocks noGrp="1"/>
          </p:cNvSpPr>
          <p:nvPr>
            <p:ph type="title"/>
          </p:nvPr>
        </p:nvSpPr>
        <p:spPr>
          <a:xfrm>
            <a:off x="468313" y="65255"/>
            <a:ext cx="8229600" cy="927100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solidFill>
                  <a:srgbClr val="B00000"/>
                </a:solidFill>
              </a:rPr>
              <a:t>         </a:t>
            </a:r>
            <a:r>
              <a:rPr lang="ru-RU" altLang="ru-RU" sz="4000" b="1" dirty="0" smtClean="0">
                <a:solidFill>
                  <a:srgbClr val="800000"/>
                </a:solidFill>
              </a:rPr>
              <a:t>Актуальность проблемы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gray">
          <a:xfrm>
            <a:off x="4214813" y="37861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5000"/>
              <a:buFont typeface="Wingdings" pitchFamily="2" charset="2"/>
              <a:buChar char="ь"/>
              <a:defRPr/>
            </a:pPr>
            <a:endParaRPr lang="ru-RU" sz="2800" b="1" kern="0" dirty="0">
              <a:solidFill>
                <a:srgbClr val="000000"/>
              </a:solidFill>
              <a:latin typeface="+mn-lt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5000"/>
              <a:defRPr/>
            </a:pPr>
            <a:endParaRPr lang="ru-RU" sz="2800" b="1" kern="0" dirty="0">
              <a:solidFill>
                <a:srgbClr val="000000"/>
              </a:solidFill>
              <a:latin typeface="+mn-lt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85000"/>
              <a:defRPr/>
            </a:pPr>
            <a:endParaRPr lang="ru-RU" sz="2800" b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100" name="Oval 3"/>
          <p:cNvSpPr>
            <a:spLocks noChangeArrowheads="1"/>
          </p:cNvSpPr>
          <p:nvPr/>
        </p:nvSpPr>
        <p:spPr bwMode="gray">
          <a:xfrm>
            <a:off x="3657600" y="2786063"/>
            <a:ext cx="1619250" cy="1619250"/>
          </a:xfrm>
          <a:prstGeom prst="ellipse">
            <a:avLst/>
          </a:prstGeom>
          <a:solidFill>
            <a:srgbClr val="DCDCD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gray">
          <a:xfrm>
            <a:off x="2895600" y="3567113"/>
            <a:ext cx="1524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gray">
          <a:xfrm>
            <a:off x="3733800" y="2424113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gray">
          <a:xfrm flipH="1">
            <a:off x="3995738" y="4076700"/>
            <a:ext cx="81915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gray">
          <a:xfrm>
            <a:off x="5029200" y="3871913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gray">
          <a:xfrm flipV="1">
            <a:off x="5029200" y="2576513"/>
            <a:ext cx="533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06" name="Group 11"/>
          <p:cNvGrpSpPr>
            <a:grpSpLocks/>
          </p:cNvGrpSpPr>
          <p:nvPr/>
        </p:nvGrpSpPr>
        <p:grpSpPr bwMode="auto">
          <a:xfrm>
            <a:off x="3000375" y="1571625"/>
            <a:ext cx="1146175" cy="1384300"/>
            <a:chOff x="2064" y="1008"/>
            <a:chExt cx="722" cy="872"/>
          </a:xfrm>
          <a:solidFill>
            <a:srgbClr val="00B0F0"/>
          </a:solidFill>
        </p:grpSpPr>
        <p:sp>
          <p:nvSpPr>
            <p:cNvPr id="4244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grpSp>
          <p:nvGrpSpPr>
            <p:cNvPr id="4245" name="Group 13"/>
            <p:cNvGrpSpPr>
              <a:grpSpLocks/>
            </p:cNvGrpSpPr>
            <p:nvPr/>
          </p:nvGrpSpPr>
          <p:grpSpPr bwMode="auto">
            <a:xfrm>
              <a:off x="2086" y="1030"/>
              <a:ext cx="680" cy="844"/>
              <a:chOff x="3975" y="1593"/>
              <a:chExt cx="931" cy="1157"/>
            </a:xfrm>
            <a:grpFill/>
          </p:grpSpPr>
          <p:pic>
            <p:nvPicPr>
              <p:cNvPr id="4258" name="Picture 14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59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pic>
            <p:nvPicPr>
              <p:cNvPr id="4260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261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  <a:grpFill/>
            </p:grpSpPr>
            <p:grpSp>
              <p:nvGrpSpPr>
                <p:cNvPr id="4262" name="Group 18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  <a:grpFill/>
              </p:grpSpPr>
              <p:sp>
                <p:nvSpPr>
                  <p:cNvPr id="4268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269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270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271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  <p:grpSp>
              <p:nvGrpSpPr>
                <p:cNvPr id="4263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  <a:grpFill/>
              </p:grpSpPr>
              <p:sp>
                <p:nvSpPr>
                  <p:cNvPr id="4264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265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266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267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</p:grpSp>
        </p:grpSp>
        <p:grpSp>
          <p:nvGrpSpPr>
            <p:cNvPr id="4246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  <a:grpFill/>
          </p:grpSpPr>
          <p:grpSp>
            <p:nvGrpSpPr>
              <p:cNvPr id="4248" name="Group 29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  <a:grpFill/>
            </p:grpSpPr>
            <p:sp>
              <p:nvSpPr>
                <p:cNvPr id="4254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255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256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257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4249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  <a:grpFill/>
            </p:grpSpPr>
            <p:sp>
              <p:nvSpPr>
                <p:cNvPr id="4250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251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252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253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</p:grpSp>
        <p:sp>
          <p:nvSpPr>
            <p:cNvPr id="4247" name="Rectangle 39"/>
            <p:cNvSpPr>
              <a:spLocks noChangeArrowheads="1"/>
            </p:cNvSpPr>
            <p:nvPr/>
          </p:nvSpPr>
          <p:spPr bwMode="gray">
            <a:xfrm>
              <a:off x="2320" y="1211"/>
              <a:ext cx="223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rgbClr val="000000"/>
                  </a:solidFill>
                </a:rPr>
                <a:t>1</a:t>
              </a:r>
              <a:endParaRPr lang="en-US" altLang="ru-RU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4107" name="Group 40"/>
          <p:cNvGrpSpPr>
            <a:grpSpLocks/>
          </p:cNvGrpSpPr>
          <p:nvPr/>
        </p:nvGrpSpPr>
        <p:grpSpPr bwMode="auto">
          <a:xfrm>
            <a:off x="2500313" y="2928938"/>
            <a:ext cx="1146175" cy="1384300"/>
            <a:chOff x="2064" y="1008"/>
            <a:chExt cx="722" cy="872"/>
          </a:xfrm>
          <a:solidFill>
            <a:srgbClr val="92D050"/>
          </a:solidFill>
        </p:grpSpPr>
        <p:sp>
          <p:nvSpPr>
            <p:cNvPr id="4216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grpSp>
          <p:nvGrpSpPr>
            <p:cNvPr id="4217" name="Group 42"/>
            <p:cNvGrpSpPr>
              <a:grpSpLocks/>
            </p:cNvGrpSpPr>
            <p:nvPr/>
          </p:nvGrpSpPr>
          <p:grpSpPr bwMode="auto">
            <a:xfrm>
              <a:off x="2086" y="1030"/>
              <a:ext cx="680" cy="844"/>
              <a:chOff x="3975" y="1593"/>
              <a:chExt cx="931" cy="1157"/>
            </a:xfrm>
            <a:grpFill/>
          </p:grpSpPr>
          <p:pic>
            <p:nvPicPr>
              <p:cNvPr id="4230" name="Picture 43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31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pic>
            <p:nvPicPr>
              <p:cNvPr id="4232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233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  <a:grpFill/>
            </p:grpSpPr>
            <p:grpSp>
              <p:nvGrpSpPr>
                <p:cNvPr id="4234" name="Group 47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  <a:grpFill/>
              </p:grpSpPr>
              <p:sp>
                <p:nvSpPr>
                  <p:cNvPr id="4240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241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242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243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  <p:grpSp>
              <p:nvGrpSpPr>
                <p:cNvPr id="4235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  <a:grpFill/>
              </p:grpSpPr>
              <p:sp>
                <p:nvSpPr>
                  <p:cNvPr id="4236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237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238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239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</p:grpSp>
        </p:grpSp>
        <p:grpSp>
          <p:nvGrpSpPr>
            <p:cNvPr id="4218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  <a:grpFill/>
          </p:grpSpPr>
          <p:grpSp>
            <p:nvGrpSpPr>
              <p:cNvPr id="4220" name="Group 58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  <a:grpFill/>
            </p:grpSpPr>
            <p:sp>
              <p:nvSpPr>
                <p:cNvPr id="4226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227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228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229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4221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  <a:grpFill/>
            </p:grpSpPr>
            <p:sp>
              <p:nvSpPr>
                <p:cNvPr id="4222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223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224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225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</p:grpSp>
        <p:sp>
          <p:nvSpPr>
            <p:cNvPr id="4219" name="Rectangle 68"/>
            <p:cNvSpPr>
              <a:spLocks noChangeArrowheads="1"/>
            </p:cNvSpPr>
            <p:nvPr/>
          </p:nvSpPr>
          <p:spPr bwMode="gray">
            <a:xfrm>
              <a:off x="2329" y="1241"/>
              <a:ext cx="20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 dirty="0" smtClean="0">
                  <a:solidFill>
                    <a:srgbClr val="000000"/>
                  </a:solidFill>
                </a:rPr>
                <a:t>2</a:t>
              </a:r>
              <a:endParaRPr lang="en-US" altLang="ru-RU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08" name="Group 69"/>
          <p:cNvGrpSpPr>
            <a:grpSpLocks/>
          </p:cNvGrpSpPr>
          <p:nvPr/>
        </p:nvGrpSpPr>
        <p:grpSpPr bwMode="auto">
          <a:xfrm>
            <a:off x="2943225" y="5178425"/>
            <a:ext cx="1146175" cy="1384300"/>
            <a:chOff x="2064" y="1008"/>
            <a:chExt cx="722" cy="872"/>
          </a:xfrm>
          <a:solidFill>
            <a:srgbClr val="FF0000"/>
          </a:solidFill>
        </p:grpSpPr>
        <p:sp>
          <p:nvSpPr>
            <p:cNvPr id="4188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grpSp>
          <p:nvGrpSpPr>
            <p:cNvPr id="4189" name="Group 71"/>
            <p:cNvGrpSpPr>
              <a:grpSpLocks/>
            </p:cNvGrpSpPr>
            <p:nvPr/>
          </p:nvGrpSpPr>
          <p:grpSpPr bwMode="auto">
            <a:xfrm>
              <a:off x="2086" y="1030"/>
              <a:ext cx="680" cy="844"/>
              <a:chOff x="3975" y="1593"/>
              <a:chExt cx="931" cy="1157"/>
            </a:xfrm>
            <a:grpFill/>
          </p:grpSpPr>
          <p:pic>
            <p:nvPicPr>
              <p:cNvPr id="4202" name="Picture 72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03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pic>
            <p:nvPicPr>
              <p:cNvPr id="4204" name="Picture 74" descr="light_shadow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205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  <a:grpFill/>
            </p:grpSpPr>
            <p:grpSp>
              <p:nvGrpSpPr>
                <p:cNvPr id="4206" name="Group 76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  <a:grpFill/>
              </p:grpSpPr>
              <p:sp>
                <p:nvSpPr>
                  <p:cNvPr id="4212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213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214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215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  <p:grpSp>
              <p:nvGrpSpPr>
                <p:cNvPr id="4207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  <a:grpFill/>
              </p:grpSpPr>
              <p:sp>
                <p:nvSpPr>
                  <p:cNvPr id="4208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209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210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211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</p:grpSp>
        </p:grpSp>
        <p:grpSp>
          <p:nvGrpSpPr>
            <p:cNvPr id="4190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  <a:grpFill/>
          </p:grpSpPr>
          <p:grpSp>
            <p:nvGrpSpPr>
              <p:cNvPr id="4192" name="Group 87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  <a:grpFill/>
            </p:grpSpPr>
            <p:sp>
              <p:nvSpPr>
                <p:cNvPr id="4198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99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200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201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4193" name="Group 92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  <a:grpFill/>
            </p:grpSpPr>
            <p:sp>
              <p:nvSpPr>
                <p:cNvPr id="4194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95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96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97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</p:grpSp>
        <p:sp>
          <p:nvSpPr>
            <p:cNvPr id="4191" name="Rectangle 97"/>
            <p:cNvSpPr>
              <a:spLocks noChangeArrowheads="1"/>
            </p:cNvSpPr>
            <p:nvPr/>
          </p:nvSpPr>
          <p:spPr bwMode="gray">
            <a:xfrm>
              <a:off x="2329" y="1241"/>
              <a:ext cx="205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 dirty="0">
                  <a:solidFill>
                    <a:srgbClr val="000000"/>
                  </a:solidFill>
                </a:rPr>
                <a:t>5</a:t>
              </a:r>
              <a:endParaRPr lang="en-US" altLang="ru-RU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09" name="Group 98"/>
          <p:cNvGrpSpPr>
            <a:grpSpLocks/>
          </p:cNvGrpSpPr>
          <p:nvPr/>
        </p:nvGrpSpPr>
        <p:grpSpPr bwMode="auto">
          <a:xfrm>
            <a:off x="5150088" y="4048945"/>
            <a:ext cx="1146175" cy="1313285"/>
            <a:chOff x="2064" y="1008"/>
            <a:chExt cx="722" cy="866"/>
          </a:xfrm>
          <a:solidFill>
            <a:srgbClr val="FFC000"/>
          </a:solidFill>
        </p:grpSpPr>
        <p:sp>
          <p:nvSpPr>
            <p:cNvPr id="4160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grpSp>
          <p:nvGrpSpPr>
            <p:cNvPr id="4161" name="Group 100"/>
            <p:cNvGrpSpPr>
              <a:grpSpLocks/>
            </p:cNvGrpSpPr>
            <p:nvPr/>
          </p:nvGrpSpPr>
          <p:grpSpPr bwMode="auto">
            <a:xfrm>
              <a:off x="2086" y="1030"/>
              <a:ext cx="680" cy="844"/>
              <a:chOff x="3975" y="1593"/>
              <a:chExt cx="931" cy="1157"/>
            </a:xfrm>
            <a:grpFill/>
          </p:grpSpPr>
          <p:pic>
            <p:nvPicPr>
              <p:cNvPr id="4174" name="Picture 101" descr="circuler_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75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pic>
            <p:nvPicPr>
              <p:cNvPr id="4176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177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  <a:grpFill/>
            </p:grpSpPr>
            <p:grpSp>
              <p:nvGrpSpPr>
                <p:cNvPr id="4178" name="Group 105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  <a:grpFill/>
              </p:grpSpPr>
              <p:sp>
                <p:nvSpPr>
                  <p:cNvPr id="4184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185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186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187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  <p:grpSp>
              <p:nvGrpSpPr>
                <p:cNvPr id="4179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  <a:grpFill/>
              </p:grpSpPr>
              <p:sp>
                <p:nvSpPr>
                  <p:cNvPr id="4180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181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182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183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</p:grpSp>
        </p:grpSp>
        <p:grpSp>
          <p:nvGrpSpPr>
            <p:cNvPr id="4162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  <a:grpFill/>
          </p:grpSpPr>
          <p:grpSp>
            <p:nvGrpSpPr>
              <p:cNvPr id="4164" name="Group 116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  <a:grpFill/>
            </p:grpSpPr>
            <p:sp>
              <p:nvSpPr>
                <p:cNvPr id="4170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71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72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73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4165" name="Group 121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  <a:grpFill/>
            </p:grpSpPr>
            <p:sp>
              <p:nvSpPr>
                <p:cNvPr id="4166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67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68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69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</p:grpSp>
        <p:sp>
          <p:nvSpPr>
            <p:cNvPr id="4163" name="Rectangle 126"/>
            <p:cNvSpPr>
              <a:spLocks noChangeArrowheads="1"/>
            </p:cNvSpPr>
            <p:nvPr/>
          </p:nvSpPr>
          <p:spPr bwMode="gray">
            <a:xfrm>
              <a:off x="2328" y="1241"/>
              <a:ext cx="206" cy="2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 dirty="0">
                  <a:solidFill>
                    <a:srgbClr val="000000"/>
                  </a:solidFill>
                </a:rPr>
                <a:t>4</a:t>
              </a:r>
              <a:endParaRPr lang="en-US" altLang="ru-RU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10" name="Group 127"/>
          <p:cNvGrpSpPr>
            <a:grpSpLocks/>
          </p:cNvGrpSpPr>
          <p:nvPr/>
        </p:nvGrpSpPr>
        <p:grpSpPr bwMode="auto">
          <a:xfrm>
            <a:off x="5364163" y="2565400"/>
            <a:ext cx="1146175" cy="1374775"/>
            <a:chOff x="2064" y="1008"/>
            <a:chExt cx="722" cy="866"/>
          </a:xfrm>
          <a:solidFill>
            <a:srgbClr val="7030A0"/>
          </a:solidFill>
        </p:grpSpPr>
        <p:sp>
          <p:nvSpPr>
            <p:cNvPr id="4132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grpSp>
          <p:nvGrpSpPr>
            <p:cNvPr id="4133" name="Group 129"/>
            <p:cNvGrpSpPr>
              <a:grpSpLocks/>
            </p:cNvGrpSpPr>
            <p:nvPr/>
          </p:nvGrpSpPr>
          <p:grpSpPr bwMode="auto">
            <a:xfrm>
              <a:off x="2086" y="1030"/>
              <a:ext cx="680" cy="844"/>
              <a:chOff x="3975" y="1593"/>
              <a:chExt cx="931" cy="1157"/>
            </a:xfrm>
            <a:grpFill/>
          </p:grpSpPr>
          <p:pic>
            <p:nvPicPr>
              <p:cNvPr id="4146" name="Picture 130" descr="circuler_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47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pic>
            <p:nvPicPr>
              <p:cNvPr id="4148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149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  <a:grpFill/>
            </p:grpSpPr>
            <p:grpSp>
              <p:nvGrpSpPr>
                <p:cNvPr id="4150" name="Group 134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  <a:grpFill/>
              </p:grpSpPr>
              <p:sp>
                <p:nvSpPr>
                  <p:cNvPr id="4156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157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158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159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  <p:grpSp>
              <p:nvGrpSpPr>
                <p:cNvPr id="4151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  <a:grpFill/>
              </p:grpSpPr>
              <p:sp>
                <p:nvSpPr>
                  <p:cNvPr id="4152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153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154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155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</p:grpSp>
        </p:grpSp>
        <p:grpSp>
          <p:nvGrpSpPr>
            <p:cNvPr id="4134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  <a:grpFill/>
          </p:grpSpPr>
          <p:grpSp>
            <p:nvGrpSpPr>
              <p:cNvPr id="4136" name="Group 145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  <a:grpFill/>
            </p:grpSpPr>
            <p:sp>
              <p:nvSpPr>
                <p:cNvPr id="4142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43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44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45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4137" name="Group 150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  <a:grpFill/>
            </p:grpSpPr>
            <p:sp>
              <p:nvSpPr>
                <p:cNvPr id="4138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39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40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41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</p:grpSp>
        <p:sp>
          <p:nvSpPr>
            <p:cNvPr id="4135" name="Rectangle 155"/>
            <p:cNvSpPr>
              <a:spLocks noChangeArrowheads="1"/>
            </p:cNvSpPr>
            <p:nvPr/>
          </p:nvSpPr>
          <p:spPr bwMode="gray">
            <a:xfrm>
              <a:off x="2319" y="1211"/>
              <a:ext cx="224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rgbClr val="000000"/>
                  </a:solidFill>
                </a:rPr>
                <a:t>3</a:t>
              </a:r>
              <a:endParaRPr lang="en-US" altLang="ru-RU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11" name="Group 156"/>
          <p:cNvGrpSpPr>
            <a:grpSpLocks/>
          </p:cNvGrpSpPr>
          <p:nvPr/>
        </p:nvGrpSpPr>
        <p:grpSpPr bwMode="auto">
          <a:xfrm rot="4976862" flipH="1">
            <a:off x="4483100" y="3351213"/>
            <a:ext cx="673100" cy="647700"/>
            <a:chOff x="1944" y="1111"/>
            <a:chExt cx="204" cy="196"/>
          </a:xfrm>
        </p:grpSpPr>
        <p:pic>
          <p:nvPicPr>
            <p:cNvPr id="4117" name="Picture 157" descr="circuler_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6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19" name="Group 159"/>
            <p:cNvGrpSpPr>
              <a:grpSpLocks/>
            </p:cNvGrpSpPr>
            <p:nvPr/>
          </p:nvGrpSpPr>
          <p:grpSpPr bwMode="auto">
            <a:xfrm rot="1297425" flipV="1">
              <a:off x="1969" y="1253"/>
              <a:ext cx="150" cy="36"/>
              <a:chOff x="2528" y="1060"/>
              <a:chExt cx="894" cy="236"/>
            </a:xfrm>
          </p:grpSpPr>
          <p:grpSp>
            <p:nvGrpSpPr>
              <p:cNvPr id="4122" name="Group 160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4128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29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30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31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4123" name="Group 165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4124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25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26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27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</p:grpSp>
        <p:sp>
          <p:nvSpPr>
            <p:cNvPr id="4120" name="Arc 17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lnTo>
                    <a:pt x="3603" y="335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21" name="Picture 171" descr="light_shadow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2" name="AutoShape 172"/>
          <p:cNvSpPr>
            <a:spLocks/>
          </p:cNvSpPr>
          <p:nvPr/>
        </p:nvSpPr>
        <p:spPr bwMode="auto">
          <a:xfrm>
            <a:off x="6877050" y="1893887"/>
            <a:ext cx="2266950" cy="814387"/>
          </a:xfrm>
          <a:prstGeom prst="accentCallout2">
            <a:avLst>
              <a:gd name="adj1" fmla="val 9931"/>
              <a:gd name="adj2" fmla="val -3361"/>
              <a:gd name="adj3" fmla="val 9931"/>
              <a:gd name="adj4" fmla="val -19329"/>
              <a:gd name="adj5" fmla="val 55310"/>
              <a:gd name="adj6" fmla="val -35505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1800" dirty="0"/>
          </a:p>
          <a:p>
            <a:pPr>
              <a:buNone/>
            </a:pP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Создание единого образовательного пространства  </a:t>
            </a:r>
            <a:endParaRPr lang="en-US" altLang="ru-RU" sz="19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113" name="AutoShape 173"/>
          <p:cNvSpPr>
            <a:spLocks/>
          </p:cNvSpPr>
          <p:nvPr/>
        </p:nvSpPr>
        <p:spPr bwMode="auto">
          <a:xfrm>
            <a:off x="6516790" y="3950852"/>
            <a:ext cx="2627211" cy="1979218"/>
          </a:xfrm>
          <a:prstGeom prst="accentCallout2">
            <a:avLst>
              <a:gd name="adj1" fmla="val 25702"/>
              <a:gd name="adj2" fmla="val -3065"/>
              <a:gd name="adj3" fmla="val 39729"/>
              <a:gd name="adj4" fmla="val -4429"/>
              <a:gd name="adj5" fmla="val 29833"/>
              <a:gd name="adj6" fmla="val -27796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Мобильность, изменяемость содержания, технологий взаимодействия педагогов с родителями, поиск привлекательных для родителей форм сотрудничества </a:t>
            </a:r>
          </a:p>
        </p:txBody>
      </p:sp>
      <p:sp>
        <p:nvSpPr>
          <p:cNvPr id="4114" name="AutoShape 175"/>
          <p:cNvSpPr>
            <a:spLocks/>
          </p:cNvSpPr>
          <p:nvPr/>
        </p:nvSpPr>
        <p:spPr bwMode="auto">
          <a:xfrm>
            <a:off x="0" y="2786063"/>
            <a:ext cx="2182813" cy="720726"/>
          </a:xfrm>
          <a:prstGeom prst="accentCallout2">
            <a:avLst>
              <a:gd name="adj1" fmla="val 38829"/>
              <a:gd name="adj2" fmla="val 100213"/>
              <a:gd name="adj3" fmla="val 29417"/>
              <a:gd name="adj4" fmla="val 112407"/>
              <a:gd name="adj5" fmla="val 49815"/>
              <a:gd name="adj6" fmla="val 119606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altLang="ru-RU" sz="19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Социальная поддержка семьи  как  законодательная тенденция национальной политики России</a:t>
            </a:r>
            <a:endParaRPr lang="ru-RU" sz="19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115" name="AutoShape 176"/>
          <p:cNvSpPr>
            <a:spLocks/>
          </p:cNvSpPr>
          <p:nvPr/>
        </p:nvSpPr>
        <p:spPr bwMode="auto">
          <a:xfrm>
            <a:off x="-428625" y="4221088"/>
            <a:ext cx="3143250" cy="2636912"/>
          </a:xfrm>
          <a:prstGeom prst="accentCallout2">
            <a:avLst>
              <a:gd name="adj1" fmla="val 9917"/>
              <a:gd name="adj2" fmla="val 103111"/>
              <a:gd name="adj3" fmla="val 9917"/>
              <a:gd name="adj4" fmla="val 103111"/>
              <a:gd name="adj5" fmla="val 90907"/>
              <a:gd name="adj6" fmla="val 119843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ru-RU" altLang="ru-RU" sz="19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Низкий </a:t>
            </a:r>
            <a:r>
              <a:rPr lang="ru-RU" altLang="ru-RU" sz="19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уровень   владения педагогами </a:t>
            </a:r>
            <a:r>
              <a:rPr lang="ru-RU" altLang="ru-RU" sz="19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профессиональными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ru-RU" altLang="ru-RU" sz="19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компетенциями</a:t>
            </a:r>
            <a:r>
              <a:rPr lang="ru-RU" altLang="ru-RU" sz="19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необходимыми для </a:t>
            </a:r>
            <a:r>
              <a:rPr lang="ru-RU" altLang="ru-RU" sz="19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эффективного сотрудничества педагогов с родителями </a:t>
            </a:r>
            <a:endParaRPr lang="en-US" altLang="ru-RU" sz="19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116" name="AutoShape 174"/>
          <p:cNvSpPr>
            <a:spLocks/>
          </p:cNvSpPr>
          <p:nvPr/>
        </p:nvSpPr>
        <p:spPr bwMode="auto">
          <a:xfrm>
            <a:off x="468313" y="1484784"/>
            <a:ext cx="2208212" cy="591143"/>
          </a:xfrm>
          <a:prstGeom prst="accentCallout2">
            <a:avLst>
              <a:gd name="adj1" fmla="val 17435"/>
              <a:gd name="adj2" fmla="val 103449"/>
              <a:gd name="adj3" fmla="val 17435"/>
              <a:gd name="adj4" fmla="val 109847"/>
              <a:gd name="adj5" fmla="val 122519"/>
              <a:gd name="adj6" fmla="val 116245"/>
            </a:avLst>
          </a:prstGeom>
          <a:noFill/>
          <a:ln w="9525">
            <a:solidFill>
              <a:schemeClr val="hlink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Феномен детства как ресурс развития страны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ru-RU" sz="1800" b="1" dirty="0">
              <a:solidFill>
                <a:srgbClr val="000000"/>
              </a:solidFill>
            </a:endParaRPr>
          </a:p>
        </p:txBody>
      </p:sp>
      <p:pic>
        <p:nvPicPr>
          <p:cNvPr id="178" name="Picture 8" descr="НИР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01" y="83964"/>
            <a:ext cx="75108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1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268762"/>
            <a:ext cx="8363272" cy="485740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b="1" dirty="0" smtClean="0"/>
          </a:p>
          <a:p>
            <a:pPr marL="45720" indent="0" algn="ctr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4198" y="1"/>
            <a:ext cx="7488832" cy="843147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 взаимодействия </a:t>
            </a:r>
            <a:r>
              <a:rPr 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  </a:t>
            </a:r>
            <a:r>
              <a:rPr lang="ru-RU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  и семьи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268761"/>
            <a:ext cx="90364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0" y="189195"/>
            <a:ext cx="764752" cy="57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980729"/>
            <a:ext cx="8531481" cy="718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группа проблем связана  пониманием педагогами и родителями  развития личности ребенка  как некоторого целостного процесса социализации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Существует ошибочная  точка зрения, что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ебенок более младшего возраста мало умеет, хуже  знает» .Под воздействием семьи 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педагогов он становится более знающим, умеющим. При этом  взрослыми не учитываются его индивидуальные особенности. Наоборот, если они присутствую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т,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то семья должна помочь педагогам с ними справиться.</a:t>
            </a:r>
          </a:p>
          <a:p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 </a:t>
            </a:r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связана с особенностями </a:t>
            </a:r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 педагогов  ДОО  и семьи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У  педагогов ДОО и семьи имеются разные требования по отношению к ребенку.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Педагоги и родители по-разному понимают сущность воспитания и обучения детей.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.Семья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должна подчиняться требованиям образовательного учреждения, дублировать содержание воспитания и обучения, осуществляемого в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ДОО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Папы и мамы  приводят  детей  в  ДОО, считая, что  воспитатели  без  их помощи родителей могут  справиться с решением проблем  дошкольного образования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5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11"/>
          <p:cNvSpPr>
            <a:spLocks noChangeArrowheads="1" noChangeShapeType="1" noTextEdit="1"/>
          </p:cNvSpPr>
          <p:nvPr/>
        </p:nvSpPr>
        <p:spPr bwMode="auto">
          <a:xfrm>
            <a:off x="1043608" y="0"/>
            <a:ext cx="7848872" cy="10929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sy="50000" kx="2115830" algn="bl" rotWithShape="0">
                    <a:srgbClr val="969696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 подход к взаимодействию : семья и ДОО</a:t>
            </a:r>
            <a:endParaRPr lang="ru-RU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sy="50000" kx="2115830" algn="bl" rotWithShape="0">
                  <a:srgbClr val="969696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sy="50000" kx="2115830" algn="bl" rotWithShape="0">
                    <a:srgbClr val="969696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sy="50000" kx="2115830" algn="bl" rotWithShape="0">
                    <a:srgbClr val="969696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оставляющие образовательной среды (</a:t>
            </a:r>
            <a:r>
              <a:rPr lang="ru-RU" sz="3600" b="1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sy="50000" kx="2115830" algn="bl" rotWithShape="0">
                    <a:srgbClr val="969696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Г.Г.Е.Е.Кравцовы</a:t>
            </a:r>
            <a:r>
              <a:rPr lang="ru-RU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sy="50000" kx="2115830" algn="bl" rotWithShape="0">
                    <a:srgbClr val="969696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sy="50000" kx="2115830" algn="bl" rotWithShape="0">
                  <a:srgbClr val="969696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44" name="Document"/>
          <p:cNvSpPr>
            <a:spLocks noEditPoints="1" noChangeArrowheads="1"/>
          </p:cNvSpPr>
          <p:nvPr/>
        </p:nvSpPr>
        <p:spPr bwMode="auto">
          <a:xfrm>
            <a:off x="576263" y="1449388"/>
            <a:ext cx="3887787" cy="48958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0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9999FF"/>
              </a:gs>
              <a:gs pos="50000">
                <a:srgbClr val="FCFCFF"/>
              </a:gs>
              <a:gs pos="100000">
                <a:srgbClr val="9999F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/>
              <a:t> </a:t>
            </a: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В самом 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общем смысле «среда» понимается как окружение, как совокупность условий и влияний, окружающих человека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Образовательная среда –система влияний и условий  формирования личности, а также возможностей для ее развития, содержащихся в социальном и пространственно-предметном окружении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В.А.Ясвин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      </a:t>
            </a:r>
          </a:p>
        </p:txBody>
      </p:sp>
      <p:sp>
        <p:nvSpPr>
          <p:cNvPr id="73746" name="Document"/>
          <p:cNvSpPr>
            <a:spLocks noEditPoints="1" noChangeArrowheads="1"/>
          </p:cNvSpPr>
          <p:nvPr/>
        </p:nvSpPr>
        <p:spPr bwMode="auto">
          <a:xfrm>
            <a:off x="4787900" y="1449388"/>
            <a:ext cx="3887788" cy="48958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0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66FF66"/>
              </a:gs>
              <a:gs pos="50000">
                <a:srgbClr val="FAFFFA"/>
              </a:gs>
              <a:gs pos="100000">
                <a:srgbClr val="66FF66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600" dirty="0">
                <a:latin typeface="+mn-lt"/>
                <a:cs typeface="Times New Roman" panose="02020603050405020304" pitchFamily="18" charset="0"/>
              </a:rPr>
              <a:t>Взаимодополняющими сопряженными системами образовательной среды являются  ДОО и семья ребенка с абсолютно  равными правами  и  одинаковой степенью ответственности перед обществом</a:t>
            </a:r>
            <a:endParaRPr lang="ru-RU" altLang="ru-RU" sz="26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0" y="189195"/>
            <a:ext cx="620736" cy="57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92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4" grpId="0" animBg="1"/>
      <p:bldP spid="737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11"/>
          <p:cNvSpPr>
            <a:spLocks noChangeArrowheads="1" noChangeShapeType="1" noTextEdit="1"/>
          </p:cNvSpPr>
          <p:nvPr/>
        </p:nvSpPr>
        <p:spPr bwMode="auto">
          <a:xfrm>
            <a:off x="1305238" y="188640"/>
            <a:ext cx="7587242" cy="9043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</a:t>
            </a:r>
            <a:r>
              <a:rPr lang="ru-RU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sy="50000" kx="2115830" algn="bl" rotWithShape="0">
                    <a:srgbClr val="969696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ДОО и </a:t>
            </a:r>
            <a:r>
              <a:rPr lang="ru-RU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sy="50000" kx="2115830" algn="bl" rotWithShape="0">
                    <a:srgbClr val="969696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endParaRPr lang="ru-RU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sy="50000" kx="2115830" algn="bl" rotWithShape="0">
                  <a:srgbClr val="969696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44" name="Document"/>
          <p:cNvSpPr>
            <a:spLocks noEditPoints="1" noChangeArrowheads="1"/>
          </p:cNvSpPr>
          <p:nvPr/>
        </p:nvSpPr>
        <p:spPr bwMode="auto">
          <a:xfrm>
            <a:off x="576263" y="1449388"/>
            <a:ext cx="3887787" cy="48958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0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9999FF"/>
              </a:gs>
              <a:gs pos="50000">
                <a:srgbClr val="FCFCFF"/>
              </a:gs>
              <a:gs pos="100000">
                <a:srgbClr val="9999F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600" dirty="0">
                <a:latin typeface="+mn-lt"/>
                <a:cs typeface="Times New Roman" panose="02020603050405020304" pitchFamily="18" charset="0"/>
              </a:rPr>
              <a:t>Никакая,  даже самая квалифицированная психолого-педагогическая помощь, организованная специалистами ДОО проводимая без поддержки родителей не может быть эффективной</a:t>
            </a:r>
            <a:endParaRPr lang="ru-RU" altLang="ru-RU" sz="2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3746" name="Document"/>
          <p:cNvSpPr>
            <a:spLocks noEditPoints="1" noChangeArrowheads="1"/>
          </p:cNvSpPr>
          <p:nvPr/>
        </p:nvSpPr>
        <p:spPr bwMode="auto">
          <a:xfrm>
            <a:off x="4787900" y="1449388"/>
            <a:ext cx="3887788" cy="48958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0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66FF66"/>
              </a:gs>
              <a:gs pos="50000">
                <a:srgbClr val="FAFFFA"/>
              </a:gs>
              <a:gs pos="100000">
                <a:srgbClr val="66FF66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С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емья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и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ДОО – это два необходимых  института,  обеспечивающих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полноценное психическое и личностное развитие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дошкольника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0" y="188640"/>
            <a:ext cx="867728" cy="60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91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4" grpId="0" animBg="1"/>
      <p:bldP spid="737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11"/>
          <p:cNvSpPr>
            <a:spLocks noChangeArrowheads="1" noChangeShapeType="1" noTextEdit="1"/>
          </p:cNvSpPr>
          <p:nvPr/>
        </p:nvSpPr>
        <p:spPr bwMode="auto">
          <a:xfrm>
            <a:off x="1043608" y="188640"/>
            <a:ext cx="7992888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Единство и взаимосвязь педагогов ДОО и семьи </a:t>
            </a:r>
            <a:endParaRPr lang="ru-RU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sy="50000" kx="2115830" algn="bl" rotWithShape="0">
                  <a:srgbClr val="969696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44" name="Document"/>
          <p:cNvSpPr>
            <a:spLocks noEditPoints="1" noChangeArrowheads="1"/>
          </p:cNvSpPr>
          <p:nvPr/>
        </p:nvSpPr>
        <p:spPr bwMode="auto">
          <a:xfrm>
            <a:off x="576263" y="1449388"/>
            <a:ext cx="3887787" cy="514796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0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9999FF"/>
              </a:gs>
              <a:gs pos="50000">
                <a:srgbClr val="FCFCFF"/>
              </a:gs>
              <a:gs pos="100000">
                <a:srgbClr val="9999F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altLang="ru-RU" sz="2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ДОО, </a:t>
            </a:r>
            <a:r>
              <a:rPr lang="ru-RU" altLang="ru-RU" sz="2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 дополняют друг </a:t>
            </a:r>
            <a:r>
              <a:rPr lang="ru-RU" altLang="ru-RU" sz="2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</a:t>
            </a:r>
            <a:r>
              <a:rPr lang="ru-RU" altLang="ru-RU" sz="2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обеспечивают  целостное восприятие </a:t>
            </a:r>
            <a:r>
              <a:rPr lang="ru-RU" altLang="ru-RU" sz="2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мира. При этом они решают разные психологические задачи, выстраивают разное взаимодействие на разных этапах онтогенеза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Е,Е.Кравцова</a:t>
            </a:r>
            <a:r>
              <a:rPr lang="ru-RU" alt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46" name="Document"/>
          <p:cNvSpPr>
            <a:spLocks noEditPoints="1" noChangeArrowheads="1"/>
          </p:cNvSpPr>
          <p:nvPr/>
        </p:nvSpPr>
        <p:spPr bwMode="auto">
          <a:xfrm>
            <a:off x="4787900" y="1449388"/>
            <a:ext cx="3887788" cy="514796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0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66FF66"/>
              </a:gs>
              <a:gs pos="50000">
                <a:srgbClr val="FAFFFA"/>
              </a:gs>
              <a:gs pos="100000">
                <a:srgbClr val="66FF66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создает условия для развития смысловой сферы ребенка, которая предшествует общекультурному значению, являющемуся основой образования в образовательных учреждениях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600" cy="79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97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4" grpId="0" animBg="1"/>
      <p:bldP spid="737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416558"/>
              </p:ext>
            </p:extLst>
          </p:nvPr>
        </p:nvGraphicFramePr>
        <p:xfrm>
          <a:off x="0" y="1124744"/>
          <a:ext cx="9036496" cy="5861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248"/>
                <a:gridCol w="4518248"/>
              </a:tblGrid>
              <a:tr h="701427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dirty="0" smtClean="0">
                          <a:solidFill>
                            <a:srgbClr val="800000"/>
                          </a:solidFill>
                        </a:rPr>
                        <a:t>Создание взрослым условий   </a:t>
                      </a:r>
                      <a:r>
                        <a:rPr lang="ru-RU" altLang="ru-RU" sz="1800" b="1" dirty="0" smtClean="0">
                          <a:solidFill>
                            <a:srgbClr val="800000"/>
                          </a:solidFill>
                        </a:rPr>
                        <a:t>в семье</a:t>
                      </a:r>
                      <a:r>
                        <a:rPr lang="ru-RU" altLang="ru-RU" sz="1800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 smtClean="0">
                          <a:solidFill>
                            <a:srgbClr val="800000"/>
                          </a:solidFill>
                        </a:rPr>
                        <a:t>Создание педагогами   условий </a:t>
                      </a:r>
                      <a:r>
                        <a:rPr lang="ru-RU" altLang="ru-RU" sz="1800" b="1" dirty="0" smtClean="0">
                          <a:solidFill>
                            <a:srgbClr val="800000"/>
                          </a:solidFill>
                        </a:rPr>
                        <a:t>в </a:t>
                      </a:r>
                      <a:r>
                        <a:rPr lang="ru-RU" altLang="ru-RU" sz="1800" b="1" baseline="0" dirty="0" smtClean="0">
                          <a:solidFill>
                            <a:srgbClr val="800000"/>
                          </a:solidFill>
                        </a:rPr>
                        <a:t> ДОО</a:t>
                      </a:r>
                      <a:endParaRPr lang="ru-RU" altLang="ru-RU" sz="18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4843189">
                <a:tc>
                  <a:txBody>
                    <a:bodyPr/>
                    <a:lstStyle/>
                    <a:p>
                      <a:pPr marL="342900" indent="-342900" algn="just" eaLnBrk="1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alt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alt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ля осмысления взрослым своих действий для  детей младенческого</a:t>
                      </a:r>
                      <a:r>
                        <a:rPr lang="ru-RU" altLang="ru-RU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возраста;</a:t>
                      </a:r>
                      <a:endParaRPr lang="ru-RU" sz="20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endParaRPr lang="ru-RU" sz="20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endParaRPr lang="ru-RU" sz="20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endParaRPr lang="ru-RU" sz="20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endParaRPr lang="ru-RU" sz="20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для осмысления  взрослым действий  малышей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раннего возраста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 предметами;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u-RU" sz="18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u-RU" sz="18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u-RU" sz="18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u-RU" sz="18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u-RU" sz="18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alt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для   обучения дошкольников ролевому взаимодействию,</a:t>
                      </a:r>
                      <a:r>
                        <a:rPr lang="ru-RU" alt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представлениям о профессиях</a:t>
                      </a:r>
                      <a:r>
                        <a:rPr lang="ru-RU" alt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 eaLnBrk="1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alt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alt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 возникновения у младенцев </a:t>
                      </a:r>
                      <a:r>
                        <a:rPr lang="ru-RU" altLang="ru-RU" sz="2000" b="1" dirty="0" smtClean="0">
                          <a:latin typeface="+mn-lt"/>
                          <a:cs typeface="Times New Roman" panose="02020603050405020304" pitchFamily="18" charset="0"/>
                        </a:rPr>
                        <a:t>неосознанного   подражания;</a:t>
                      </a:r>
                    </a:p>
                    <a:p>
                      <a:pPr marL="342900" indent="-342900" algn="just" eaLnBrk="1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altLang="ru-RU" sz="2000" b="1" dirty="0" smtClean="0">
                          <a:latin typeface="+mn-lt"/>
                          <a:cs typeface="Times New Roman" panose="02020603050405020304" pitchFamily="18" charset="0"/>
                        </a:rPr>
                        <a:t>обогащения  психологического и инструментального  опыта общения родителей  совместной жизни со  своим ребенком;</a:t>
                      </a:r>
                    </a:p>
                    <a:p>
                      <a:pPr marL="342900" indent="-342900" eaLnBrk="1" hangingPunct="1"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ru-RU" sz="2000" b="1" dirty="0" smtClean="0">
                          <a:latin typeface="+mn-lt"/>
                          <a:cs typeface="Times New Roman" panose="02020603050405020304" pitchFamily="18" charset="0"/>
                        </a:rPr>
                        <a:t>для  развития предметной деятельности,   обучения их</a:t>
                      </a:r>
                      <a:r>
                        <a:rPr lang="ru-RU" sz="20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+mn-lt"/>
                          <a:cs typeface="Times New Roman" panose="02020603050405020304" pitchFamily="18" charset="0"/>
                        </a:rPr>
                        <a:t> произвольному подражанию  действий   сверстников с предметами;</a:t>
                      </a:r>
                      <a:endParaRPr lang="ru-RU" sz="2000" b="1" baseline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indent="-342900" eaLnBrk="1" hangingPunct="1">
                        <a:lnSpc>
                          <a:spcPct val="9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altLang="ru-RU" sz="2000" b="1" dirty="0" smtClean="0">
                          <a:latin typeface="+mn-lt"/>
                          <a:cs typeface="Times New Roman" panose="02020603050405020304" pitchFamily="18" charset="0"/>
                        </a:rPr>
                        <a:t>разнообразного общения со взрослыми  и     сверстниками в  коллективной</a:t>
                      </a:r>
                      <a:r>
                        <a:rPr lang="ru-RU" altLang="ru-RU" sz="20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2000" b="1" dirty="0" smtClean="0">
                          <a:latin typeface="+mn-lt"/>
                          <a:cs typeface="Times New Roman" panose="02020603050405020304" pitchFamily="18" charset="0"/>
                        </a:rPr>
                        <a:t>деятельности; рефлексии обмена опытом;  знакомство  с новыми  сферами  жизнедеятельности людей</a:t>
                      </a:r>
                      <a:endParaRPr lang="ru-RU" sz="2000" b="1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0"/>
            <a:ext cx="7653536" cy="971600"/>
          </a:xfrm>
        </p:spPr>
        <p:txBody>
          <a:bodyPr>
            <a:normAutofit fontScale="90000"/>
          </a:bodyPr>
          <a:lstStyle/>
          <a:p>
            <a:r>
              <a:rPr lang="ru-RU" sz="3200" b="1" spc="50" dirty="0" smtClean="0">
                <a:ln w="11430"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  </a:t>
            </a:r>
            <a:r>
              <a:rPr lang="ru-RU" sz="3200" b="1" spc="50" dirty="0">
                <a:ln w="11430"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и ДОО  в развитии </a:t>
            </a:r>
            <a:r>
              <a:rPr lang="ru-RU" sz="3200" b="1" spc="50" dirty="0" smtClean="0">
                <a:ln w="11430"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смысловой </a:t>
            </a:r>
            <a:r>
              <a:rPr lang="ru-RU" sz="3200" b="1" spc="50" dirty="0">
                <a:ln w="11430"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детей </a:t>
            </a:r>
            <a:endParaRPr lang="ru-RU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0" y="189195"/>
            <a:ext cx="1129358" cy="79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9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35334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b="1" dirty="0" smtClean="0"/>
          </a:p>
          <a:p>
            <a:pPr marL="45720" indent="0" algn="ctr">
              <a:buNone/>
            </a:pPr>
            <a:r>
              <a:rPr lang="ru-RU" dirty="0" smtClean="0"/>
              <a:t> </a:t>
            </a:r>
          </a:p>
          <a:p>
            <a:pPr marL="4572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9194"/>
            <a:ext cx="7920880" cy="1439605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 взаимодействия педагогов с родителями</a:t>
            </a:r>
            <a:br>
              <a:rPr 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 в жизнедеятельность  ДОО- ключевое условие создания развивающей образовательной среды ДОО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4840" y="1628799"/>
            <a:ext cx="89016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Включение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родителей в организацию жизнедеятельности детей 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ДОО - это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хорошо продуманная  выстроенная  система мероприятий.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лючевой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составляющей, этой целостной системы   является организация событийной жизни в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ДОО   </a:t>
            </a:r>
            <a:endParaRPr lang="ru-RU" sz="20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Событие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,  произошедшее в 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ДОО  - это  то образовательное пространство 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которое включены и взрослые 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дети – субъекты образовательных отношений.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Вокруг событий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может  быть организована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встреча педагогов 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родителями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  Показав видеозапись  с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участием  воспитанников 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 подготовке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сценария мероприятия,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можно  обсудить с родителями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способности,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индивидуальные  возможности их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детей,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долю участия самих родителей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в мероприятии: в редактировании сценариев,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создании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костюмов,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изготовлении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декораций.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События проживаются детьми вместе со  взрослыми в игровой форме, а также через разные формы  взаимодействия   педагогов с родителями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200" dirty="0"/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0" y="189194"/>
            <a:ext cx="980776" cy="81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2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22" name="Oval 18"/>
          <p:cNvSpPr>
            <a:spLocks noChangeArrowheads="1"/>
          </p:cNvSpPr>
          <p:nvPr/>
        </p:nvSpPr>
        <p:spPr bwMode="auto">
          <a:xfrm>
            <a:off x="2898557" y="1844825"/>
            <a:ext cx="3701008" cy="2232247"/>
          </a:xfrm>
          <a:prstGeom prst="ellipse">
            <a:avLst/>
          </a:prstGeom>
          <a:gradFill rotWithShape="1">
            <a:gsLst>
              <a:gs pos="0">
                <a:srgbClr val="F1F5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solidFill>
                  <a:srgbClr val="800000"/>
                </a:solidFill>
                <a:latin typeface="+mn-lt"/>
                <a:cs typeface="Times New Roman" pitchFamily="18" charset="0"/>
              </a:rPr>
              <a:t>Мать и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8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solidFill>
                  <a:srgbClr val="800000"/>
                </a:solidFill>
                <a:latin typeface="+mn-lt"/>
                <a:cs typeface="Times New Roman" pitchFamily="18" charset="0"/>
              </a:rPr>
              <a:t>            отец</a:t>
            </a:r>
            <a:endParaRPr lang="ru-RU" altLang="ru-RU" sz="3600" b="1" dirty="0">
              <a:solidFill>
                <a:srgbClr val="8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8323" name="AutoShape 19"/>
          <p:cNvSpPr>
            <a:spLocks noChangeArrowheads="1"/>
          </p:cNvSpPr>
          <p:nvPr/>
        </p:nvSpPr>
        <p:spPr bwMode="auto">
          <a:xfrm>
            <a:off x="310452" y="1907455"/>
            <a:ext cx="2724503" cy="705763"/>
          </a:xfrm>
          <a:prstGeom prst="wedgeRectCallout">
            <a:avLst>
              <a:gd name="adj1" fmla="val 67639"/>
              <a:gd name="adj2" fmla="val 112887"/>
            </a:avLst>
          </a:prstGeom>
          <a:gradFill rotWithShape="1">
            <a:gsLst>
              <a:gs pos="0">
                <a:srgbClr val="91DAFF"/>
              </a:gs>
              <a:gs pos="100000">
                <a:srgbClr val="F5FCFF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Родитель</a:t>
            </a:r>
            <a:endParaRPr lang="ru-RU" sz="32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>
            <a:off x="6300192" y="1844825"/>
            <a:ext cx="2694384" cy="831024"/>
          </a:xfrm>
          <a:prstGeom prst="wedgeRectCallout">
            <a:avLst>
              <a:gd name="adj1" fmla="val -76561"/>
              <a:gd name="adj2" fmla="val 46729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Учитель</a:t>
            </a:r>
            <a:endParaRPr lang="ru-RU" altLang="ru-RU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8333" name="AutoShape 29"/>
          <p:cNvSpPr>
            <a:spLocks noChangeArrowheads="1"/>
          </p:cNvSpPr>
          <p:nvPr/>
        </p:nvSpPr>
        <p:spPr bwMode="auto">
          <a:xfrm>
            <a:off x="323527" y="3140968"/>
            <a:ext cx="2502109" cy="936104"/>
          </a:xfrm>
          <a:prstGeom prst="wedgeRectCallout">
            <a:avLst>
              <a:gd name="adj1" fmla="val 75585"/>
              <a:gd name="adj2" fmla="val 5245"/>
            </a:avLst>
          </a:prstGeom>
          <a:gradFill rotWithShape="1">
            <a:gsLst>
              <a:gs pos="0">
                <a:srgbClr val="FF9999"/>
              </a:gs>
              <a:gs pos="100000">
                <a:srgbClr val="FFF2F2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Умелец</a:t>
            </a:r>
            <a:endParaRPr lang="ru-RU" altLang="ru-RU" b="1" dirty="0">
              <a:solidFill>
                <a:schemeClr val="tx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1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0" y="71439"/>
            <a:ext cx="1052784" cy="76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6310875" y="3140968"/>
            <a:ext cx="2683701" cy="936104"/>
          </a:xfrm>
          <a:prstGeom prst="wedgeRectCallout">
            <a:avLst>
              <a:gd name="adj1" fmla="val -53750"/>
              <a:gd name="adj2" fmla="val -71253"/>
            </a:avLst>
          </a:prstGeom>
          <a:solidFill>
            <a:srgbClr val="FFC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Мудрец</a:t>
            </a:r>
            <a:endParaRPr lang="ru-RU" altLang="ru-RU" b="1" dirty="0">
              <a:solidFill>
                <a:schemeClr val="tx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88640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 взаимодействия педагогов с </a:t>
            </a:r>
            <a:r>
              <a:rPr 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родителями-    обучение родителей  в ДОО</a:t>
            </a:r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 педагогические  позиции  родителей 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(В.И. </a:t>
            </a:r>
            <a:r>
              <a:rPr 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Слобочиков</a:t>
            </a:r>
            <a:r>
              <a:rPr 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Г.А</a:t>
            </a:r>
            <a:r>
              <a:rPr 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Цукерман</a:t>
            </a:r>
            <a:r>
              <a:rPr 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0792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9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2" grpId="0" animBg="1"/>
      <p:bldP spid="98323" grpId="0" animBg="1"/>
      <p:bldP spid="98325" grpId="0" animBg="1"/>
      <p:bldP spid="98333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35334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b="1" dirty="0" smtClean="0"/>
          </a:p>
          <a:p>
            <a:pPr marL="45720" indent="0" algn="ctr">
              <a:buNone/>
            </a:pPr>
            <a:r>
              <a:rPr lang="ru-RU" dirty="0" smtClean="0"/>
              <a:t> </a:t>
            </a:r>
          </a:p>
          <a:p>
            <a:pPr marL="4572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9194"/>
            <a:ext cx="7920880" cy="143960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800000"/>
                </a:solidFill>
              </a:rPr>
              <a:t>Диагностика   взаимодействия педагогов и  родителей в вопросах подготовки детей к игровой деятельности как предпосылка конструирования программы  их обучения в ДОО</a:t>
            </a:r>
            <a:r>
              <a:rPr lang="ru-RU" sz="2400" b="1" dirty="0"/>
              <a:t>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840" y="1628799"/>
            <a:ext cx="8901656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Для изучения особенностей взаимодействия педагогов и родителей друг с другом, их ориентированности на учебно-дисциплинарную или личностную модели взаимодействия  мы использовали опросник В.Г.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Маралова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В.А.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Ситарова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предварительно изменив содержание предлагаемых ими утверждений в соответствии с задачами диагностики.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Педагогам и воспитателям  предлагались утверждения, выявляющие их представления об особенностях взаимодействия друг с другом по следующим параметрам: понимание целей и результатов   взаимодействии,  сложившегося у  них образов родителя(педагога) , преобладающих средств  взаимодействия.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заполнении опросника респонденту нужно было полностью либо частично согласиться, либо выразить сомнение «согласен и не согласен в равной степени», либо не согласиться с утверждениями относительно высказываний, характеризующих  разные позиции и стороны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взаимодействия педагогов и родителей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200" dirty="0"/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0" y="189194"/>
            <a:ext cx="980776" cy="81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1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4840" y="1700808"/>
            <a:ext cx="8551960" cy="515719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b="1" dirty="0">
                <a:solidFill>
                  <a:srgbClr val="800000"/>
                </a:solidFill>
              </a:rPr>
              <a:t>П</a:t>
            </a:r>
            <a:r>
              <a:rPr lang="ru-RU" sz="2400" b="1" dirty="0" smtClean="0">
                <a:solidFill>
                  <a:srgbClr val="800000"/>
                </a:solidFill>
              </a:rPr>
              <a:t>о </a:t>
            </a:r>
            <a:r>
              <a:rPr lang="ru-RU" sz="2400" b="1" dirty="0">
                <a:solidFill>
                  <a:srgbClr val="800000"/>
                </a:solidFill>
              </a:rPr>
              <a:t>каким показателям 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>
                <a:solidFill>
                  <a:srgbClr val="800000"/>
                </a:solidFill>
              </a:rPr>
              <a:t>позиции </a:t>
            </a:r>
            <a:r>
              <a:rPr lang="ru-RU" sz="2400" b="1" dirty="0" smtClean="0">
                <a:solidFill>
                  <a:srgbClr val="800000"/>
                </a:solidFill>
              </a:rPr>
              <a:t> педагогов и родителей сходятся</a:t>
            </a:r>
            <a:r>
              <a:rPr lang="ru-RU" sz="2400" b="1" dirty="0">
                <a:solidFill>
                  <a:srgbClr val="800000"/>
                </a:solidFill>
              </a:rPr>
              <a:t>, а по каким позициям их точки зрения  </a:t>
            </a:r>
            <a:r>
              <a:rPr lang="ru-RU" sz="2400" b="1" dirty="0" smtClean="0">
                <a:solidFill>
                  <a:srgbClr val="800000"/>
                </a:solidFill>
              </a:rPr>
              <a:t>различаются</a:t>
            </a:r>
            <a:r>
              <a:rPr lang="ru-RU" sz="2400" dirty="0" smtClean="0"/>
              <a:t>?</a:t>
            </a:r>
          </a:p>
          <a:p>
            <a:pPr marL="388620"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Мнения педагогов  и родителей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совпадают  в отношении следующих утверждений:  «воспитатель, родитель - главная фигура,  от них  зависит успех, эффективность взаимодействия ДОО и семьи;  становление деловых  отношений   педагогов  с родителями  эффективней,  чем   партнерских»,   родители  должны дома дублировать образовательную деятельность ДОО. Полагаем, что  совпадение  точек зрения педагогов и родителей по выделенным позициям  отражает наличие  у них  стереотипов  в сознании, что затрудняет  установление  субъект -субъектных отношений между ними.</a:t>
            </a:r>
            <a:endParaRPr lang="ru-RU" sz="23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9194"/>
            <a:ext cx="7920880" cy="143960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800000"/>
                </a:solidFill>
              </a:rPr>
              <a:t>Диагностика   взаимодействия педагогов и  родителей в вопросах подготовки детей к игровой деятельности как предпосылка конструирования программы  их обучения в ДОО</a:t>
            </a:r>
            <a:r>
              <a:rPr lang="ru-RU" sz="2400" b="1" dirty="0"/>
              <a:t>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628798"/>
            <a:ext cx="903649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200" dirty="0"/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0" y="189194"/>
            <a:ext cx="980776" cy="81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8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35334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b="1" dirty="0" smtClean="0"/>
          </a:p>
          <a:p>
            <a:pPr marL="45720" indent="0" algn="ctr">
              <a:buNone/>
            </a:pPr>
            <a:r>
              <a:rPr lang="ru-RU" dirty="0" smtClean="0"/>
              <a:t> </a:t>
            </a:r>
          </a:p>
          <a:p>
            <a:pPr marL="4572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9194"/>
            <a:ext cx="7920880" cy="143960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800000"/>
                </a:solidFill>
              </a:rPr>
              <a:t>Диагностика   взаимодействия педагогов и  родителей в вопросах подготовки детей к игровой деятельности как предпосылка конструирования программы  их обучения в ДОО</a:t>
            </a:r>
            <a:r>
              <a:rPr lang="ru-RU" sz="2400" b="1" dirty="0"/>
              <a:t>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840" y="1628799"/>
            <a:ext cx="890165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Воспитатели, мамы и папы,  отнесенные к первой группе с сильно выраженной ориентированностью на дисциплинарную модель взаимодействия,    считают, что главная цель их общения друг с другом  реализовать требования программы  воспитания и обучения детей в подготовке их к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школе.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Педагоги  и родители, отнесенные ко второй группе с умеренной и  выраженной ориентированностью  на личностную модель взаимодействия,  не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согласны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с определенными утверждениями. К их числу относятся утверждения,  связанные с тем,  что    образовательная деятельность педагогов и родителей  с детьми нуждается в постоянном  контроле как со стороны ДОО и семьи. Не согласны   они  и с утверждениями,  что   что поощрять надо только ту инициативу, проявляемую педагогами и родителями, которая  соответствует поставленным целям и задачам взаимодействия их друг с другом. 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200" dirty="0"/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0" y="189194"/>
            <a:ext cx="980776" cy="81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32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188912"/>
            <a:ext cx="8218487" cy="107984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rgbClr val="800000"/>
                </a:solidFill>
              </a:rPr>
              <a:t>Что такое игра ?</a:t>
            </a:r>
            <a:br>
              <a:rPr lang="ru-RU" altLang="ru-RU" b="1" dirty="0" smtClean="0">
                <a:solidFill>
                  <a:srgbClr val="800000"/>
                </a:solidFill>
              </a:rPr>
            </a:br>
            <a:r>
              <a:rPr lang="ru-RU" altLang="ru-RU" b="1" dirty="0" smtClean="0">
                <a:solidFill>
                  <a:srgbClr val="800000"/>
                </a:solidFill>
              </a:rPr>
              <a:t>Игра НЕ есть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>
          <a:xfrm>
            <a:off x="2843213" y="2060575"/>
            <a:ext cx="5113337" cy="4035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</a:rPr>
              <a:t>Игровое занятие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</a:rPr>
              <a:t>Игровые технологии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</a:rPr>
              <a:t>Игровые приемы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</a:rPr>
              <a:t>Игровые способы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</a:rPr>
              <a:t>Игровые формы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</a:rPr>
              <a:t>Игровые упражнения…</a:t>
            </a:r>
          </a:p>
        </p:txBody>
      </p:sp>
      <p:pic>
        <p:nvPicPr>
          <p:cNvPr id="4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1"/>
            <a:ext cx="1008111" cy="75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6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35334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b="1" dirty="0" smtClean="0"/>
          </a:p>
          <a:p>
            <a:pPr marL="45720" indent="0" algn="ctr">
              <a:buNone/>
            </a:pPr>
            <a:r>
              <a:rPr lang="ru-RU" dirty="0" smtClean="0"/>
              <a:t> </a:t>
            </a:r>
          </a:p>
          <a:p>
            <a:pPr marL="4572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9194"/>
            <a:ext cx="7920880" cy="143960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800000"/>
                </a:solidFill>
              </a:rPr>
              <a:t>Диагностика   взаимодействия педагогов и  родителей в вопросах подготовки детей к игровой деятельности как предпосылка конструирования программы  их обучения в ДОО</a:t>
            </a:r>
            <a:r>
              <a:rPr lang="ru-RU" sz="2400" b="1" dirty="0"/>
              <a:t>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840" y="1628799"/>
            <a:ext cx="8901656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На этом же этапе  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родителей и воспитателей  изучали 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особенности  развития игровой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деятельности: способность играть и управлять своей игровой деятельностью. 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Для решения  этой задачи была использована  методика Т.С. Новиковой «Неоконченная сказка». </a:t>
            </a:r>
            <a:endParaRPr lang="ru-RU" sz="2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онец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сказки утерян и теперь никто не знает,  чем закончилась эта история, после чего предлагал  придумать и проиграть окончание этой сказки.    Родителям и педагогам предоставляли   разные атрибуты, ориентирующих   их на организацию  разных  видов  и форм игры. Среди атрибутов были мелкие игрушки, наборы настольного деревянного конструктора игрушечной посуды, короны, королевские мантии, т.е. игровые предметы, при помощи которых человек мог перевоплотиться в одного из героев или строить отношения с другими героями режиссерской, </a:t>
            </a:r>
            <a:r>
              <a:rPr lang="ru-RU" sz="2300" dirty="0" err="1">
                <a:solidFill>
                  <a:schemeClr val="accent1">
                    <a:lumMod val="50000"/>
                  </a:schemeClr>
                </a:solidFill>
              </a:rPr>
              <a:t>образнй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, сюжетно-ролевой играх.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0" y="189194"/>
            <a:ext cx="980776" cy="81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8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35334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b="1" dirty="0" smtClean="0"/>
          </a:p>
          <a:p>
            <a:pPr marL="45720" indent="0" algn="ctr">
              <a:buNone/>
            </a:pPr>
            <a:r>
              <a:rPr lang="ru-RU" dirty="0" smtClean="0"/>
              <a:t> </a:t>
            </a:r>
          </a:p>
          <a:p>
            <a:pPr marL="4572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9194"/>
            <a:ext cx="7920880" cy="143960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800000"/>
                </a:solidFill>
              </a:rPr>
              <a:t>Диагностика   взаимодействия педагогов и  родителей в вопросах подготовки детей к игровой деятельности как предпосылка конструирования программы  их обучения в ДОО</a:t>
            </a:r>
            <a:r>
              <a:rPr lang="ru-RU" sz="2400" b="1" dirty="0"/>
              <a:t>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840" y="1628799"/>
            <a:ext cx="89016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В своей работе мы взяли за основу следующие этапы развития игровой деятельности, представленные в исследованиях Е.Е.  Кравцовой и Г.Г. Кравцова. </a:t>
            </a:r>
            <a:r>
              <a:rPr lang="ru-RU" sz="2300" dirty="0">
                <a:solidFill>
                  <a:srgbClr val="800000"/>
                </a:solidFill>
              </a:rPr>
              <a:t>Первый этап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связан с готовностью к игровой деятельности и определяется способностью играющего принимать и удерживать воображаемую ситуацию, задаваемую извне. </a:t>
            </a:r>
            <a:r>
              <a:rPr lang="ru-RU" sz="2300" dirty="0">
                <a:solidFill>
                  <a:srgbClr val="800000"/>
                </a:solidFill>
              </a:rPr>
              <a:t>Второй этап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характеризуется тем, что играющий способен самостоятельно создавать воображаемую ситуацию и удерживать ее до конца игры. Третий этап характерен тем, что играющий не только самостоятельно конструирует воображаемую ситуацию, но может задавать ее другим. </a:t>
            </a:r>
            <a:r>
              <a:rPr lang="ru-RU" sz="2300" dirty="0">
                <a:solidFill>
                  <a:srgbClr val="800000"/>
                </a:solidFill>
              </a:rPr>
              <a:t>На четвертом этапе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, по мнению Г. Г. Кравцова, игра начинает выступать формой организации жизнедеятельности играющего, когда он способен свободно включать игру в жизнь, а также имитировать в ней различные значимые для него жизненные ситуации и виды деятельности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0" y="189194"/>
            <a:ext cx="980776" cy="81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6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4840" y="1700808"/>
            <a:ext cx="8740648" cy="435334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Анализ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поведения и особенностей развития игровой  деятельности  родителей  позволил нам поделить их условно на  5 групп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800000"/>
                </a:solidFill>
              </a:rPr>
              <a:t>Родители, отнесенные к  </a:t>
            </a:r>
            <a:r>
              <a:rPr lang="ru-RU" sz="2000" b="1" dirty="0" smtClean="0">
                <a:solidFill>
                  <a:srgbClr val="800000"/>
                </a:solidFill>
              </a:rPr>
              <a:t>первой </a:t>
            </a:r>
            <a:r>
              <a:rPr lang="ru-RU" sz="2000" b="1" dirty="0">
                <a:solidFill>
                  <a:srgbClr val="800000"/>
                </a:solidFill>
              </a:rPr>
              <a:t>группе</a:t>
            </a:r>
            <a:r>
              <a:rPr lang="ru-RU" sz="2000" b="1" dirty="0">
                <a:solidFill>
                  <a:srgbClr val="C00000"/>
                </a:solidFill>
              </a:rPr>
              <a:t>,  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не смогли выстроить игровые действия даже с помощью  психолога.  После прослушивания сказки и предложения ее продолжить и проиграть они создавали сюжет, а играть отказывались,  отмечая, что они давно уже не дети; не хотят выглядеть смешными.  Ряд родителей испытывали трудности с придумыванием  окончания  сказки. Другие  мамы и папы составляли короткие схематичные сюжеты с неопределенным концом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</a:rPr>
              <a:t>Родители отнесенной </a:t>
            </a:r>
            <a:r>
              <a:rPr lang="ru-RU" sz="2000" b="1" dirty="0" smtClean="0">
                <a:solidFill>
                  <a:srgbClr val="C00000"/>
                </a:solidFill>
              </a:rPr>
              <a:t>ко второй  </a:t>
            </a:r>
            <a:r>
              <a:rPr lang="ru-RU" sz="2000" b="1" dirty="0">
                <a:solidFill>
                  <a:srgbClr val="C00000"/>
                </a:solidFill>
              </a:rPr>
              <a:t>группе</a:t>
            </a:r>
            <a:r>
              <a:rPr lang="ru-RU" sz="2000" dirty="0"/>
              <a:t>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предваряют  свою игру придумыванием с сюжета, затем с помощью  психолога и педагогов   реализуют  полноценную режиссерскую игру.  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Совместно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реализуемая режиссерская игра ведется психологом, а  родители только встраиваются в контекст, задаваемый им. При этом им сложно удержать этот контекст,  самостоятельно продолжить, развить или изменить сюжет. Придуманные сюжеты не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интересны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1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9194"/>
            <a:ext cx="7920880" cy="143960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800000"/>
                </a:solidFill>
              </a:rPr>
              <a:t>Диагностика   взаимодействия педагогов и  родителей в вопросах подготовки детей к игровой деятельности как предпосылка конструирования программы  их обучения в ДОО</a:t>
            </a:r>
            <a:r>
              <a:rPr lang="ru-RU" sz="2400" b="1" dirty="0"/>
              <a:t>. </a:t>
            </a:r>
            <a:endParaRPr lang="ru-RU" sz="2400" dirty="0"/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0" y="189194"/>
            <a:ext cx="980776" cy="81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9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4840" y="1556792"/>
            <a:ext cx="8740648" cy="44973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800000"/>
                </a:solidFill>
              </a:rPr>
              <a:t>Родители  </a:t>
            </a:r>
            <a:r>
              <a:rPr lang="ru-RU" sz="1800" b="1" dirty="0" smtClean="0">
                <a:solidFill>
                  <a:srgbClr val="800000"/>
                </a:solidFill>
              </a:rPr>
              <a:t>третьей </a:t>
            </a:r>
            <a:r>
              <a:rPr lang="ru-RU" sz="1800" b="1" dirty="0">
                <a:solidFill>
                  <a:srgbClr val="800000"/>
                </a:solidFill>
              </a:rPr>
              <a:t>группы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предваряли свои действия планом, в основном  демонстрировали  образную  и условную сюжетно-ролевую игру,  предлагая в последней психологу   взять  роль, противоположную той, которую принимали  на себя. При разворачивании игровых действий   не учитывают позицию партнера в игре. При попытке  психолога  как-то развернуть сюжет родители чаще всего его останавливали  и предлагали  встроиться в заданный ими контекст игры. Таким образом, по форме эта деятельность напоминает сюжетно-ролевую игру, а по содержанию остается режиссерской с элементами </a:t>
            </a:r>
            <a:r>
              <a:rPr lang="ru-RU" sz="1900" dirty="0" err="1" smtClean="0">
                <a:solidFill>
                  <a:schemeClr val="accent1">
                    <a:lumMod val="50000"/>
                  </a:schemeClr>
                </a:solidFill>
              </a:rPr>
              <a:t>образной.При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проигрывании образной игры  родители  часто выходили в реальное пространство, чтобы посоветоваться с педагогами, получить от них поддержку. Сюжеты окончания, как правило, были  просты и неинтересны, а также содержали  элементы известных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сказок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800000"/>
                </a:solidFill>
              </a:rPr>
              <a:t>Родители</a:t>
            </a:r>
            <a:r>
              <a:rPr lang="ru-RU" sz="1800" b="1" dirty="0">
                <a:solidFill>
                  <a:srgbClr val="800000"/>
                </a:solidFill>
              </a:rPr>
              <a:t>, отнесенные</a:t>
            </a:r>
            <a:r>
              <a:rPr lang="ru-RU" sz="1800" b="1" i="1" dirty="0">
                <a:solidFill>
                  <a:srgbClr val="800000"/>
                </a:solidFill>
              </a:rPr>
              <a:t> к </a:t>
            </a:r>
            <a:r>
              <a:rPr lang="ru-RU" sz="1800" b="1" dirty="0">
                <a:solidFill>
                  <a:srgbClr val="800000"/>
                </a:solidFill>
              </a:rPr>
              <a:t> </a:t>
            </a:r>
            <a:r>
              <a:rPr lang="ru-RU" sz="1800" b="1" dirty="0" smtClean="0">
                <a:solidFill>
                  <a:srgbClr val="800000"/>
                </a:solidFill>
              </a:rPr>
              <a:t>четвертой  </a:t>
            </a:r>
            <a:r>
              <a:rPr lang="ru-RU" sz="1800" b="1" dirty="0">
                <a:solidFill>
                  <a:srgbClr val="800000"/>
                </a:solidFill>
              </a:rPr>
              <a:t>группе</a:t>
            </a:r>
            <a:r>
              <a:rPr lang="ru-RU" sz="1800" b="1" dirty="0">
                <a:solidFill>
                  <a:srgbClr val="C00000"/>
                </a:solidFill>
              </a:rPr>
              <a:t>, 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демонстрируют сюжетно-ролевую игру. При этом они  начинают играть сразу. Они  способны придумать интересный сюжет и поддерживать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межролевое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взаимодействие, активно принимают помощь  психолога  т.к. им сложно самим развивать контекст игры.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19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9194"/>
            <a:ext cx="7920880" cy="143960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800000"/>
                </a:solidFill>
              </a:rPr>
              <a:t>Диагностика   взаимодействия педагогов и  родителей в вопросах подготовки детей к игровой деятельности как предпосылка конструирования программы  их обучения в ДОО</a:t>
            </a:r>
            <a:r>
              <a:rPr lang="ru-RU" sz="2400" b="1" dirty="0"/>
              <a:t>. </a:t>
            </a:r>
            <a:endParaRPr lang="ru-RU" sz="2400" dirty="0"/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0" y="189194"/>
            <a:ext cx="980776" cy="81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5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4840" y="1556792"/>
            <a:ext cx="8740648" cy="44973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800000"/>
                </a:solidFill>
              </a:rPr>
              <a:t>Родители, отнесенные</a:t>
            </a:r>
            <a:r>
              <a:rPr lang="ru-RU" sz="1800" b="1" i="1" dirty="0">
                <a:solidFill>
                  <a:srgbClr val="800000"/>
                </a:solidFill>
              </a:rPr>
              <a:t> к</a:t>
            </a:r>
            <a:r>
              <a:rPr lang="ru-RU" sz="1800" b="1" dirty="0">
                <a:solidFill>
                  <a:srgbClr val="800000"/>
                </a:solidFill>
              </a:rPr>
              <a:t> </a:t>
            </a:r>
            <a:r>
              <a:rPr lang="ru-RU" sz="1800" b="1" dirty="0" smtClean="0">
                <a:solidFill>
                  <a:srgbClr val="800000"/>
                </a:solidFill>
              </a:rPr>
              <a:t>пятой </a:t>
            </a:r>
            <a:r>
              <a:rPr lang="ru-RU" sz="1800" b="1" dirty="0">
                <a:solidFill>
                  <a:srgbClr val="800000"/>
                </a:solidFill>
              </a:rPr>
              <a:t>группе</a:t>
            </a:r>
            <a:r>
              <a:rPr lang="ru-RU" sz="1800" dirty="0">
                <a:solidFill>
                  <a:srgbClr val="800000"/>
                </a:solidFill>
              </a:rPr>
              <a:t>,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используют сюжетно-ролевую игру, как индивидуальную (с воображаемым партнером), так и совместную (с психологом), являясь в ней ведущими. Они используют и развернутую образную игру (в рамках сюжетно-ролевой), планируют и разворачивают игру одновременно, не проговаривая предварительный ход действий. 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ru-RU" sz="1800" b="1" dirty="0" smtClean="0">
                <a:solidFill>
                  <a:srgbClr val="800000"/>
                </a:solidFill>
              </a:rPr>
              <a:t>Полученные </a:t>
            </a:r>
            <a:r>
              <a:rPr lang="ru-RU" sz="1800" b="1" dirty="0">
                <a:solidFill>
                  <a:srgbClr val="800000"/>
                </a:solidFill>
              </a:rPr>
              <a:t>результаты показывают, что большинство  родителей не умеют управлять собственной игрой</a:t>
            </a:r>
            <a:r>
              <a:rPr lang="ru-RU" sz="1800" dirty="0" smtClean="0">
                <a:solidFill>
                  <a:srgbClr val="800000"/>
                </a:solidFill>
              </a:rPr>
              <a:t>.  </a:t>
            </a:r>
            <a:endParaRPr lang="ru-RU" sz="1800" dirty="0">
              <a:solidFill>
                <a:srgbClr val="80000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Ряд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родителей создавали 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сюжет из реальной позиции, не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могли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самостоятельно начать и вести игру,  придумать, как изменить ход событий,  и управлять ими. Все их игровые действия полностью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зависели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от действий психолога, который является организатором игрового пространства и ведущим в игре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Другие родители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не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могли 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создавать и вести сюжет игры самостоятельно, но с помощью  психолога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встраиваться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в задаваемое игровое поле и внутри игры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начинали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руководить  его деятельностью..  Они не столько играют, сколько управляет партнером по игре (берут на себя функцию режиссера),  демонстрируют образную,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условн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ю сюжетно-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ролев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ю игр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 часто останавливали игру, чтобы  попросить помощи у  психолога, как дальше строить сюжет,  а в поле игры сами  им руководили</a:t>
            </a:r>
          </a:p>
          <a:p>
            <a:pPr marL="0" indent="0" algn="just"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9194"/>
            <a:ext cx="7920880" cy="143960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800000"/>
                </a:solidFill>
              </a:rPr>
              <a:t>Диагностика   взаимодействия педагогов и  родителей в вопросах подготовки детей к игровой деятельности как предпосылка конструирования программы  их обучения в ДОО</a:t>
            </a:r>
            <a:r>
              <a:rPr lang="ru-RU" sz="2400" b="1" dirty="0"/>
              <a:t>. </a:t>
            </a:r>
            <a:endParaRPr lang="ru-RU" sz="2400" dirty="0"/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0" y="189194"/>
            <a:ext cx="980776" cy="81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5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4840" y="1556792"/>
            <a:ext cx="8740648" cy="518457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Другие родители  были способны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управлять собственной игровой деятельностью самостоятельно. Они конструировали  сюжет из условной позиции, планировали  и разворачивали игру одновременно. приглашали  психолога к участию в игре, но при этом не нуждались в его помощи в плане конструирования и развития сюжета и всегда оставались ведущими в игре. </a:t>
            </a:r>
            <a:endParaRPr lang="ru-RU" sz="2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2100" dirty="0" smtClean="0"/>
          </a:p>
          <a:p>
            <a:pPr marL="0" indent="0" algn="just">
              <a:buNone/>
            </a:pPr>
            <a:r>
              <a:rPr lang="ru-RU" sz="2100" b="1" dirty="0" smtClean="0">
                <a:solidFill>
                  <a:srgbClr val="C00000"/>
                </a:solidFill>
              </a:rPr>
              <a:t>       </a:t>
            </a:r>
            <a:r>
              <a:rPr lang="ru-RU" sz="2100" b="1" dirty="0" smtClean="0">
                <a:solidFill>
                  <a:srgbClr val="800000"/>
                </a:solidFill>
              </a:rPr>
              <a:t>Анализ </a:t>
            </a:r>
            <a:r>
              <a:rPr lang="ru-RU" sz="2100" b="1" dirty="0" smtClean="0">
                <a:solidFill>
                  <a:srgbClr val="800000"/>
                </a:solidFill>
              </a:rPr>
              <a:t>результатов  диагностики показал, что были выявлены </a:t>
            </a:r>
          </a:p>
          <a:p>
            <a:pPr marL="0" indent="0" algn="just">
              <a:buNone/>
            </a:pPr>
            <a:r>
              <a:rPr lang="ru-RU" sz="2100" b="1" dirty="0">
                <a:solidFill>
                  <a:srgbClr val="800000"/>
                </a:solidFill>
              </a:rPr>
              <a:t>родители, 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у которых не было </a:t>
            </a:r>
            <a:r>
              <a:rPr lang="ru-RU" sz="2100" dirty="0" err="1" smtClean="0">
                <a:solidFill>
                  <a:schemeClr val="accent1">
                    <a:lumMod val="50000"/>
                  </a:schemeClr>
                </a:solidFill>
              </a:rPr>
              <a:t>обнапужено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развития игровой деятельности, а, следовательно, и развития произвольности по отношению к ней (раз нет игры, то  нечем управлять). </a:t>
            </a:r>
            <a:endParaRPr lang="ru-RU" sz="2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100" b="1" dirty="0" smtClean="0">
                <a:solidFill>
                  <a:srgbClr val="800000"/>
                </a:solidFill>
              </a:rPr>
              <a:t>Родители</a:t>
            </a:r>
            <a:r>
              <a:rPr lang="ru-RU" sz="2100" b="1" dirty="0" smtClean="0">
                <a:solidFill>
                  <a:srgbClr val="C00000"/>
                </a:solidFill>
              </a:rPr>
              <a:t>,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у которых уровни развития игры и субъекта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различны. В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этой связи родителям необходимо помочь  освоить способы и средства управления собственной игрой на уже имеющемся у них уровне развития игровой деятельности</a:t>
            </a:r>
            <a:endParaRPr lang="ru-RU" sz="2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9194"/>
            <a:ext cx="7920880" cy="143960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800000"/>
                </a:solidFill>
              </a:rPr>
              <a:t>Диагностика   взаимодействия педагогов и  родителей в вопросах подготовки детей к игровой деятельности как предпосылка конструирования программы  их обучения в ДОО</a:t>
            </a:r>
            <a:r>
              <a:rPr lang="ru-RU" sz="2400" b="1" dirty="0"/>
              <a:t>. </a:t>
            </a:r>
            <a:endParaRPr lang="ru-RU" sz="2400" dirty="0"/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0" y="189194"/>
            <a:ext cx="980776" cy="81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0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261610"/>
            <a:ext cx="6383362" cy="1007150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800000"/>
                </a:solidFill>
                <a:cs typeface="Arial" charset="0"/>
              </a:rPr>
              <a:t>Выводы  по результатам диагностики </a:t>
            </a:r>
            <a:endParaRPr lang="ru-RU" altLang="ru-RU" sz="3100" b="1" dirty="0" smtClean="0">
              <a:solidFill>
                <a:srgbClr val="800000"/>
              </a:solidFill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268760"/>
            <a:ext cx="8496944" cy="5472608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аиболее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высокий уровень психологической готовности к игровой деятельности оказался у детей, воспитатели которых  умеют играть и управлять своей игрой,  осознают свою личностную и профессиональную позиции.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Дети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психологически не готовые к  игровой деятельности, как правило, посещают группы педагогов, не умеющих играть и не владеющих собственной игрой, у которых обе позиции слиты.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дети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чьи педагоги умеют играть, но не владеют собственной игрой, у которых и личностная и профессиональная позиция независимы  друг от друга, показали приемлемый уровень  психологический готовности к игре. </a:t>
            </a:r>
            <a:endParaRPr lang="ru-RU" alt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altLang="ru-RU" sz="800" dirty="0" smtClean="0"/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4096" cy="73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3691" y="0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pic>
        <p:nvPicPr>
          <p:cNvPr id="7" name="Picture 2" descr="E:\ФОТО по ОЭР\DSC044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3568" y="4869159"/>
            <a:ext cx="3249282" cy="192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ФОТО по ОЭР\DSC031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4869159"/>
            <a:ext cx="3312368" cy="18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66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80120" cy="7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03648" y="-99392"/>
            <a:ext cx="7343041" cy="115212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800000"/>
                </a:solidFill>
              </a:rPr>
              <a:t>Условия </a:t>
            </a:r>
            <a:r>
              <a:rPr lang="ru-RU" sz="3100" b="1" dirty="0">
                <a:solidFill>
                  <a:srgbClr val="800000"/>
                </a:solidFill>
              </a:rPr>
              <a:t> </a:t>
            </a:r>
            <a:r>
              <a:rPr lang="ru-RU" sz="3100" b="1" dirty="0" smtClean="0">
                <a:solidFill>
                  <a:srgbClr val="800000"/>
                </a:solidFill>
              </a:rPr>
              <a:t>формирования игровой компетентности  педагогов ДОО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56612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b="1" dirty="0" smtClean="0">
                <a:solidFill>
                  <a:schemeClr val="tx2">
                    <a:lumMod val="50000"/>
                  </a:schemeClr>
                </a:solidFill>
              </a:rPr>
              <a:t>       Создание  условий, обеспечивающих </a:t>
            </a:r>
          </a:p>
          <a:p>
            <a:pPr marL="0" indent="0">
              <a:buNone/>
            </a:pPr>
            <a:endParaRPr lang="ru-RU" sz="1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1200" dirty="0" smtClean="0">
                <a:solidFill>
                  <a:schemeClr val="tx2">
                    <a:lumMod val="50000"/>
                  </a:schemeClr>
                </a:solidFill>
              </a:rPr>
              <a:t>внутреннюю     мотивацию </a:t>
            </a:r>
            <a:r>
              <a:rPr lang="ru-RU" sz="1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1200" dirty="0" smtClean="0">
                <a:solidFill>
                  <a:schemeClr val="tx2">
                    <a:lumMod val="50000"/>
                  </a:schemeClr>
                </a:solidFill>
              </a:rPr>
              <a:t>педагогов  к непрерывному  самообучению</a:t>
            </a:r>
            <a:r>
              <a:rPr lang="ru-RU" sz="11200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sz="112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1200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11200" dirty="0" smtClean="0">
                <a:solidFill>
                  <a:schemeClr val="tx2">
                    <a:lumMod val="50000"/>
                  </a:schemeClr>
                </a:solidFill>
              </a:rPr>
              <a:t>оздание предпосылок через использование интерактивных форм методической работы  для реализации активности </a:t>
            </a:r>
            <a:r>
              <a:rPr lang="ru-RU" sz="1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1200" dirty="0" smtClean="0">
                <a:solidFill>
                  <a:schemeClr val="tx2">
                    <a:lumMod val="50000"/>
                  </a:schemeClr>
                </a:solidFill>
              </a:rPr>
              <a:t>педагогов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1200" dirty="0" smtClean="0">
                <a:solidFill>
                  <a:schemeClr val="tx2">
                    <a:lumMod val="50000"/>
                  </a:schemeClr>
                </a:solidFill>
              </a:rPr>
              <a:t>Использование различных форм методической работы для развития рефлексивных компетенций педагогов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1200" dirty="0" smtClean="0">
                <a:solidFill>
                  <a:schemeClr val="tx2">
                    <a:lumMod val="50000"/>
                  </a:schemeClr>
                </a:solidFill>
              </a:rPr>
              <a:t>широкое использование игры  в обучении;</a:t>
            </a:r>
          </a:p>
          <a:p>
            <a:pPr marL="0" indent="0">
              <a:buNone/>
            </a:pPr>
            <a:endParaRPr lang="ru-RU" sz="1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80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8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Ь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5656" y="0"/>
            <a:ext cx="7488832" cy="1357312"/>
          </a:xfrm>
        </p:spPr>
        <p:txBody>
          <a:bodyPr>
            <a:normAutofit fontScale="90000"/>
          </a:bodyPr>
          <a:lstStyle/>
          <a:p>
            <a:r>
              <a:rPr lang="ru-RU" altLang="ru-RU" sz="3600" dirty="0" smtClean="0">
                <a:solidFill>
                  <a:srgbClr val="CC3300"/>
                </a:solidFill>
                <a:cs typeface="Arial" charset="0"/>
              </a:rPr>
              <a:t> </a:t>
            </a:r>
            <a:r>
              <a:rPr lang="ru-RU" altLang="ru-RU" sz="3100" b="1" dirty="0" smtClean="0">
                <a:solidFill>
                  <a:srgbClr val="800000"/>
                </a:solidFill>
                <a:cs typeface="Arial" charset="0"/>
              </a:rPr>
              <a:t>Содержание программы  обучения    педагогов ДОО  способности играть, управлять игровой деятельностью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484784"/>
            <a:ext cx="8219256" cy="52565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altLang="ru-RU" sz="4200" b="1" dirty="0" smtClean="0">
                <a:solidFill>
                  <a:srgbClr val="800000"/>
                </a:solidFill>
              </a:rPr>
              <a:t>Содержание  программы  обучения может выстраиваться  вокруг четырех  основных   направлений:</a:t>
            </a:r>
          </a:p>
          <a:p>
            <a:pPr marL="0" indent="0">
              <a:buNone/>
            </a:pPr>
            <a:r>
              <a:rPr lang="ru-RU" altLang="ru-RU" sz="4200" b="1" dirty="0" smtClean="0">
                <a:solidFill>
                  <a:srgbClr val="800000"/>
                </a:solidFill>
              </a:rPr>
              <a:t>Коммуникативное  направление  </a:t>
            </a:r>
            <a:r>
              <a:rPr lang="ru-RU" altLang="ru-RU" sz="4200" dirty="0" smtClean="0">
                <a:solidFill>
                  <a:schemeClr val="tx2"/>
                </a:solidFill>
              </a:rPr>
              <a:t>предполагает обучение педагогов содержательному общению на основе расшатывания  авторитарных форм взаимодействия  педагогов с детьми и родителями  в коммуникативных  играх.</a:t>
            </a:r>
          </a:p>
          <a:p>
            <a:pPr marL="0" indent="0">
              <a:buNone/>
            </a:pPr>
            <a:r>
              <a:rPr lang="ru-RU" altLang="ru-RU" sz="4200" b="1" dirty="0" smtClean="0">
                <a:solidFill>
                  <a:srgbClr val="800000"/>
                </a:solidFill>
              </a:rPr>
              <a:t>Игровое  направление </a:t>
            </a:r>
            <a:r>
              <a:rPr lang="ru-RU" altLang="ru-RU" sz="4200" dirty="0" smtClean="0">
                <a:solidFill>
                  <a:schemeClr val="tx2"/>
                </a:solidFill>
              </a:rPr>
              <a:t>предполагает  обучение  воспитателей разным видам и формам игры, совершенствование у них умений включаться в воображаемую ситуацию, задаваемую другими участниками игры,  совершенствование  способности управлять собственной игрой.</a:t>
            </a:r>
          </a:p>
          <a:p>
            <a:pPr marL="0" indent="0">
              <a:buNone/>
            </a:pPr>
            <a:r>
              <a:rPr lang="ru-RU" altLang="ru-RU" sz="4200" b="1" dirty="0" smtClean="0">
                <a:solidFill>
                  <a:srgbClr val="800000"/>
                </a:solidFill>
              </a:rPr>
              <a:t>Профессиональное  направление</a:t>
            </a:r>
            <a:r>
              <a:rPr lang="ru-RU" altLang="ru-RU" sz="4200" dirty="0" smtClean="0">
                <a:solidFill>
                  <a:srgbClr val="800000"/>
                </a:solidFill>
              </a:rPr>
              <a:t>  </a:t>
            </a:r>
            <a:r>
              <a:rPr lang="ru-RU" altLang="ru-RU" sz="4200" dirty="0" smtClean="0">
                <a:solidFill>
                  <a:schemeClr val="tx2"/>
                </a:solidFill>
              </a:rPr>
              <a:t>предполагает обучение педагогов осознанию профессиональной позиции с помощью организации игры  в педагогов, организацию педагогической деятельности воспитателей с детьми  других возрастных групп, </a:t>
            </a:r>
            <a:r>
              <a:rPr lang="ru-RU" altLang="ru-RU" sz="4200" b="1" dirty="0" smtClean="0">
                <a:solidFill>
                  <a:schemeClr val="tx2"/>
                </a:solidFill>
              </a:rPr>
              <a:t>ее   самоанализ.</a:t>
            </a:r>
          </a:p>
          <a:p>
            <a:pPr marL="0" indent="0">
              <a:buNone/>
            </a:pPr>
            <a:r>
              <a:rPr lang="ru-RU" altLang="ru-RU" sz="4200" b="1" dirty="0" smtClean="0">
                <a:solidFill>
                  <a:srgbClr val="800000"/>
                </a:solidFill>
              </a:rPr>
              <a:t>Рефлексивное  направление </a:t>
            </a:r>
            <a:r>
              <a:rPr lang="ru-RU" altLang="ru-RU" sz="4200" dirty="0" smtClean="0">
                <a:solidFill>
                  <a:schemeClr val="tx2"/>
                </a:solidFill>
              </a:rPr>
              <a:t>предполагает организацию педагогами ежедневного   самоанализа выполняемых заданий, рефлексии  как своих так и достижений и проблем других педагогов в области освоения  игровой деятельности, особенностей построения содержательного общения с коллегами  и детьми</a:t>
            </a:r>
          </a:p>
          <a:p>
            <a:pPr marL="0" indent="0">
              <a:buNone/>
            </a:pPr>
            <a:r>
              <a:rPr lang="ru-RU" altLang="ru-RU" sz="3800" dirty="0" smtClean="0">
                <a:solidFill>
                  <a:schemeClr val="tx2"/>
                </a:solidFill>
              </a:rPr>
              <a:t>  </a:t>
            </a:r>
          </a:p>
          <a:p>
            <a:pPr>
              <a:lnSpc>
                <a:spcPct val="80000"/>
              </a:lnSpc>
            </a:pPr>
            <a:endParaRPr lang="ru-RU" altLang="ru-RU" dirty="0" smtClean="0"/>
          </a:p>
        </p:txBody>
      </p:sp>
      <p:pic>
        <p:nvPicPr>
          <p:cNvPr id="4" name="Picture 8" descr="НИ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4096" cy="76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490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215900" y="4833938"/>
            <a:ext cx="8461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800" b="1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43887" cy="396875"/>
          </a:xfrm>
          <a:noFill/>
        </p:spPr>
        <p:txBody>
          <a:bodyPr anchor="b">
            <a:no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800000"/>
                </a:solidFill>
              </a:rPr>
              <a:t>Анкетирование   </a:t>
            </a:r>
            <a:r>
              <a:rPr lang="ru-RU" altLang="ru-RU" sz="3200" b="1" dirty="0" smtClean="0">
                <a:solidFill>
                  <a:srgbClr val="800000"/>
                </a:solidFill>
              </a:rPr>
              <a:t> </a:t>
            </a:r>
            <a:endParaRPr lang="ru-RU" altLang="ru-RU" sz="3200" b="1" dirty="0" smtClean="0">
              <a:solidFill>
                <a:srgbClr val="800000"/>
              </a:solidFill>
            </a:endParaRPr>
          </a:p>
        </p:txBody>
      </p:sp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395536" y="476673"/>
            <a:ext cx="8748464" cy="659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1.Ребенок   </a:t>
            </a: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готов к  </a:t>
            </a: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игре, </a:t>
            </a: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если </a:t>
            </a:r>
            <a:endParaRPr lang="ru-RU" altLang="ru-RU" sz="18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результате развития  речи, предметной деятельности, он стал субъектом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       предметной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деятельности;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у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него сформированы предметные знания, умения, навыки, соответствующие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  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   базовой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образовательной программе;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у него сформирован ситуативно-контекстный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тип общения ребенка со взрослым;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у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него развиты восприятие, 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речь, воображение 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(в соответствии с возрастными нормами);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buNone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2.Наиболее </a:t>
            </a: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полноценно подготовка к </a:t>
            </a: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игре происходит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во 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время занятий в детском </a:t>
            </a: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саду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 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процессе </a:t>
            </a: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игры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во 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время  занятий с родителями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3.На готовность ребенка к  </a:t>
            </a: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игровой деятельности влияет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методическая 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подготовленность воспитателей в области реализации содержания          </a:t>
            </a: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базовой 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общеобразовательной </a:t>
            </a: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программы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уровень 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организации  дополнительного  образования в </a:t>
            </a: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ДОУ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развитие 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игровой деятельности  воспитателя, его умение управлять </a:t>
            </a: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собственной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Создание предметно-пространственной среды  в соответствии с требованиями ФГОС ДО</a:t>
            </a:r>
            <a:endParaRPr lang="ru-RU" altLang="ru-RU" sz="16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0000"/>
              </a:solidFill>
            </a:endParaRPr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64291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2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7" grpId="0"/>
      <p:bldP spid="18125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11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800000"/>
                </a:solidFill>
              </a:rPr>
              <a:t>Сущность понятия психологическая готовность детей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631238" cy="56165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altLang="ru-RU" sz="2000" b="1" dirty="0" smtClean="0"/>
              <a:t>    </a:t>
            </a:r>
            <a:r>
              <a:rPr lang="ru-RU" altLang="ru-RU" sz="2400" b="1" dirty="0" smtClean="0">
                <a:solidFill>
                  <a:srgbClr val="800000"/>
                </a:solidFill>
              </a:rPr>
              <a:t>Понятие   психологическая готовность</a:t>
            </a:r>
            <a:r>
              <a:rPr lang="ru-RU" altLang="ru-RU" sz="2400" dirty="0" smtClean="0">
                <a:solidFill>
                  <a:srgbClr val="800000"/>
                </a:solidFill>
              </a:rPr>
              <a:t>  </a:t>
            </a:r>
            <a:r>
              <a:rPr lang="ru-RU" altLang="ru-RU" sz="2400" dirty="0" smtClean="0"/>
              <a:t>состояние мобилизации всех систем человека, обеспечивающих эффективное выполнение деятельности, конкретное состояние готовности к ней (</a:t>
            </a:r>
            <a:r>
              <a:rPr lang="ru-RU" altLang="ru-RU" sz="2000" dirty="0" smtClean="0"/>
              <a:t>Большой психологический словарь, М.2003 г, под </a:t>
            </a:r>
            <a:r>
              <a:rPr lang="ru-RU" altLang="ru-RU" sz="2000" dirty="0" err="1" smtClean="0"/>
              <a:t>ред</a:t>
            </a:r>
            <a:r>
              <a:rPr lang="ru-RU" altLang="ru-RU" sz="2000" dirty="0" smtClean="0"/>
              <a:t>  </a:t>
            </a:r>
            <a:r>
              <a:rPr lang="ru-RU" altLang="ru-RU" sz="2000" dirty="0" err="1" smtClean="0"/>
              <a:t>В.П.Зинченко</a:t>
            </a:r>
            <a:r>
              <a:rPr lang="ru-RU" altLang="ru-RU" sz="2000" dirty="0" smtClean="0"/>
              <a:t>)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000" b="1" dirty="0" smtClean="0"/>
              <a:t>    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altLang="ru-RU" sz="2400" dirty="0" smtClean="0"/>
              <a:t>В  отечественной и зарубежной литературе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понятие готовности</a:t>
            </a:r>
            <a:r>
              <a:rPr lang="ru-RU" altLang="ru-RU" sz="2400" b="1" dirty="0" smtClean="0"/>
              <a:t> </a:t>
            </a:r>
            <a:r>
              <a:rPr lang="ru-RU" altLang="ru-RU" sz="2400" dirty="0" smtClean="0"/>
              <a:t> к переходу на дошкольный  этап  развития рассматривается с разных позиций: календарного  и биологического,  паспортного и психологического  возраста детей. Наряду с понятием готовности к переходу на дошкольную ступень развития  нередко используется   термин «зрелость», который, по мнению  ряда специалистов, в большей мере отражает  психофизиологические стороны созревания организма  ребенка.</a:t>
            </a:r>
            <a:endParaRPr lang="ru-RU" altLang="ru-RU" sz="2400" b="1" dirty="0" smtClean="0">
              <a:solidFill>
                <a:schemeClr val="tx2"/>
              </a:solidFill>
            </a:endParaRPr>
          </a:p>
        </p:txBody>
      </p:sp>
      <p:pic>
        <p:nvPicPr>
          <p:cNvPr id="7172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15888"/>
            <a:ext cx="7810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76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2" y="0"/>
            <a:ext cx="7393434" cy="1196752"/>
          </a:xfrm>
        </p:spPr>
        <p:txBody>
          <a:bodyPr>
            <a:noAutofit/>
          </a:bodyPr>
          <a:lstStyle/>
          <a:p>
            <a:pPr algn="l"/>
            <a:r>
              <a:rPr lang="ru-RU" altLang="ru-RU" sz="2800" b="1" dirty="0" smtClean="0">
                <a:solidFill>
                  <a:srgbClr val="800000"/>
                </a:solidFill>
              </a:rPr>
              <a:t>Обучение родителей содержательному общению  и взаимодействию на первом</a:t>
            </a:r>
            <a:br>
              <a:rPr lang="ru-RU" altLang="ru-RU" sz="2800" b="1" dirty="0" smtClean="0">
                <a:solidFill>
                  <a:srgbClr val="800000"/>
                </a:solidFill>
              </a:rPr>
            </a:br>
            <a:r>
              <a:rPr lang="ru-RU" altLang="ru-RU" sz="2800" b="1" dirty="0" smtClean="0">
                <a:solidFill>
                  <a:srgbClr val="800000"/>
                </a:solidFill>
              </a:rPr>
              <a:t>этапе </a:t>
            </a:r>
            <a:r>
              <a:rPr lang="ru-RU" altLang="ru-RU" sz="2800" b="1" dirty="0">
                <a:solidFill>
                  <a:srgbClr val="800000"/>
                </a:solidFill>
              </a:rPr>
              <a:t> </a:t>
            </a:r>
            <a:r>
              <a:rPr lang="ru-RU" altLang="ru-RU" sz="2800" b="1" dirty="0" smtClean="0">
                <a:solidFill>
                  <a:srgbClr val="800000"/>
                </a:solidFill>
              </a:rPr>
              <a:t>обучения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32040" y="1268760"/>
            <a:ext cx="3737992" cy="5436100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1600" b="1" dirty="0" smtClean="0">
                <a:solidFill>
                  <a:schemeClr val="hlink"/>
                </a:solidFill>
              </a:rPr>
              <a:t>                            </a:t>
            </a:r>
            <a:r>
              <a:rPr lang="ru-RU" altLang="ru-RU" sz="8000" b="1" dirty="0" smtClean="0">
                <a:solidFill>
                  <a:srgbClr val="800000"/>
                </a:solidFill>
              </a:rPr>
              <a:t>Задачи   обучения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ru-RU" altLang="ru-RU" sz="8000" dirty="0" smtClean="0"/>
              <a:t>      </a:t>
            </a:r>
            <a:r>
              <a:rPr lang="ru-RU" altLang="ru-RU" sz="8000" dirty="0" smtClean="0">
                <a:solidFill>
                  <a:schemeClr val="tx2">
                    <a:lumMod val="75000"/>
                  </a:schemeClr>
                </a:solidFill>
              </a:rPr>
              <a:t>Побуждать обучать 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ru-RU" altLang="ru-RU" sz="8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8000" dirty="0" smtClean="0">
                <a:solidFill>
                  <a:schemeClr val="tx2">
                    <a:lumMod val="75000"/>
                  </a:schemeClr>
                </a:solidFill>
              </a:rPr>
              <a:t>     родителей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altLang="ru-RU" sz="8000" dirty="0" smtClean="0">
                <a:solidFill>
                  <a:schemeClr val="tx2">
                    <a:lumMod val="75000"/>
                  </a:schemeClr>
                </a:solidFill>
              </a:rPr>
              <a:t>преодолевать  стереотипы  в общении с детьми, родителями, сложившиеся в рамках учебно- дисциплинарной модели взаимодействия с ними;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altLang="ru-RU" sz="8000" dirty="0" smtClean="0">
                <a:solidFill>
                  <a:schemeClr val="tx2">
                    <a:lumMod val="75000"/>
                  </a:schemeClr>
                </a:solidFill>
              </a:rPr>
              <a:t>навыкам межличностного взаимодействия </a:t>
            </a:r>
            <a:r>
              <a:rPr lang="ru-RU" altLang="ru-RU" sz="8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8000" dirty="0" smtClean="0">
                <a:solidFill>
                  <a:schemeClr val="tx2">
                    <a:lumMod val="75000"/>
                  </a:schemeClr>
                </a:solidFill>
              </a:rPr>
              <a:t>родителей </a:t>
            </a:r>
            <a:r>
              <a:rPr lang="ru-RU" altLang="ru-RU" sz="8000" dirty="0" smtClean="0">
                <a:solidFill>
                  <a:schemeClr val="tx2">
                    <a:lumMod val="75000"/>
                  </a:schemeClr>
                </a:solidFill>
              </a:rPr>
              <a:t>друг </a:t>
            </a:r>
            <a:r>
              <a:rPr lang="ru-RU" altLang="ru-RU" sz="8000" dirty="0" smtClean="0">
                <a:solidFill>
                  <a:schemeClr val="tx2">
                    <a:lumMod val="75000"/>
                  </a:schemeClr>
                </a:solidFill>
              </a:rPr>
              <a:t>с другом;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altLang="ru-RU" sz="8000" dirty="0" smtClean="0">
                <a:solidFill>
                  <a:schemeClr val="tx2">
                    <a:lumMod val="75000"/>
                  </a:schemeClr>
                </a:solidFill>
              </a:rPr>
              <a:t>осознавать свою личностную позицию</a:t>
            </a:r>
          </a:p>
          <a:p>
            <a:pPr eaLnBrk="1" hangingPunct="1">
              <a:lnSpc>
                <a:spcPct val="80000"/>
              </a:lnSpc>
            </a:pPr>
            <a:endParaRPr lang="ru-RU" altLang="ru-RU" sz="80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4500" dirty="0" smtClean="0"/>
          </a:p>
        </p:txBody>
      </p:sp>
      <p:pic>
        <p:nvPicPr>
          <p:cNvPr id="11" name="Picture 2" descr="E:\ФОТО по ОЭР\DSC014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268761"/>
            <a:ext cx="424847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ФОТО по ОЭР\DSC043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4248472" cy="262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НИР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260648"/>
            <a:ext cx="79208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1053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215900" y="4833938"/>
            <a:ext cx="8461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800" b="1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7596585" cy="1080120"/>
          </a:xfrm>
          <a:noFill/>
        </p:spPr>
        <p:txBody>
          <a:bodyPr anchor="b">
            <a:noAutofit/>
          </a:bodyPr>
          <a:lstStyle/>
          <a:p>
            <a:pPr algn="l"/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>
                <a:solidFill>
                  <a:srgbClr val="800000"/>
                </a:solidFill>
              </a:rPr>
              <a:t/>
            </a:r>
            <a:br>
              <a:rPr lang="ru-RU" altLang="ru-RU" sz="3200" b="1" dirty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>
                <a:solidFill>
                  <a:srgbClr val="800000"/>
                </a:solidFill>
              </a:rPr>
              <a:t/>
            </a:r>
            <a:br>
              <a:rPr lang="ru-RU" altLang="ru-RU" sz="3200" b="1" dirty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>
                <a:solidFill>
                  <a:srgbClr val="800000"/>
                </a:solidFill>
              </a:rPr>
              <a:t/>
            </a:r>
            <a:br>
              <a:rPr lang="ru-RU" altLang="ru-RU" sz="3200" b="1" dirty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2800" b="1" dirty="0">
                <a:solidFill>
                  <a:srgbClr val="800000"/>
                </a:solidFill>
              </a:rPr>
              <a:t>Обучение </a:t>
            </a:r>
            <a:r>
              <a:rPr lang="ru-RU" altLang="ru-RU" sz="2800" b="1" dirty="0" smtClean="0">
                <a:solidFill>
                  <a:srgbClr val="800000"/>
                </a:solidFill>
              </a:rPr>
              <a:t>родителей </a:t>
            </a:r>
            <a:r>
              <a:rPr lang="ru-RU" altLang="ru-RU" sz="2800" b="1" dirty="0">
                <a:solidFill>
                  <a:srgbClr val="800000"/>
                </a:solidFill>
              </a:rPr>
              <a:t>содержательному общению  и взаимодействию на первом</a:t>
            </a:r>
            <a:br>
              <a:rPr lang="ru-RU" altLang="ru-RU" sz="2800" b="1" dirty="0">
                <a:solidFill>
                  <a:srgbClr val="800000"/>
                </a:solidFill>
              </a:rPr>
            </a:br>
            <a:r>
              <a:rPr lang="ru-RU" altLang="ru-RU" sz="2800" b="1" dirty="0">
                <a:solidFill>
                  <a:srgbClr val="800000"/>
                </a:solidFill>
              </a:rPr>
              <a:t>этапе  </a:t>
            </a:r>
            <a:r>
              <a:rPr lang="ru-RU" altLang="ru-RU" sz="2800" b="1" dirty="0" smtClean="0">
                <a:solidFill>
                  <a:srgbClr val="800000"/>
                </a:solidFill>
              </a:rPr>
              <a:t>обучения</a:t>
            </a:r>
          </a:p>
        </p:txBody>
      </p:sp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215900" y="1124743"/>
            <a:ext cx="89281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процессе личностно-ориентированного обучения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организовывали  «круглые столы», где участниками  предлагались  варианты решения проблемных  ситуаций, например,  как  поступить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мама и папам ,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если ребенок  трех лет не умеет  самостоятельно кушать, одеваться, играть с предметами. 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Организовывались   нестандартные игровые ситуации. Например, старший воспитатель и психолог проводили круглый стол на ковре.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Родителям 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давалась  проблема: «Бытует мнение, что у детей воображение  развито лучше, чем у взрослых. Как вы к этому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относитесь</a:t>
            </a: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Сидя  (стоя) на ковре, участники  передавали по кругу разные предметы: лист бумаги,   колпачок от ручки, стаканчик для воды. Играющий должен  был (без слов) показать, что можно делать с этим предметом и во что его можно превратить. В данной игре вариантов ответов и действий может быть столько, сколько участников в игре (иногда предмет передавался по кругу повторно</a:t>
            </a:r>
            <a:endParaRPr lang="ru-RU" altLang="ru-RU" sz="2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79208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3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7" grpId="0"/>
      <p:bldP spid="181257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215900" y="4833938"/>
            <a:ext cx="8461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800" b="1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884617" cy="1152128"/>
          </a:xfrm>
          <a:noFill/>
        </p:spPr>
        <p:txBody>
          <a:bodyPr anchor="b">
            <a:noAutofit/>
          </a:bodyPr>
          <a:lstStyle/>
          <a:p>
            <a:pPr algn="l"/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>
                <a:solidFill>
                  <a:srgbClr val="800000"/>
                </a:solidFill>
              </a:rPr>
              <a:t/>
            </a:r>
            <a:br>
              <a:rPr lang="ru-RU" altLang="ru-RU" sz="3200" b="1" dirty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>
                <a:solidFill>
                  <a:srgbClr val="800000"/>
                </a:solidFill>
              </a:rPr>
              <a:t/>
            </a:r>
            <a:br>
              <a:rPr lang="ru-RU" altLang="ru-RU" sz="3200" b="1" dirty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>
                <a:solidFill>
                  <a:srgbClr val="800000"/>
                </a:solidFill>
              </a:rPr>
              <a:t/>
            </a:r>
            <a:br>
              <a:rPr lang="ru-RU" altLang="ru-RU" sz="3200" b="1" dirty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>   </a:t>
            </a:r>
            <a:r>
              <a:rPr lang="ru-RU" altLang="ru-RU" sz="2800" b="1" dirty="0" smtClean="0">
                <a:solidFill>
                  <a:srgbClr val="800000"/>
                </a:solidFill>
              </a:rPr>
              <a:t>Обучение </a:t>
            </a:r>
            <a:r>
              <a:rPr lang="ru-RU" altLang="ru-RU" sz="2800" b="1" dirty="0">
                <a:solidFill>
                  <a:srgbClr val="800000"/>
                </a:solidFill>
              </a:rPr>
              <a:t>педагогов содержательному общению  и взаимодействию на первом</a:t>
            </a:r>
            <a:br>
              <a:rPr lang="ru-RU" altLang="ru-RU" sz="2800" b="1" dirty="0">
                <a:solidFill>
                  <a:srgbClr val="800000"/>
                </a:solidFill>
              </a:rPr>
            </a:br>
            <a:r>
              <a:rPr lang="ru-RU" altLang="ru-RU" sz="2800" b="1" dirty="0">
                <a:solidFill>
                  <a:srgbClr val="800000"/>
                </a:solidFill>
              </a:rPr>
              <a:t>этапе  </a:t>
            </a:r>
            <a:r>
              <a:rPr lang="ru-RU" altLang="ru-RU" sz="2800" b="1" dirty="0" smtClean="0">
                <a:solidFill>
                  <a:srgbClr val="800000"/>
                </a:solidFill>
              </a:rPr>
              <a:t>обучения</a:t>
            </a:r>
          </a:p>
        </p:txBody>
      </p:sp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215900" y="1124743"/>
            <a:ext cx="8928100" cy="53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 первом этапе  в работе с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родителями 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использовали разные формы обучения: групповые, </a:t>
            </a: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микрогрупповые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индивидуальные.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Для обогащения  опыта содержательного общения и взаимодействия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родителей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друг с другом  побуждали их объединяться в команды, проводили  игры и упражнения,    целями которых было помочь им осознавать себя членами коллектива. Например,  в игре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«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Непонятные  слова»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предлагали разрезать фразу на отдельные слова, исключая знаки препинания. При выборе фразы участники-исполнители договаривались, что она должна нести  смысловое значение.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Родителям исполнителям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давались задания произнести фразу, используя разную интонацию вместе (парой), показать ее смысл, используя мимику и жесты, обыграть ситуацию, о которой в ней говорится. Введенные в игру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родители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-наблюдатели, посовещавшись, рассказывали увиденное ими со стороны,  а  воспитатели-исполнители рефлексировали, что происходило в процессе их деятельности. Потом  группы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родителей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менялись местами.</a:t>
            </a: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altLang="ru-RU" sz="21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64807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5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7" grpId="0"/>
      <p:bldP spid="181257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0339"/>
            <a:ext cx="7524328" cy="1104405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rgbClr val="800000"/>
                </a:solidFill>
              </a:rPr>
              <a:t>Особенности  развития у</a:t>
            </a:r>
            <a:r>
              <a:rPr lang="ru-RU" altLang="ru-RU" sz="2800" b="1" dirty="0" smtClean="0">
                <a:solidFill>
                  <a:srgbClr val="800000"/>
                </a:solidFill>
              </a:rPr>
              <a:t> родителей способностей  играть, управлять  своей игрой </a:t>
            </a:r>
            <a:r>
              <a:rPr lang="ru-RU" altLang="ru-RU" sz="2800" b="1" dirty="0">
                <a:solidFill>
                  <a:srgbClr val="800000"/>
                </a:solidFill>
              </a:rPr>
              <a:t>на </a:t>
            </a:r>
            <a:r>
              <a:rPr lang="ru-RU" altLang="ru-RU" sz="2800" b="1" dirty="0" smtClean="0">
                <a:solidFill>
                  <a:srgbClr val="800000"/>
                </a:solidFill>
              </a:rPr>
              <a:t>втором этапе  обучения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88024" y="1377650"/>
            <a:ext cx="3954016" cy="5327209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1600" b="1" dirty="0" smtClean="0">
                <a:solidFill>
                  <a:schemeClr val="hlink"/>
                </a:solidFill>
              </a:rPr>
              <a:t>               </a:t>
            </a:r>
            <a:r>
              <a:rPr lang="ru-RU" altLang="ru-RU" sz="2400" b="1" dirty="0" smtClean="0">
                <a:solidFill>
                  <a:srgbClr val="800000"/>
                </a:solidFill>
              </a:rPr>
              <a:t>Задачи   обучения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200" dirty="0" smtClean="0">
                <a:solidFill>
                  <a:schemeClr val="tx2">
                    <a:lumMod val="75000"/>
                  </a:schemeClr>
                </a:solidFill>
              </a:rPr>
              <a:t>Развивать у родителей способности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200" dirty="0" smtClean="0">
                <a:solidFill>
                  <a:schemeClr val="tx2">
                    <a:lumMod val="75000"/>
                  </a:schemeClr>
                </a:solidFill>
              </a:rPr>
              <a:t>играть  в режиссерскую, образную,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200" dirty="0" smtClean="0">
                <a:solidFill>
                  <a:schemeClr val="tx2">
                    <a:lumMod val="75000"/>
                  </a:schemeClr>
                </a:solidFill>
              </a:rPr>
              <a:t>сюжетно- ролевую игру.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200" dirty="0" smtClean="0">
                <a:solidFill>
                  <a:schemeClr val="tx2">
                    <a:lumMod val="75000"/>
                  </a:schemeClr>
                </a:solidFill>
              </a:rPr>
              <a:t>Продолжать учить педагогов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 smtClean="0">
                <a:solidFill>
                  <a:schemeClr val="tx2">
                    <a:lumMod val="75000"/>
                  </a:schemeClr>
                </a:solidFill>
              </a:rPr>
              <a:t>включаться в воображаемую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200" dirty="0" smtClean="0">
                <a:solidFill>
                  <a:schemeClr val="tx2">
                    <a:lumMod val="75000"/>
                  </a:schemeClr>
                </a:solidFill>
              </a:rPr>
              <a:t>       ситуацию,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altLang="ru-RU" sz="2200" dirty="0" smtClean="0">
                <a:solidFill>
                  <a:schemeClr val="tx2">
                    <a:lumMod val="75000"/>
                  </a:schemeClr>
                </a:solidFill>
              </a:rPr>
              <a:t>оздавать игровое пространство, костюмы, декорации</a:t>
            </a:r>
            <a:br>
              <a:rPr lang="ru-RU" alt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2200" dirty="0" smtClean="0">
                <a:solidFill>
                  <a:schemeClr val="tx2">
                    <a:lumMod val="75000"/>
                  </a:schemeClr>
                </a:solidFill>
              </a:rPr>
              <a:t>подыгрывать партнерам в играх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altLang="ru-RU" sz="2200" dirty="0" smtClean="0">
                <a:solidFill>
                  <a:schemeClr val="tx2">
                    <a:lumMod val="75000"/>
                  </a:schemeClr>
                </a:solidFill>
              </a:rPr>
              <a:t>оплощать с помощью речи, движений, эмоций образы разных персонажей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dirty="0" smtClean="0">
                <a:solidFill>
                  <a:schemeClr val="tx2">
                    <a:lumMod val="75000"/>
                  </a:schemeClr>
                </a:solidFill>
              </a:rPr>
              <a:t>совместно с партнерами обогащать, развивать сюжет игры, создавать в ней препятствия, проблемы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перевоплощаться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, входить в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роль, действовать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в контексте предъявляемых к ней требований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ru-RU" altLang="ru-RU" sz="2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200" b="1" dirty="0" smtClean="0"/>
          </a:p>
        </p:txBody>
      </p:sp>
      <p:pic>
        <p:nvPicPr>
          <p:cNvPr id="12" name="Picture 4" descr="E:\ФОТО по ОЭР\DSC04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4248472" cy="262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DSC037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77650"/>
            <a:ext cx="4176464" cy="255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НИР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7200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0752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45749"/>
            <a:ext cx="7596336" cy="792088"/>
          </a:xfrm>
        </p:spPr>
        <p:txBody>
          <a:bodyPr>
            <a:noAutofit/>
          </a:bodyPr>
          <a:lstStyle/>
          <a:p>
            <a:pPr algn="l"/>
            <a:r>
              <a:rPr lang="ru-RU" altLang="ru-RU" sz="2800" b="1" dirty="0" smtClean="0">
                <a:solidFill>
                  <a:srgbClr val="800000"/>
                </a:solidFill>
              </a:rPr>
              <a:t>Формирование </a:t>
            </a:r>
            <a:r>
              <a:rPr lang="ru-RU" altLang="ru-RU" sz="2800" b="1" dirty="0">
                <a:solidFill>
                  <a:srgbClr val="800000"/>
                </a:solidFill>
              </a:rPr>
              <a:t> </a:t>
            </a:r>
            <a:r>
              <a:rPr lang="ru-RU" altLang="ru-RU" sz="2800" b="1" dirty="0" smtClean="0">
                <a:solidFill>
                  <a:srgbClr val="800000"/>
                </a:solidFill>
              </a:rPr>
              <a:t>у педагогов способности управлять своей игрой на втором этапе работы 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1412776"/>
            <a:ext cx="4320480" cy="5445224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ru-RU" altLang="ru-RU" sz="8000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ru-RU" altLang="ru-RU" sz="8000" b="1" dirty="0" smtClean="0">
                <a:solidFill>
                  <a:schemeClr val="tx2">
                    <a:lumMod val="75000"/>
                  </a:schemeClr>
                </a:solidFill>
              </a:rPr>
              <a:t>Побуждать </a:t>
            </a:r>
            <a:r>
              <a:rPr lang="ru-RU" altLang="ru-RU" sz="8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8000" b="1" dirty="0" smtClean="0">
                <a:solidFill>
                  <a:schemeClr val="tx2">
                    <a:lumMod val="75000"/>
                  </a:schemeClr>
                </a:solidFill>
              </a:rPr>
              <a:t>родителей</a:t>
            </a:r>
            <a:endParaRPr lang="ru-RU" altLang="ru-RU" sz="8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altLang="ru-RU" sz="80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altLang="ru-RU" sz="8000" dirty="0" smtClean="0">
                <a:solidFill>
                  <a:schemeClr val="tx2">
                    <a:lumMod val="75000"/>
                  </a:schemeClr>
                </a:solidFill>
              </a:rPr>
              <a:t>ридумывать воображаемую ситуацию в командах </a:t>
            </a:r>
            <a:endParaRPr lang="ru-RU" altLang="ru-RU" sz="8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altLang="ru-RU" sz="8000" dirty="0" smtClean="0">
                <a:solidFill>
                  <a:schemeClr val="tx2">
                    <a:lumMod val="75000"/>
                  </a:schemeClr>
                </a:solidFill>
              </a:rPr>
              <a:t>действовать самостоятельно в воображаемой </a:t>
            </a:r>
            <a:r>
              <a:rPr lang="ru-RU" altLang="ru-RU" sz="8000" dirty="0" smtClean="0">
                <a:solidFill>
                  <a:schemeClr val="tx2">
                    <a:lumMod val="75000"/>
                  </a:schemeClr>
                </a:solidFill>
              </a:rPr>
              <a:t>ситуации</a:t>
            </a:r>
            <a:endParaRPr lang="ru-RU" altLang="ru-RU" sz="8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412776"/>
            <a:ext cx="4176464" cy="2592288"/>
          </a:xfrm>
          <a:prstGeom prst="rect">
            <a:avLst/>
          </a:prstGeom>
        </p:spPr>
      </p:pic>
      <p:pic>
        <p:nvPicPr>
          <p:cNvPr id="8" name="Picture 4" descr="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4221087"/>
            <a:ext cx="4176464" cy="26147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8" descr="НИР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826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215900" y="4833938"/>
            <a:ext cx="8461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800" b="1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956625" cy="1008112"/>
          </a:xfrm>
          <a:noFill/>
        </p:spPr>
        <p:txBody>
          <a:bodyPr anchor="b">
            <a:noAutofit/>
          </a:bodyPr>
          <a:lstStyle/>
          <a:p>
            <a:pPr algn="l"/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>
                <a:solidFill>
                  <a:srgbClr val="800000"/>
                </a:solidFill>
              </a:rPr>
              <a:t/>
            </a:r>
            <a:br>
              <a:rPr lang="ru-RU" altLang="ru-RU" sz="3200" b="1" dirty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>
                <a:solidFill>
                  <a:srgbClr val="800000"/>
                </a:solidFill>
              </a:rPr>
              <a:t/>
            </a:r>
            <a:br>
              <a:rPr lang="ru-RU" altLang="ru-RU" sz="3200" b="1" dirty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>
                <a:solidFill>
                  <a:srgbClr val="800000"/>
                </a:solidFill>
              </a:rPr>
              <a:t/>
            </a:r>
            <a:br>
              <a:rPr lang="ru-RU" altLang="ru-RU" sz="3200" b="1" dirty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2800" b="1" dirty="0">
                <a:solidFill>
                  <a:srgbClr val="800000"/>
                </a:solidFill>
              </a:rPr>
              <a:t>Обучение педагогов содержательному общению  и взаимодействию на  </a:t>
            </a:r>
            <a:r>
              <a:rPr lang="ru-RU" altLang="ru-RU" sz="2800" b="1" dirty="0" smtClean="0">
                <a:solidFill>
                  <a:srgbClr val="800000"/>
                </a:solidFill>
              </a:rPr>
              <a:t>втором</a:t>
            </a:r>
            <a:r>
              <a:rPr lang="ru-RU" altLang="ru-RU" sz="2800" b="1" dirty="0">
                <a:solidFill>
                  <a:srgbClr val="800000"/>
                </a:solidFill>
              </a:rPr>
              <a:t/>
            </a:r>
            <a:br>
              <a:rPr lang="ru-RU" altLang="ru-RU" sz="2800" b="1" dirty="0">
                <a:solidFill>
                  <a:srgbClr val="800000"/>
                </a:solidFill>
              </a:rPr>
            </a:br>
            <a:r>
              <a:rPr lang="ru-RU" altLang="ru-RU" sz="2800" b="1" dirty="0">
                <a:solidFill>
                  <a:srgbClr val="800000"/>
                </a:solidFill>
              </a:rPr>
              <a:t>этапе работы</a:t>
            </a:r>
            <a:endParaRPr lang="ru-RU" altLang="ru-RU" sz="2800" b="1" dirty="0" smtClean="0">
              <a:solidFill>
                <a:srgbClr val="800000"/>
              </a:solidFill>
            </a:endParaRPr>
          </a:p>
        </p:txBody>
      </p:sp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215900" y="1124743"/>
            <a:ext cx="8928100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 втором этапе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обучения 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обучали  родителей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игровой деятельности:  умениям играть, включаться в воображаемую ситуацию, управлять собственной игрой, произвольно конструировать  профессиональную позицию. </a:t>
            </a: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Обучение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родителей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игровой деятельности строили на основе периодизации игры, разработанной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Е.Е.Кравцовой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начиная  с начальной ее формы - режиссерской игры. 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Родителям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давались предметы, игрушки, модули, которые   учились «соединять  по смыслу»,  В процессе формирования режиссёрской игры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родители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осваивали  умения конструировать  игровой сюжет, организовывать игровое пространство  на макете, столе, мольберте, действовать в нём как режиссёр, актёр и рефлексирующий зритель</a:t>
            </a: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altLang="ru-RU" sz="21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64807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88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7" grpId="0"/>
      <p:bldP spid="181257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215900" y="4833938"/>
            <a:ext cx="8461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800" b="1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956625" cy="1008112"/>
          </a:xfrm>
          <a:noFill/>
        </p:spPr>
        <p:txBody>
          <a:bodyPr anchor="b">
            <a:noAutofit/>
          </a:bodyPr>
          <a:lstStyle/>
          <a:p>
            <a:pPr algn="l"/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>
                <a:solidFill>
                  <a:srgbClr val="800000"/>
                </a:solidFill>
              </a:rPr>
              <a:t/>
            </a:r>
            <a:br>
              <a:rPr lang="ru-RU" altLang="ru-RU" sz="3200" b="1" dirty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>
                <a:solidFill>
                  <a:srgbClr val="800000"/>
                </a:solidFill>
              </a:rPr>
              <a:t/>
            </a:r>
            <a:br>
              <a:rPr lang="ru-RU" altLang="ru-RU" sz="3200" b="1" dirty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>
                <a:solidFill>
                  <a:srgbClr val="800000"/>
                </a:solidFill>
              </a:rPr>
              <a:t/>
            </a:r>
            <a:br>
              <a:rPr lang="ru-RU" altLang="ru-RU" sz="3200" b="1" dirty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2800" b="1" dirty="0">
                <a:solidFill>
                  <a:srgbClr val="800000"/>
                </a:solidFill>
              </a:rPr>
              <a:t>Обучение педагогов содержательному общению  и взаимодействию на  </a:t>
            </a:r>
            <a:r>
              <a:rPr lang="ru-RU" altLang="ru-RU" sz="2800" b="1" dirty="0" smtClean="0">
                <a:solidFill>
                  <a:srgbClr val="800000"/>
                </a:solidFill>
              </a:rPr>
              <a:t>втором</a:t>
            </a:r>
            <a:r>
              <a:rPr lang="ru-RU" altLang="ru-RU" sz="2800" b="1" dirty="0">
                <a:solidFill>
                  <a:srgbClr val="800000"/>
                </a:solidFill>
              </a:rPr>
              <a:t/>
            </a:r>
            <a:br>
              <a:rPr lang="ru-RU" altLang="ru-RU" sz="2800" b="1" dirty="0">
                <a:solidFill>
                  <a:srgbClr val="800000"/>
                </a:solidFill>
              </a:rPr>
            </a:br>
            <a:r>
              <a:rPr lang="ru-RU" altLang="ru-RU" sz="2800" b="1" dirty="0">
                <a:solidFill>
                  <a:srgbClr val="800000"/>
                </a:solidFill>
              </a:rPr>
              <a:t>этапе  </a:t>
            </a:r>
            <a:r>
              <a:rPr lang="ru-RU" altLang="ru-RU" sz="2800" b="1" dirty="0" smtClean="0">
                <a:solidFill>
                  <a:srgbClr val="800000"/>
                </a:solidFill>
              </a:rPr>
              <a:t> обучения</a:t>
            </a:r>
          </a:p>
        </p:txBody>
      </p:sp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215900" y="1124743"/>
            <a:ext cx="89281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Психолог 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Е.Е.Кравцова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отмечает, что  развитие игровой деятельности непосредственно связано с созданием воображаемой ситуации. Это крайне важно для обучения игре детей дошкольного возраста. Поэтому   этому направлению  уделялось большое внимание. С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родителями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организовывали игры »Моя группа», «Беседа по телефону». Например, в одну из встреч психолог  побуждал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мам и пап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поделиться на команды,  принять участие в игре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«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Разговор предметов».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каждой команде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родители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договаривались между собой, какие предметы будут разговаривать  и о чем  они могут говорить. По окончании  этих заданий  участники обучения  проводили письменный  самоанализ, анализ, как своей игровой  деятельности, так и игры коллег.  </a:t>
            </a:r>
            <a:endParaRPr lang="ru-RU" altLang="ru-RU" sz="21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64807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20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7" grpId="0"/>
      <p:bldP spid="181257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215900" y="4833938"/>
            <a:ext cx="8461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800" b="1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956625" cy="1008112"/>
          </a:xfrm>
          <a:noFill/>
        </p:spPr>
        <p:txBody>
          <a:bodyPr anchor="b">
            <a:noAutofit/>
          </a:bodyPr>
          <a:lstStyle/>
          <a:p>
            <a:pPr algn="l"/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>
                <a:solidFill>
                  <a:srgbClr val="800000"/>
                </a:solidFill>
              </a:rPr>
              <a:t/>
            </a:r>
            <a:br>
              <a:rPr lang="ru-RU" altLang="ru-RU" sz="3200" b="1" dirty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>
                <a:solidFill>
                  <a:srgbClr val="800000"/>
                </a:solidFill>
              </a:rPr>
              <a:t/>
            </a:r>
            <a:br>
              <a:rPr lang="ru-RU" altLang="ru-RU" sz="3200" b="1" dirty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>
                <a:solidFill>
                  <a:srgbClr val="800000"/>
                </a:solidFill>
              </a:rPr>
              <a:t/>
            </a:r>
            <a:br>
              <a:rPr lang="ru-RU" altLang="ru-RU" sz="3200" b="1" dirty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2800" b="1" dirty="0">
                <a:solidFill>
                  <a:srgbClr val="800000"/>
                </a:solidFill>
              </a:rPr>
              <a:t>Обучение </a:t>
            </a:r>
            <a:r>
              <a:rPr lang="ru-RU" altLang="ru-RU" sz="2800" b="1" dirty="0" smtClean="0">
                <a:solidFill>
                  <a:srgbClr val="800000"/>
                </a:solidFill>
              </a:rPr>
              <a:t>родителей</a:t>
            </a:r>
            <a:r>
              <a:rPr lang="ru-RU" altLang="ru-RU" sz="2800" b="1" dirty="0" smtClean="0">
                <a:solidFill>
                  <a:srgbClr val="800000"/>
                </a:solidFill>
              </a:rPr>
              <a:t> </a:t>
            </a:r>
            <a:r>
              <a:rPr lang="ru-RU" altLang="ru-RU" sz="2800" b="1" dirty="0">
                <a:solidFill>
                  <a:srgbClr val="800000"/>
                </a:solidFill>
              </a:rPr>
              <a:t>содержательному общению  и взаимодействию на  </a:t>
            </a:r>
            <a:r>
              <a:rPr lang="ru-RU" altLang="ru-RU" sz="2800" b="1" dirty="0" smtClean="0">
                <a:solidFill>
                  <a:srgbClr val="800000"/>
                </a:solidFill>
              </a:rPr>
              <a:t>втором</a:t>
            </a:r>
            <a:r>
              <a:rPr lang="ru-RU" altLang="ru-RU" sz="2800" b="1" dirty="0">
                <a:solidFill>
                  <a:srgbClr val="800000"/>
                </a:solidFill>
              </a:rPr>
              <a:t/>
            </a:r>
            <a:br>
              <a:rPr lang="ru-RU" altLang="ru-RU" sz="2800" b="1" dirty="0">
                <a:solidFill>
                  <a:srgbClr val="800000"/>
                </a:solidFill>
              </a:rPr>
            </a:br>
            <a:r>
              <a:rPr lang="ru-RU" altLang="ru-RU" sz="2800" b="1" dirty="0">
                <a:solidFill>
                  <a:srgbClr val="800000"/>
                </a:solidFill>
              </a:rPr>
              <a:t>этапе </a:t>
            </a:r>
            <a:r>
              <a:rPr lang="ru-RU" altLang="ru-RU" sz="2800" b="1" dirty="0" smtClean="0">
                <a:solidFill>
                  <a:srgbClr val="800000"/>
                </a:solidFill>
              </a:rPr>
              <a:t> обучения</a:t>
            </a:r>
          </a:p>
        </p:txBody>
      </p:sp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215900" y="1124743"/>
            <a:ext cx="89281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Одновременно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 освоением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родителями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навыков конструирования   воображаемых ситуаций создавали условия для овладения участниками обучения  образной, сюжетно-ролевой играми. В  этих играх педагоги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учили родителей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составлять сценарии, готовили, костюмы, декорации для спектаклей, то есть были не  только сценаристами, но и режиссерами, костюмерами, критиками, зрителями, принимали на себя образы игровых персонажей. В процессе освоения   образных, сюжетно-ролевых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родители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идентифицировались с игровыми персонажами, воплощали  различные образы, роли в движениях,  эмоциях,  учились  действовать в контексте предъявляемых к  образам, ролям требований,  выстраивать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межролевое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взаимодействие  друг с другом.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Освоение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способов  и  средств реализации режиссёрской, образной, сюжетно-ролевой игры  происходило: на основе:  совместной деятельности с ведущим, который задавал контекст и образцы,  руководил игрой и сам в ней участвовал, коллективной деятельности с коллегами (в парах и группах большей численности);  индивидуальной деятельности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64807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0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7" grpId="0"/>
      <p:bldP spid="181257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215900" y="4833938"/>
            <a:ext cx="8461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800" b="1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956625" cy="1008112"/>
          </a:xfrm>
          <a:noFill/>
        </p:spPr>
        <p:txBody>
          <a:bodyPr anchor="b">
            <a:noAutofit/>
          </a:bodyPr>
          <a:lstStyle/>
          <a:p>
            <a:pPr algn="l"/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>
                <a:solidFill>
                  <a:srgbClr val="800000"/>
                </a:solidFill>
              </a:rPr>
              <a:t/>
            </a:r>
            <a:br>
              <a:rPr lang="ru-RU" altLang="ru-RU" sz="3200" b="1" dirty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>
                <a:solidFill>
                  <a:srgbClr val="800000"/>
                </a:solidFill>
              </a:rPr>
              <a:t/>
            </a:r>
            <a:br>
              <a:rPr lang="ru-RU" altLang="ru-RU" sz="3200" b="1" dirty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>
                <a:solidFill>
                  <a:srgbClr val="800000"/>
                </a:solidFill>
              </a:rPr>
              <a:t/>
            </a:r>
            <a:br>
              <a:rPr lang="ru-RU" altLang="ru-RU" sz="3200" b="1" dirty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2800" b="1" dirty="0">
                <a:solidFill>
                  <a:srgbClr val="800000"/>
                </a:solidFill>
              </a:rPr>
              <a:t>Обучение педагогов содержательному общению  и взаимодействию на  </a:t>
            </a:r>
            <a:r>
              <a:rPr lang="ru-RU" altLang="ru-RU" sz="2800" b="1" dirty="0" smtClean="0">
                <a:solidFill>
                  <a:srgbClr val="800000"/>
                </a:solidFill>
              </a:rPr>
              <a:t>втором</a:t>
            </a:r>
            <a:r>
              <a:rPr lang="ru-RU" altLang="ru-RU" sz="2800" b="1" dirty="0">
                <a:solidFill>
                  <a:srgbClr val="800000"/>
                </a:solidFill>
              </a:rPr>
              <a:t/>
            </a:r>
            <a:br>
              <a:rPr lang="ru-RU" altLang="ru-RU" sz="2800" b="1" dirty="0">
                <a:solidFill>
                  <a:srgbClr val="800000"/>
                </a:solidFill>
              </a:rPr>
            </a:br>
            <a:r>
              <a:rPr lang="ru-RU" altLang="ru-RU" sz="2800" b="1" dirty="0">
                <a:solidFill>
                  <a:srgbClr val="800000"/>
                </a:solidFill>
              </a:rPr>
              <a:t>этапе  </a:t>
            </a:r>
            <a:r>
              <a:rPr lang="ru-RU" altLang="ru-RU" sz="2800" b="1" dirty="0" smtClean="0">
                <a:solidFill>
                  <a:srgbClr val="800000"/>
                </a:solidFill>
              </a:rPr>
              <a:t>обучения</a:t>
            </a:r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64807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900" y="1268760"/>
            <a:ext cx="860457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целью  формирования  у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родителей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умения управлять своей игрой их  учили  их осознавать   игровую  позицию,  наблюдать, анализировать как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свою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игровую деятельность, так и игровую деятельность других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родителей.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этом  при разработке содержания заданий, логики их преподнесения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заданий  опирались на  особенности игровой деятельности взрослых, исследованные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Е.Е.К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равцовой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Согласно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ее  точке зрения,  особенностью  игры взрослых людей  является самоценная часть игры, связанная  с ее анализом, планированием, рефлексией, которая сочетается  с важнейшей характеристикой   игры -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двухпозиционностью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то есть с нахождением играющего человека как бы и внутри игры, и вне игры, в позиции наблюдателя.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0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7" grpId="0"/>
      <p:bldP spid="181257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215900" y="4833938"/>
            <a:ext cx="8461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800" b="1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956625" cy="1008112"/>
          </a:xfrm>
          <a:noFill/>
        </p:spPr>
        <p:txBody>
          <a:bodyPr anchor="b">
            <a:noAutofit/>
          </a:bodyPr>
          <a:lstStyle/>
          <a:p>
            <a:pPr algn="l"/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>
                <a:solidFill>
                  <a:srgbClr val="800000"/>
                </a:solidFill>
              </a:rPr>
              <a:t/>
            </a:r>
            <a:br>
              <a:rPr lang="ru-RU" altLang="ru-RU" sz="3200" b="1" dirty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>
                <a:solidFill>
                  <a:srgbClr val="800000"/>
                </a:solidFill>
              </a:rPr>
              <a:t/>
            </a:r>
            <a:br>
              <a:rPr lang="ru-RU" altLang="ru-RU" sz="3200" b="1" dirty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>
                <a:solidFill>
                  <a:srgbClr val="800000"/>
                </a:solidFill>
              </a:rPr>
              <a:t/>
            </a:r>
            <a:br>
              <a:rPr lang="ru-RU" altLang="ru-RU" sz="3200" b="1" dirty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2800" b="1" dirty="0">
                <a:solidFill>
                  <a:srgbClr val="800000"/>
                </a:solidFill>
              </a:rPr>
              <a:t>Обучение педагогов содержательному общению  и взаимодействию на  </a:t>
            </a:r>
            <a:r>
              <a:rPr lang="ru-RU" altLang="ru-RU" sz="2800" b="1" dirty="0" smtClean="0">
                <a:solidFill>
                  <a:srgbClr val="800000"/>
                </a:solidFill>
              </a:rPr>
              <a:t>втором</a:t>
            </a:r>
            <a:r>
              <a:rPr lang="ru-RU" altLang="ru-RU" sz="2800" b="1" dirty="0">
                <a:solidFill>
                  <a:srgbClr val="800000"/>
                </a:solidFill>
              </a:rPr>
              <a:t/>
            </a:r>
            <a:br>
              <a:rPr lang="ru-RU" altLang="ru-RU" sz="2800" b="1" dirty="0">
                <a:solidFill>
                  <a:srgbClr val="800000"/>
                </a:solidFill>
              </a:rPr>
            </a:br>
            <a:r>
              <a:rPr lang="ru-RU" altLang="ru-RU" sz="2800" b="1" dirty="0">
                <a:solidFill>
                  <a:srgbClr val="800000"/>
                </a:solidFill>
              </a:rPr>
              <a:t>этапе работы</a:t>
            </a:r>
            <a:endParaRPr lang="ru-RU" altLang="ru-RU" sz="2800" b="1" dirty="0" smtClean="0">
              <a:solidFill>
                <a:srgbClr val="800000"/>
              </a:solidFill>
            </a:endParaRPr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64807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900" y="1268760"/>
            <a:ext cx="860457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обучении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родителей  использовались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задания  разных типов. 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одних заданиях  воспитатели  объединялись в  две пары. Затем  одна пара включалась в сюжетно-ролевую игру, предполагающую игровое взаимодействие двух партнеров (мама-дочка), а другая пара  наблюдала за одним из участников игры.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Предварительно педагоги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давали родителям критерии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наблюдения, которые впоследствии использовались ими для анализа игровой деятельности. Далее следовала  индивидуальная и совместная рефлексия.  На последующих этапах формирования   менялся состав пар, и  пары менялись местами. Если играющий, игру которого обсуждали, включался в обсуждение своей игры с позиции наблюдателя, то, это означало, что  он начал осознавать  свою игровую позицию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Усложнение предлагаемых заданий заключалось 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то, что родителей учили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перестраивать  свою игру, как по собственному, замыслу, так и по замыслу других воспитателей. Например, перед началом парной сюжетно-ролевой игры играющие проговаривали свои игровые действия, а наблюдатели их  протоколировали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8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7" grpId="0"/>
      <p:bldP spid="18125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98562"/>
          </a:xfrm>
        </p:spPr>
        <p:txBody>
          <a:bodyPr/>
          <a:lstStyle/>
          <a:p>
            <a:pPr eaLnBrk="1" hangingPunct="1"/>
            <a:r>
              <a:rPr lang="ru-RU" altLang="ru-RU" sz="3100" b="1" dirty="0" smtClean="0">
                <a:solidFill>
                  <a:srgbClr val="800000"/>
                </a:solidFill>
              </a:rPr>
              <a:t>Сущность понятия психологическая готовность детей к игровой деятельности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04263" cy="532923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000" b="1" dirty="0" smtClean="0"/>
              <a:t>    </a:t>
            </a:r>
            <a:r>
              <a:rPr lang="ru-RU" altLang="ru-RU" sz="2400" b="1" dirty="0" smtClean="0">
                <a:solidFill>
                  <a:srgbClr val="800000"/>
                </a:solidFill>
              </a:rPr>
              <a:t>Психологическая готовность  детей к игре </a:t>
            </a:r>
            <a:r>
              <a:rPr lang="ru-RU" altLang="ru-RU" sz="2400" dirty="0" smtClean="0"/>
              <a:t>–это деятельность, в которой контекст общения со взрослым становится руслом для формирования культурно-фиксированных предметных действий (</a:t>
            </a:r>
            <a:r>
              <a:rPr lang="ru-RU" altLang="ru-RU" sz="2400" dirty="0" err="1" smtClean="0"/>
              <a:t>М.И.Лисина</a:t>
            </a:r>
            <a:r>
              <a:rPr lang="ru-RU" altLang="ru-RU" sz="2400" dirty="0" smtClean="0"/>
              <a:t>);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 dirty="0" smtClean="0"/>
              <a:t> </a:t>
            </a:r>
            <a:r>
              <a:rPr lang="ru-RU" altLang="ru-RU" sz="2400" b="1" dirty="0" smtClean="0">
                <a:solidFill>
                  <a:srgbClr val="800000"/>
                </a:solidFill>
              </a:rPr>
              <a:t>Психологическая готовность  детей к и</a:t>
            </a:r>
            <a:r>
              <a:rPr lang="ru-RU" altLang="ru-RU" sz="2400" dirty="0" smtClean="0">
                <a:solidFill>
                  <a:srgbClr val="800000"/>
                </a:solidFill>
              </a:rPr>
              <a:t>гре </a:t>
            </a:r>
            <a:r>
              <a:rPr lang="ru-RU" altLang="ru-RU" sz="2400" dirty="0" smtClean="0"/>
              <a:t>связана с развитием у ребенка субъективной социальности- появлением осознанного чувства общности со взрослым.(</a:t>
            </a:r>
            <a:r>
              <a:rPr lang="ru-RU" altLang="ru-RU" sz="2400" dirty="0" err="1" smtClean="0"/>
              <a:t>Я.Л.Коломинский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С.С.Харин</a:t>
            </a:r>
            <a:r>
              <a:rPr lang="ru-RU" altLang="ru-RU" sz="2400" dirty="0" smtClean="0"/>
              <a:t>);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Е.Е.Кравцова</a:t>
            </a:r>
            <a:r>
              <a:rPr lang="ru-RU" altLang="ru-RU" sz="2400" dirty="0" smtClean="0"/>
              <a:t>  отмечают,   что  к началу дошкольного возраста   ребенок должен </a:t>
            </a:r>
            <a:r>
              <a:rPr lang="ru-RU" altLang="ru-RU" sz="2400" b="1" dirty="0" smtClean="0">
                <a:solidFill>
                  <a:srgbClr val="800000"/>
                </a:solidFill>
              </a:rPr>
              <a:t>уметь выделять  себя из окружающего мира,  знать назначение, функции предметов, заменять  их словами,  общаться  с взрослым</a:t>
            </a:r>
            <a:r>
              <a:rPr lang="ru-RU" altLang="ru-RU" sz="2400" dirty="0" smtClean="0">
                <a:solidFill>
                  <a:srgbClr val="800000"/>
                </a:solidFill>
              </a:rPr>
              <a:t>  </a:t>
            </a:r>
            <a:r>
              <a:rPr lang="ru-RU" altLang="ru-RU" sz="2400" b="1" dirty="0" smtClean="0">
                <a:solidFill>
                  <a:srgbClr val="800000"/>
                </a:solidFill>
              </a:rPr>
              <a:t>по  некоторым правилам</a:t>
            </a:r>
            <a:endParaRPr lang="ru-RU" altLang="ru-RU" sz="2400" dirty="0" smtClean="0">
              <a:solidFill>
                <a:srgbClr val="800000"/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 dirty="0" smtClean="0">
                <a:solidFill>
                  <a:srgbClr val="C00000"/>
                </a:solidFill>
              </a:rPr>
              <a:t>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chemeClr val="tx2"/>
                </a:solidFill>
              </a:rPr>
              <a:t> </a:t>
            </a:r>
            <a:endParaRPr lang="ru-RU" altLang="ru-RU" sz="2200" b="1" dirty="0" smtClean="0">
              <a:solidFill>
                <a:schemeClr val="tx2"/>
              </a:solidFill>
            </a:endParaRPr>
          </a:p>
        </p:txBody>
      </p:sp>
      <p:pic>
        <p:nvPicPr>
          <p:cNvPr id="10244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15888"/>
            <a:ext cx="7810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02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215900" y="4833938"/>
            <a:ext cx="8461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800" b="1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956625" cy="1008112"/>
          </a:xfrm>
          <a:noFill/>
        </p:spPr>
        <p:txBody>
          <a:bodyPr anchor="b">
            <a:noAutofit/>
          </a:bodyPr>
          <a:lstStyle/>
          <a:p>
            <a:pPr algn="l"/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>
                <a:solidFill>
                  <a:srgbClr val="800000"/>
                </a:solidFill>
              </a:rPr>
              <a:t/>
            </a:r>
            <a:br>
              <a:rPr lang="ru-RU" altLang="ru-RU" sz="3200" b="1" dirty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>
                <a:solidFill>
                  <a:srgbClr val="800000"/>
                </a:solidFill>
              </a:rPr>
              <a:t/>
            </a:r>
            <a:br>
              <a:rPr lang="ru-RU" altLang="ru-RU" sz="3200" b="1" dirty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3200" b="1" dirty="0">
                <a:solidFill>
                  <a:srgbClr val="800000"/>
                </a:solidFill>
              </a:rPr>
              <a:t/>
            </a:r>
            <a:br>
              <a:rPr lang="ru-RU" altLang="ru-RU" sz="3200" b="1" dirty="0">
                <a:solidFill>
                  <a:srgbClr val="800000"/>
                </a:solidFill>
              </a:rPr>
            </a:br>
            <a:r>
              <a:rPr lang="ru-RU" altLang="ru-RU" sz="3200" b="1" dirty="0" smtClean="0">
                <a:solidFill>
                  <a:srgbClr val="800000"/>
                </a:solidFill>
              </a:rPr>
              <a:t/>
            </a:r>
            <a:br>
              <a:rPr lang="ru-RU" altLang="ru-RU" sz="3200" b="1" dirty="0" smtClean="0">
                <a:solidFill>
                  <a:srgbClr val="800000"/>
                </a:solidFill>
              </a:rPr>
            </a:br>
            <a:r>
              <a:rPr lang="ru-RU" altLang="ru-RU" sz="2800" b="1" dirty="0">
                <a:solidFill>
                  <a:srgbClr val="800000"/>
                </a:solidFill>
              </a:rPr>
              <a:t>Обучение педагогов содержательному общению  и взаимодействию на  </a:t>
            </a:r>
            <a:r>
              <a:rPr lang="ru-RU" altLang="ru-RU" sz="2800" b="1" dirty="0" smtClean="0">
                <a:solidFill>
                  <a:srgbClr val="800000"/>
                </a:solidFill>
              </a:rPr>
              <a:t>втором</a:t>
            </a:r>
            <a:r>
              <a:rPr lang="ru-RU" altLang="ru-RU" sz="2800" b="1" dirty="0">
                <a:solidFill>
                  <a:srgbClr val="800000"/>
                </a:solidFill>
              </a:rPr>
              <a:t/>
            </a:r>
            <a:br>
              <a:rPr lang="ru-RU" altLang="ru-RU" sz="2800" b="1" dirty="0">
                <a:solidFill>
                  <a:srgbClr val="800000"/>
                </a:solidFill>
              </a:rPr>
            </a:br>
            <a:r>
              <a:rPr lang="ru-RU" altLang="ru-RU" sz="2800" b="1" dirty="0">
                <a:solidFill>
                  <a:srgbClr val="800000"/>
                </a:solidFill>
              </a:rPr>
              <a:t>этапе  </a:t>
            </a:r>
            <a:r>
              <a:rPr lang="ru-RU" altLang="ru-RU" sz="2800" b="1" dirty="0" smtClean="0">
                <a:solidFill>
                  <a:srgbClr val="800000"/>
                </a:solidFill>
              </a:rPr>
              <a:t> обучения</a:t>
            </a:r>
          </a:p>
        </p:txBody>
      </p:sp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64807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900" y="1268760"/>
            <a:ext cx="86045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Затем психолог  предлагал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родителям 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проиграть  игровые действия  в разных вариантах:   в точном соответствии с  построенным ими сюжетом,  изменив его во время проигрывания,   при условии включения третьего партнера, который  изменяет у  игровых персонажей  определённые черты характера. Наблюдатели протоколировали  ход игры. Затем пары менялись местами. После проигранного цикла (когда каждая пара побывала как в позиции играющих, так и в позиции наблюдателей),  следовал самоанализ, анализ и совместное обсуждение полученных результатов.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6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7" grpId="0"/>
      <p:bldP spid="181257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1"/>
            <a:ext cx="7180287" cy="792088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>
                <a:solidFill>
                  <a:srgbClr val="800000"/>
                </a:solidFill>
              </a:rPr>
              <a:t>Формирование способности родителей управлять своей игрой на втором </a:t>
            </a:r>
            <a:r>
              <a:rPr lang="ru-RU" altLang="ru-RU" sz="3200" b="1" dirty="0">
                <a:solidFill>
                  <a:srgbClr val="800000"/>
                </a:solidFill>
              </a:rPr>
              <a:t>этапе </a:t>
            </a:r>
            <a:r>
              <a:rPr lang="ru-RU" altLang="ru-RU" sz="3200" b="1" dirty="0" smtClean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1196752"/>
            <a:ext cx="3810000" cy="5472608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1600" dirty="0" smtClean="0">
                <a:solidFill>
                  <a:schemeClr val="hlink"/>
                </a:solidFill>
              </a:rPr>
              <a:t>                                    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8000" b="1" dirty="0" smtClean="0">
                <a:solidFill>
                  <a:srgbClr val="800000"/>
                </a:solidFill>
              </a:rPr>
              <a:t>        Задачи   обучения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altLang="ru-RU" sz="8000" dirty="0" smtClean="0">
                <a:solidFill>
                  <a:schemeClr val="tx2">
                    <a:lumMod val="75000"/>
                  </a:schemeClr>
                </a:solidFill>
              </a:rPr>
              <a:t>Побуждать </a:t>
            </a:r>
            <a:r>
              <a:rPr lang="ru-RU" altLang="ru-RU" sz="8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8000" dirty="0" smtClean="0">
                <a:solidFill>
                  <a:schemeClr val="tx2">
                    <a:lumMod val="75000"/>
                  </a:schemeClr>
                </a:solidFill>
              </a:rPr>
              <a:t>родителей включаться в сюжетно-ролевую игру,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altLang="ru-RU" sz="8000" dirty="0" smtClean="0">
                <a:solidFill>
                  <a:schemeClr val="tx2">
                    <a:lumMod val="75000"/>
                  </a:schemeClr>
                </a:solidFill>
              </a:rPr>
              <a:t>легко и непринужденно  выстраивать игровое взаимодействие в парах в разными  партнерами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altLang="ru-RU" sz="8000" dirty="0" smtClean="0">
                <a:solidFill>
                  <a:schemeClr val="tx2">
                    <a:lumMod val="75000"/>
                  </a:schemeClr>
                </a:solidFill>
              </a:rPr>
              <a:t>включаться  в обсуждение как собственной, так и игровой деятельности коллег   с позиций играющих  людей, наблюдателя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altLang="ru-RU" sz="8000" dirty="0" smtClean="0">
                <a:solidFill>
                  <a:schemeClr val="tx2">
                    <a:lumMod val="75000"/>
                  </a:schemeClr>
                </a:solidFill>
              </a:rPr>
              <a:t>перестраивать собственную игру по своему замыслу и  по замыслу других </a:t>
            </a:r>
            <a:r>
              <a:rPr lang="ru-RU" altLang="ru-RU" sz="8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8000" dirty="0" smtClean="0">
                <a:solidFill>
                  <a:schemeClr val="tx2">
                    <a:lumMod val="75000"/>
                  </a:schemeClr>
                </a:solidFill>
              </a:rPr>
              <a:t>родителей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ru-RU" altLang="ru-RU" sz="8000" b="1" dirty="0" smtClean="0"/>
          </a:p>
        </p:txBody>
      </p:sp>
      <p:pic>
        <p:nvPicPr>
          <p:cNvPr id="4098" name="Picture 2" descr="E:\DSC036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2484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DSC03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42484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НИР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6" y="70495"/>
            <a:ext cx="85496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4904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699997" y="194939"/>
            <a:ext cx="7452320" cy="1008111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rgbClr val="800000"/>
                </a:solidFill>
              </a:rPr>
              <a:t>Особенности  </a:t>
            </a:r>
            <a:r>
              <a:rPr lang="ru-RU" altLang="ru-RU" sz="2800" b="1" dirty="0" smtClean="0">
                <a:solidFill>
                  <a:srgbClr val="800000"/>
                </a:solidFill>
              </a:rPr>
              <a:t>обучения разным видам игровой деятельности родителей </a:t>
            </a:r>
            <a:r>
              <a:rPr lang="ru-RU" altLang="ru-RU" sz="2800" b="1" dirty="0">
                <a:solidFill>
                  <a:srgbClr val="800000"/>
                </a:solidFill>
              </a:rPr>
              <a:t>на  </a:t>
            </a:r>
            <a:r>
              <a:rPr lang="ru-RU" altLang="ru-RU" sz="2800" b="1" dirty="0" smtClean="0">
                <a:solidFill>
                  <a:srgbClr val="800000"/>
                </a:solidFill>
              </a:rPr>
              <a:t>третьем этапе  обучения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1196752"/>
            <a:ext cx="3954016" cy="266429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1600" b="1" dirty="0" smtClean="0">
                <a:solidFill>
                  <a:schemeClr val="hlink"/>
                </a:solidFill>
              </a:rPr>
              <a:t>               </a:t>
            </a:r>
            <a:endParaRPr lang="ru-RU" alt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600" b="1" dirty="0" smtClean="0"/>
          </a:p>
        </p:txBody>
      </p:sp>
      <p:pic>
        <p:nvPicPr>
          <p:cNvPr id="2051" name="Picture 3" descr="E:\DSC036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80" y="1326738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DSC036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19" y="4093215"/>
            <a:ext cx="3930633" cy="276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DSC03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85" y="1326738"/>
            <a:ext cx="393063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DSC037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17" y="4093215"/>
            <a:ext cx="3854323" cy="276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НИР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5"/>
            <a:ext cx="864096" cy="7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7079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8060" y="-171400"/>
            <a:ext cx="7416428" cy="792088"/>
          </a:xfrm>
        </p:spPr>
        <p:txBody>
          <a:bodyPr>
            <a:normAutofit/>
          </a:bodyPr>
          <a:lstStyle/>
          <a:p>
            <a:pPr algn="l"/>
            <a:r>
              <a:rPr lang="ru-RU" altLang="ru-RU" sz="3600" dirty="0" smtClean="0">
                <a:solidFill>
                  <a:srgbClr val="CC3300"/>
                </a:solidFill>
                <a:cs typeface="Arial" charset="0"/>
              </a:rPr>
              <a:t>                    </a:t>
            </a:r>
            <a:r>
              <a:rPr lang="ru-RU" altLang="ru-RU" sz="3200" b="1" dirty="0" smtClean="0">
                <a:solidFill>
                  <a:srgbClr val="800000"/>
                </a:solidFill>
                <a:cs typeface="Arial" charset="0"/>
              </a:rPr>
              <a:t>Выводы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836712"/>
            <a:ext cx="8640961" cy="6021288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</a:rPr>
              <a:t>Развитие </a:t>
            </a:r>
            <a:r>
              <a:rPr lang="ru-RU" sz="9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</a:rPr>
              <a:t>психолого-педагогической  компетентности родителей </a:t>
            </a:r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</a:rPr>
              <a:t>в вопросах формирования психологической готовности  детей к игре  </a:t>
            </a:r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</a:rPr>
              <a:t>зависит от их  умений  играть, управлять своей игрой</a:t>
            </a: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96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ru-RU" sz="9600" dirty="0">
                <a:solidFill>
                  <a:schemeClr val="tx2">
                    <a:lumMod val="75000"/>
                  </a:schemeClr>
                </a:solidFill>
              </a:rPr>
              <a:t>становления и развития  умений </a:t>
            </a: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родителей </a:t>
            </a:r>
            <a:r>
              <a:rPr lang="ru-RU" sz="9600" dirty="0">
                <a:solidFill>
                  <a:schemeClr val="tx2">
                    <a:lumMod val="75000"/>
                  </a:schemeClr>
                </a:solidFill>
              </a:rPr>
              <a:t>играть, управлять  собственной игрой,  необходимо целенаправленно обучать </a:t>
            </a: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их содержательному общению и взаимодействию в коллективе коллег-родителей, разным видам игровой деятельности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Использование в обучении родителей разных видов игры с учебным содержанием позволяет им осознанно и осмысленно строить свою деятельность по воспитанию и обучению детей.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9600" dirty="0">
                <a:solidFill>
                  <a:schemeClr val="tx2">
                    <a:lumMod val="75000"/>
                  </a:schemeClr>
                </a:solidFill>
              </a:rPr>
              <a:t>Режиссерская, образная </a:t>
            </a: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игра, сюжетно-ролевая игра  придают  процессу обучения эмоциональный характер, способствуют  </a:t>
            </a:r>
            <a:r>
              <a:rPr lang="ru-RU" sz="9600" dirty="0">
                <a:solidFill>
                  <a:schemeClr val="tx2">
                    <a:lumMod val="75000"/>
                  </a:schemeClr>
                </a:solidFill>
              </a:rPr>
              <a:t>тому, что полученные в ходе обучения знания, умения и навыки в дальнейшем используются педагогами в работе с детьми</a:t>
            </a: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9600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ru-RU" sz="96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8800" dirty="0"/>
          </a:p>
          <a:p>
            <a:endParaRPr lang="ru-RU" sz="8000" dirty="0"/>
          </a:p>
          <a:p>
            <a:r>
              <a:rPr lang="ru-RU" sz="2600" dirty="0"/>
              <a:t>         </a:t>
            </a:r>
            <a:endParaRPr lang="ru-RU" altLang="ru-RU" sz="1600" dirty="0" smtClean="0"/>
          </a:p>
        </p:txBody>
      </p:sp>
      <p:pic>
        <p:nvPicPr>
          <p:cNvPr id="4" name="Picture 8" descr="НИ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79208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680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793037" cy="1462088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800000"/>
                </a:solidFill>
              </a:rPr>
              <a:t>Преемственность раннего и дошкольного периодов развития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060575"/>
            <a:ext cx="2663825" cy="41148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b="1" dirty="0" smtClean="0">
                <a:solidFill>
                  <a:srgbClr val="800000"/>
                </a:solidFill>
              </a:rPr>
              <a:t>Ранний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b="1" dirty="0" smtClean="0">
                <a:solidFill>
                  <a:srgbClr val="800000"/>
                </a:solidFill>
              </a:rPr>
              <a:t>возраст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altLang="ru-RU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Речь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Предметно – </a:t>
            </a:r>
            <a:r>
              <a:rPr lang="ru-RU" alt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манипулятивная</a:t>
            </a: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деятельность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372225" y="1989138"/>
            <a:ext cx="2366963" cy="41148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b="1" dirty="0" smtClean="0">
                <a:solidFill>
                  <a:srgbClr val="800000"/>
                </a:solidFill>
              </a:rPr>
              <a:t>Дошкольный возраст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altLang="ru-RU" b="1" dirty="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Воображение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Игровая деятельность</a:t>
            </a:r>
          </a:p>
        </p:txBody>
      </p:sp>
      <p:sp>
        <p:nvSpPr>
          <p:cNvPr id="11269" name="Line 13"/>
          <p:cNvSpPr>
            <a:spLocks noChangeShapeType="1"/>
          </p:cNvSpPr>
          <p:nvPr/>
        </p:nvSpPr>
        <p:spPr bwMode="auto">
          <a:xfrm>
            <a:off x="2916238" y="36449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0" name="Line 14"/>
          <p:cNvSpPr>
            <a:spLocks noChangeShapeType="1"/>
          </p:cNvSpPr>
          <p:nvPr/>
        </p:nvSpPr>
        <p:spPr bwMode="auto">
          <a:xfrm>
            <a:off x="5940425" y="35734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Oval 16"/>
          <p:cNvSpPr>
            <a:spLocks noChangeArrowheads="1"/>
          </p:cNvSpPr>
          <p:nvPr/>
        </p:nvSpPr>
        <p:spPr bwMode="auto">
          <a:xfrm>
            <a:off x="3348038" y="1844675"/>
            <a:ext cx="2592387" cy="45370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272" name="Text Box 17"/>
          <p:cNvSpPr txBox="1">
            <a:spLocks noChangeArrowheads="1"/>
          </p:cNvSpPr>
          <p:nvPr/>
        </p:nvSpPr>
        <p:spPr bwMode="auto">
          <a:xfrm>
            <a:off x="4192588" y="2292350"/>
            <a:ext cx="1027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940400" y="2264560"/>
            <a:ext cx="14505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800000"/>
                </a:solidFill>
              </a:rPr>
              <a:t>Кризис 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rgbClr val="800000"/>
                </a:solidFill>
              </a:rPr>
              <a:t>трех лет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3834231" y="4579035"/>
            <a:ext cx="1554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Обобщение </a:t>
            </a:r>
          </a:p>
          <a:p>
            <a:pPr algn="ctr"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восприятия»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3375859" y="3282048"/>
            <a:ext cx="24605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Интеллектуализация </a:t>
            </a:r>
          </a:p>
          <a:p>
            <a:pPr algn="ctr"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восприятия</a:t>
            </a:r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</a:p>
        </p:txBody>
      </p:sp>
      <p:pic>
        <p:nvPicPr>
          <p:cNvPr id="11276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15888"/>
            <a:ext cx="7810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18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98562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800000"/>
                </a:solidFill>
              </a:rPr>
              <a:t>Показатели психологической готовности детей к игровой деятельности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04263" cy="5329238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altLang="ru-RU" sz="2000" b="1" dirty="0" smtClean="0">
                <a:solidFill>
                  <a:srgbClr val="800000"/>
                </a:solidFill>
              </a:rPr>
              <a:t>  </a:t>
            </a:r>
            <a:r>
              <a:rPr lang="ru-RU" altLang="ru-RU" sz="2400" b="1" dirty="0" smtClean="0">
                <a:solidFill>
                  <a:srgbClr val="800000"/>
                </a:solidFill>
              </a:rPr>
              <a:t>Психологически готовыми к игре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можно назвать  детей, которые прожили период раннего  детства и кризис трех лет  в полной мере. Поэтому у них начинает развиваться ситуативно-контекстное общение, обеспечивающее плавный переход от раннего  к дошкольному периоду развития</a:t>
            </a:r>
            <a:r>
              <a:rPr lang="ru-RU" altLang="ru-RU" sz="24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400" dirty="0" smtClean="0"/>
              <a:t> Соответственно, </a:t>
            </a:r>
            <a:r>
              <a:rPr lang="ru-RU" altLang="ru-RU" sz="2400" b="1" dirty="0" smtClean="0">
                <a:solidFill>
                  <a:srgbClr val="800000"/>
                </a:solidFill>
              </a:rPr>
              <a:t>дети, психологически не готовые к игровой деятельности,  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испытывают трудности при переходе от раннего к дошкольному возрасту потому, что   они благополучно   не прожили период раннего детства и  кризис трех лет  и у них не развивается ситуативно-контекстное общение, обеспечивающее  готовность  к возникновению и развитию способности  играть.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altLang="ru-RU" sz="2200" dirty="0" smtClean="0">
              <a:solidFill>
                <a:schemeClr val="tx2"/>
              </a:solidFill>
            </a:endParaRPr>
          </a:p>
        </p:txBody>
      </p:sp>
      <p:pic>
        <p:nvPicPr>
          <p:cNvPr id="13316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15888"/>
            <a:ext cx="7810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74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2639"/>
            <a:ext cx="836516" cy="70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59632" y="62639"/>
            <a:ext cx="7884368" cy="846081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/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800000"/>
                </a:solidFill>
              </a:rPr>
              <a:t>Психологические основы игровой деятельности   </a:t>
            </a:r>
            <a:r>
              <a:rPr lang="ru-RU" dirty="0">
                <a:solidFill>
                  <a:srgbClr val="800000"/>
                </a:solidFill>
              </a:rPr>
              <a:t/>
            </a:r>
            <a:br>
              <a:rPr lang="ru-RU" dirty="0">
                <a:solidFill>
                  <a:srgbClr val="800000"/>
                </a:solidFill>
              </a:rPr>
            </a:b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620688"/>
            <a:ext cx="8568952" cy="623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1.Психологические качества, приобретаемые ребенком после прохождения им кризиса трех  лет: выделение ребенком ключевого действия предмета, интеллектуализация восприятия, осознание ребенком себя как субъекта собственной  речи  (Н.В. Разина)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2. К началу дошкольного возраста ребенок учится переносить функции  с одного предмета на другой, который этими функциями не обладает.»(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В.В.Давыдов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), происходит становление воображения как самостоятельной психической функции.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3. С возникновением воображения связана особенность игровой деятельности, которая характеризует игру как собственную деятельность играющего.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4. Согласно позиции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Л.С.Выготского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Е.Е.Кравцовой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воображение-основа игры и обеспечивает ребенку психологическую готовность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 игре.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3952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НИ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639"/>
            <a:ext cx="937035" cy="77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59632" y="62639"/>
            <a:ext cx="7884368" cy="846081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/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800000"/>
                </a:solidFill>
              </a:rPr>
              <a:t>Психологическая готовность детей, взрослых к игровой деятельности (</a:t>
            </a:r>
            <a:r>
              <a:rPr lang="ru-RU" sz="3100" b="1" dirty="0" err="1" smtClean="0">
                <a:solidFill>
                  <a:srgbClr val="800000"/>
                </a:solidFill>
              </a:rPr>
              <a:t>Е.Е.Кравцова</a:t>
            </a:r>
            <a:r>
              <a:rPr lang="ru-RU" sz="3100" b="1" dirty="0" smtClean="0">
                <a:solidFill>
                  <a:srgbClr val="800000"/>
                </a:solidFill>
              </a:rPr>
              <a:t>)  </a:t>
            </a:r>
            <a:r>
              <a:rPr lang="ru-RU" dirty="0">
                <a:solidFill>
                  <a:srgbClr val="800000"/>
                </a:solidFill>
              </a:rPr>
              <a:t/>
            </a:r>
            <a:br>
              <a:rPr lang="ru-RU" dirty="0">
                <a:solidFill>
                  <a:srgbClr val="800000"/>
                </a:solidFill>
              </a:rPr>
            </a:b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908720"/>
            <a:ext cx="8496944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1.Способность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к игре – важная основа для становления и развития игровой деятельности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 2.Игровая  деятельность возможна тогда когда человек способен с одной стороны, видеть разные стороны и позиции у другого, и с другой  стороны выделять в себе самом разные  стороны поведения и деятельности.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 3.В раннем  возрасте ребенок приобретает две важные  особенности- появление воображения, способность осознавать себя субъектом собственной деятельности- он становится способным управлять собой действующим.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 4. В процессе кризиса   трех лет он начинает осознавать себя субъектом собственной речи:  он начинает  не просто действовать в воображаемой ситуации, но и создавать ее с помощью речи (Кукла спит). Он начинает управлять собственной предметной деятельностью с помощью речи.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5696</Words>
  <Application>Microsoft Office PowerPoint</Application>
  <PresentationFormat>Экран (4:3)</PresentationFormat>
  <Paragraphs>362</Paragraphs>
  <Slides>53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Презентация PowerPoint</vt:lpstr>
      <vt:lpstr>         Актуальность проблемы</vt:lpstr>
      <vt:lpstr>Что такое игра ? Игра НЕ есть</vt:lpstr>
      <vt:lpstr>Сущность понятия психологическая готовность детей</vt:lpstr>
      <vt:lpstr>Сущность понятия психологическая готовность детей к игровой деятельности</vt:lpstr>
      <vt:lpstr>Преемственность раннего и дошкольного периодов развития</vt:lpstr>
      <vt:lpstr>Показатели психологической готовности детей к игровой деятельности</vt:lpstr>
      <vt:lpstr> Психологические основы игровой деятельности    </vt:lpstr>
      <vt:lpstr> Психологическая готовность детей, взрослых к игровой деятельности (Е.Е.Кравцова)   </vt:lpstr>
      <vt:lpstr>Психологические критерии игровой деятельности    </vt:lpstr>
      <vt:lpstr>Условия развития психологической готовности  детей к  игровой деятельности    </vt:lpstr>
      <vt:lpstr>Условия развития психологической готовности  детей к  игровой деятельности    </vt:lpstr>
      <vt:lpstr>Условия развития психологической готовности  детей к  игровой деятельности    </vt:lpstr>
      <vt:lpstr>Условия развития психологической готовности  детей к  игровой деятельности    </vt:lpstr>
      <vt:lpstr>Условия развития психологической готовности  детей к  игровой деятельности    </vt:lpstr>
      <vt:lpstr>  Закон «Об образовании в РФ» о взаимодействии педагогов с родителями    </vt:lpstr>
      <vt:lpstr>ФГОС    ДО  о взаимодействии педагогов с родителями</vt:lpstr>
      <vt:lpstr>     Сущность понятия взаимодействие  </vt:lpstr>
      <vt:lpstr>Наиболее распространенные подходы в практике  взаимодействия  ДОО  и семьи (Е. С. Евдокимова) </vt:lpstr>
      <vt:lpstr>Проблемы  взаимодействия  педагогов  ДОО  и семьи </vt:lpstr>
      <vt:lpstr>Презентация PowerPoint</vt:lpstr>
      <vt:lpstr>Презентация PowerPoint</vt:lpstr>
      <vt:lpstr>Презентация PowerPoint</vt:lpstr>
      <vt:lpstr>Задачи    семьи и ДОО  в развитии   смысловой сферы детей </vt:lpstr>
      <vt:lpstr>Направления  взаимодействия педагогов с родителями Включения родителей  в жизнедеятельность  ДОО- ключевое условие создания развивающей образовательной среды ДОО   </vt:lpstr>
      <vt:lpstr>Презентация PowerPoint</vt:lpstr>
      <vt:lpstr>Диагностика   взаимодействия педагогов и  родителей в вопросах подготовки детей к игровой деятельности как предпосылка конструирования программы  их обучения в ДОО. </vt:lpstr>
      <vt:lpstr>Диагностика   взаимодействия педагогов и  родителей в вопросах подготовки детей к игровой деятельности как предпосылка конструирования программы  их обучения в ДОО. </vt:lpstr>
      <vt:lpstr>Диагностика   взаимодействия педагогов и  родителей в вопросах подготовки детей к игровой деятельности как предпосылка конструирования программы  их обучения в ДОО. </vt:lpstr>
      <vt:lpstr>Диагностика   взаимодействия педагогов и  родителей в вопросах подготовки детей к игровой деятельности как предпосылка конструирования программы  их обучения в ДОО. </vt:lpstr>
      <vt:lpstr>Диагностика   взаимодействия педагогов и  родителей в вопросах подготовки детей к игровой деятельности как предпосылка конструирования программы  их обучения в ДОО. </vt:lpstr>
      <vt:lpstr>Диагностика   взаимодействия педагогов и  родителей в вопросах подготовки детей к игровой деятельности как предпосылка конструирования программы  их обучения в ДОО. </vt:lpstr>
      <vt:lpstr>Диагностика   взаимодействия педагогов и  родителей в вопросах подготовки детей к игровой деятельности как предпосылка конструирования программы  их обучения в ДОО. </vt:lpstr>
      <vt:lpstr>Диагностика   взаимодействия педагогов и  родителей в вопросах подготовки детей к игровой деятельности как предпосылка конструирования программы  их обучения в ДОО. </vt:lpstr>
      <vt:lpstr>Диагностика   взаимодействия педагогов и  родителей в вопросах подготовки детей к игровой деятельности как предпосылка конструирования программы  их обучения в ДОО. </vt:lpstr>
      <vt:lpstr>Выводы  по результатам диагностики </vt:lpstr>
      <vt:lpstr> Условия  формирования игровой компетентности  педагогов ДОО</vt:lpstr>
      <vt:lpstr> Содержание программы  обучения    педагогов ДОО  способности играть, управлять игровой деятельностью</vt:lpstr>
      <vt:lpstr>Анкетирование    </vt:lpstr>
      <vt:lpstr>Обучение родителей содержательному общению  и взаимодействию на первом этапе  обучения</vt:lpstr>
      <vt:lpstr>       Обучение родителей содержательному общению  и взаимодействию на первом этапе  обучения</vt:lpstr>
      <vt:lpstr>          Обучение педагогов содержательному общению  и взаимодействию на первом этапе  обучения</vt:lpstr>
      <vt:lpstr>Особенности  развития у родителей способностей  играть, управлять  своей игрой на втором этапе  обучения</vt:lpstr>
      <vt:lpstr>Формирование  у педагогов способности управлять своей игрой на втором этапе работы </vt:lpstr>
      <vt:lpstr>       Обучение педагогов содержательному общению  и взаимодействию на  втором этапе работы</vt:lpstr>
      <vt:lpstr>       Обучение педагогов содержательному общению  и взаимодействию на  втором этапе   обучения</vt:lpstr>
      <vt:lpstr>       Обучение родителей содержательному общению  и взаимодействию на  втором этапе  обучения</vt:lpstr>
      <vt:lpstr>       Обучение педагогов содержательному общению  и взаимодействию на  втором этапе  обучения</vt:lpstr>
      <vt:lpstr>       Обучение педагогов содержательному общению  и взаимодействию на  втором этапе работы</vt:lpstr>
      <vt:lpstr>       Обучение педагогов содержательному общению  и взаимодействию на  втором этапе   обучения</vt:lpstr>
      <vt:lpstr>Формирование способности родителей управлять своей игрой на втором этапе  </vt:lpstr>
      <vt:lpstr>Особенности  обучения разным видам игровой деятельности родителей на  третьем этапе  обучения</vt:lpstr>
      <vt:lpstr>                    Выводы</vt:lpstr>
    </vt:vector>
  </TitlesOfParts>
  <Company>niro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стратегия и практика реализации ФГОС ДО</dc:title>
  <dc:creator>1</dc:creator>
  <cp:lastModifiedBy>Benson Persei</cp:lastModifiedBy>
  <cp:revision>203</cp:revision>
  <dcterms:created xsi:type="dcterms:W3CDTF">2015-08-25T07:30:53Z</dcterms:created>
  <dcterms:modified xsi:type="dcterms:W3CDTF">2022-11-07T13:13:26Z</dcterms:modified>
</cp:coreProperties>
</file>