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7" r:id="rId3"/>
    <p:sldId id="444" r:id="rId4"/>
    <p:sldId id="441" r:id="rId5"/>
    <p:sldId id="442" r:id="rId6"/>
    <p:sldId id="440" r:id="rId7"/>
    <p:sldId id="449" r:id="rId8"/>
    <p:sldId id="450" r:id="rId9"/>
    <p:sldId id="416" r:id="rId10"/>
    <p:sldId id="438" r:id="rId11"/>
    <p:sldId id="445" r:id="rId12"/>
    <p:sldId id="448" r:id="rId13"/>
    <p:sldId id="437" r:id="rId14"/>
    <p:sldId id="415" r:id="rId15"/>
    <p:sldId id="447" r:id="rId16"/>
    <p:sldId id="45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94694"/>
  </p:normalViewPr>
  <p:slideViewPr>
    <p:cSldViewPr snapToGrid="0">
      <p:cViewPr varScale="1">
        <p:scale>
          <a:sx n="121" d="100"/>
          <a:sy n="12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1F374-E2C0-4C4B-A246-D4DCC9B41F5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53ABB-ECA7-EF4B-97A0-45DD6FCCA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8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8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7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6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7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831F3D-A4D8-4CAD-AEE4-37A8ECD2A39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49600"/>
            <a:ext cx="9144000" cy="117316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870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6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3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534" y="142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2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5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B7CC-0974-4508-A061-06B367D2B74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9994-7CF3-405C-A480-901307C07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logos.narod.ru/lotman/gogolspac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e.unn.ru/wp-content/uploads/sites/9/2019/10/Trebovaniya-k-oformleniyu-rabot-NOU-1.pdf" TargetMode="External"/><Relationship Id="rId4" Type="http://schemas.openxmlformats.org/officeDocument/2006/relationships/hyperlink" Target="http://nou.ddt-chkalov.ru/189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u.ddt-chkalov.ru/38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ddt-chkalov.ru/system/files/&#1055;&#1088;&#1086;&#1075;&#1088;&#1072;&#1084;&#1084;&#1072;%20&#1087;&#1088;&#1086;&#1077;&#1082;&#1090;%20&#1074;&#1072;&#1088;&#1080;&#1072;&#1085;&#1090;%201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t-chkalov.ru/system/files/&#1048;&#1079;&#1084;&#1077;&#1085;&#1077;&#1085;&#1080;&#1103;%20&#1074;%20&#1055;&#1086;&#1083;&#1086;&#1078;&#1077;&#1085;&#1080;&#1080;%20&#1086;%2050-&#1081;%20&#1075;&#1086;&#1088;&#1086;&#1076;&#1089;&#1082;&#1086;&#1081;%20&#1082;&#1086;&#1085;&#1092;&#1077;&#1088;&#1077;&#1085;&#1094;&#1080;&#1080;%20&#1053;&#1054;&#1059;%20&#1069;&#1074;&#1088;&#1080;&#1082;&#1072;%20%281%2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brary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r_nn@mail.ru" TargetMode="External"/><Relationship Id="rId7" Type="http://schemas.openxmlformats.org/officeDocument/2006/relationships/hyperlink" Target="mailto:mik-shlyakhov@yandex.ru" TargetMode="External"/><Relationship Id="rId2" Type="http://schemas.openxmlformats.org/officeDocument/2006/relationships/hyperlink" Target="mailto:astashifizgeo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imina-evg@bk.ru" TargetMode="External"/><Relationship Id="rId5" Type="http://schemas.openxmlformats.org/officeDocument/2006/relationships/hyperlink" Target="mailto:irina2692007@yandex.ru" TargetMode="External"/><Relationship Id="rId4" Type="http://schemas.openxmlformats.org/officeDocument/2006/relationships/hyperlink" Target="mailto:kuimova_nataliy@list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marinina@gmail.com" TargetMode="External"/><Relationship Id="rId2" Type="http://schemas.openxmlformats.org/officeDocument/2006/relationships/hyperlink" Target="mailto:dzuba_em@mininuniver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lcomanka@mail.ru" TargetMode="External"/><Relationship Id="rId4" Type="http://schemas.openxmlformats.org/officeDocument/2006/relationships/hyperlink" Target="mailto:sergeypavlov70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824" y="3122655"/>
            <a:ext cx="9291263" cy="189501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900" dirty="0"/>
              <a:t>Организация научной работы</a:t>
            </a:r>
            <a:br>
              <a:rPr lang="ru-RU" sz="4900" dirty="0"/>
            </a:br>
            <a:r>
              <a:rPr lang="ru-RU" sz="4900" dirty="0"/>
              <a:t>учащихся в </a:t>
            </a:r>
            <a:r>
              <a:rPr lang="ru-RU" sz="5300" dirty="0"/>
              <a:t>области</a:t>
            </a:r>
            <a:r>
              <a:rPr lang="ru-RU" sz="4900" dirty="0"/>
              <a:t> филологии</a:t>
            </a: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1185" y="5738647"/>
            <a:ext cx="2848303" cy="91235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Нижний Новгород-2021 г.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71567-B6C6-B44F-8A46-D4C42E1D2C2F}"/>
              </a:ext>
            </a:extLst>
          </p:cNvPr>
          <p:cNvSpPr txBox="1"/>
          <p:nvPr/>
        </p:nvSpPr>
        <p:spPr>
          <a:xfrm>
            <a:off x="8071945" y="5318234"/>
            <a:ext cx="37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к. </a:t>
            </a:r>
            <a:r>
              <a:rPr lang="ru-RU" dirty="0" err="1">
                <a:solidFill>
                  <a:schemeClr val="bg1"/>
                </a:solidFill>
              </a:rPr>
              <a:t>филол</a:t>
            </a:r>
            <a:r>
              <a:rPr lang="ru-RU" dirty="0">
                <a:solidFill>
                  <a:schemeClr val="bg1"/>
                </a:solidFill>
              </a:rPr>
              <a:t>. н., доц. Ю.А. Маринина</a:t>
            </a:r>
          </a:p>
        </p:txBody>
      </p:sp>
    </p:spTree>
    <p:extLst>
      <p:ext uri="{BB962C8B-B14F-4D97-AF65-F5344CB8AC3E}">
        <p14:creationId xmlns:p14="http://schemas.microsoft.com/office/powerpoint/2010/main" val="161098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03512" y="260648"/>
            <a:ext cx="8928992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Структура и оформление работы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1816300" y="908819"/>
            <a:ext cx="8135938" cy="0"/>
          </a:xfrm>
          <a:prstGeom prst="line">
            <a:avLst/>
          </a:prstGeom>
          <a:ln w="25400" cmpd="thickThin">
            <a:solidFill>
              <a:srgbClr val="CE1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BFB83-5C8D-384E-A99B-6BAD0916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4" y="913582"/>
            <a:ext cx="4384005" cy="5804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60E3DA-4D73-4344-B1AD-CC6AE44BC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4" y="1283477"/>
            <a:ext cx="4934983" cy="67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F24AD2-5954-714B-B3C7-E98BAF070D64}"/>
              </a:ext>
            </a:extLst>
          </p:cNvPr>
          <p:cNvSpPr/>
          <p:nvPr/>
        </p:nvSpPr>
        <p:spPr>
          <a:xfrm>
            <a:off x="1045029" y="1335314"/>
            <a:ext cx="102761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Актуальность выбранной темы;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Научная новизна исследования;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Цель и задачи исследования;</a:t>
            </a:r>
          </a:p>
          <a:p>
            <a:pPr marL="457200" indent="-457200" algn="just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Предмет </a:t>
            </a:r>
            <a:r>
              <a:rPr lang="ru-RU" sz="2400" i="1" dirty="0"/>
              <a:t>(тема) </a:t>
            </a:r>
            <a:r>
              <a:rPr lang="ru-RU" sz="2400" dirty="0"/>
              <a:t>и объект </a:t>
            </a:r>
            <a:r>
              <a:rPr lang="ru-RU" sz="2400" i="1" dirty="0"/>
              <a:t>(материал)</a:t>
            </a:r>
            <a:r>
              <a:rPr lang="ru-RU" sz="2400" dirty="0"/>
              <a:t> исследования;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Теоретическая и методологическая база исследования (научные исследования, составившие теоретическую основу работы + методы исследования);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sz="2400" dirty="0"/>
              <a:t>Структура работы.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5BBF2-D797-C14B-8662-B285FACF514C}"/>
              </a:ext>
            </a:extLst>
          </p:cNvPr>
          <p:cNvSpPr txBox="1"/>
          <p:nvPr/>
        </p:nvSpPr>
        <p:spPr>
          <a:xfrm>
            <a:off x="3352800" y="406400"/>
            <a:ext cx="651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7163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2380F-687A-8345-8687-0191CCEB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173946"/>
            <a:ext cx="7626048" cy="9581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Основная часть исследования: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BE992-0F52-E444-8FB1-070EE814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35314"/>
            <a:ext cx="10541000" cy="48416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/>
              <a:t>Текст должен быть разделен на главы и параграфы.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/>
              <a:t>При необходимости включаются таблицы, рисунки, схемы (если они иллюстрируют ход исследования).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/>
              <a:t>Включает материалы и результаты исследования.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rgbClr val="C00000"/>
                </a:solidFill>
              </a:rPr>
              <a:t>Заключение: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/>
              <a:t>Выводы, соотнесенные с целью и задачами исследования, обозначенными во Введении.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155681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03512" y="260648"/>
            <a:ext cx="10488488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Оформление сносок и библиографических ссылок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16300" y="908819"/>
            <a:ext cx="8135938" cy="0"/>
          </a:xfrm>
          <a:prstGeom prst="line">
            <a:avLst/>
          </a:prstGeom>
          <a:ln w="25400" cmpd="thickThin">
            <a:solidFill>
              <a:srgbClr val="CE1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154158-DC1A-C14D-8555-4E349E8C535D}"/>
              </a:ext>
            </a:extLst>
          </p:cNvPr>
          <p:cNvSpPr txBox="1"/>
          <p:nvPr/>
        </p:nvSpPr>
        <p:spPr>
          <a:xfrm>
            <a:off x="814787" y="1133356"/>
            <a:ext cx="109127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Сноски: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постраничные (внизу страницы под чертой)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/>
              <a:t>внутритекстовые</a:t>
            </a:r>
            <a:r>
              <a:rPr lang="ru-RU" sz="2200" dirty="0"/>
              <a:t> </a:t>
            </a:r>
            <a:r>
              <a:rPr lang="en-US" sz="2200" dirty="0"/>
              <a:t>[</a:t>
            </a:r>
            <a:r>
              <a:rPr lang="ru-RU" sz="2200" dirty="0"/>
              <a:t>Лотман 2000, с.45</a:t>
            </a:r>
            <a:r>
              <a:rPr lang="en-US" sz="2200" dirty="0"/>
              <a:t>]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r>
              <a:rPr lang="ru-RU" sz="2200" dirty="0"/>
              <a:t>Библиография: краткая запись по ГОСТу</a:t>
            </a:r>
          </a:p>
          <a:p>
            <a:r>
              <a:rPr lang="ru-RU" sz="2200" dirty="0"/>
              <a:t>Лотман Ю.М. Структура художественного текста. М.: Азбука Аттикус, 2018. 895 с.</a:t>
            </a:r>
          </a:p>
          <a:p>
            <a:r>
              <a:rPr lang="ru-RU" sz="2200" dirty="0"/>
              <a:t>Лотман Ю.М. Типологическая характеристика реализма позднего Пушкина // В школе поэтического слова: Пушкин, Лермонтов, Гоголь. М.: Просвещение, 1988. С. 130-145. </a:t>
            </a:r>
          </a:p>
          <a:p>
            <a:r>
              <a:rPr lang="ru-RU" sz="2200" dirty="0"/>
              <a:t>Лотман Ю.М. Художественное пространство в прозе Гоголя. </a:t>
            </a:r>
            <a:r>
              <a:rPr lang="en-US" sz="2200" dirty="0"/>
              <a:t>URL</a:t>
            </a:r>
            <a:r>
              <a:rPr lang="ru-RU" sz="2200" dirty="0"/>
              <a:t>:</a:t>
            </a:r>
          </a:p>
          <a:p>
            <a:r>
              <a:rPr lang="ru-RU" sz="2200" dirty="0"/>
              <a:t> </a:t>
            </a:r>
            <a:r>
              <a:rPr lang="en-US" sz="2200" dirty="0">
                <a:hlinkClick r:id="rId3"/>
              </a:rPr>
              <a:t>http://philologos.narod.ru/lotman/gogolspace.htm</a:t>
            </a:r>
            <a:r>
              <a:rPr lang="ru-RU" sz="2200" dirty="0"/>
              <a:t> (дата обращения: 07.02.2019). </a:t>
            </a:r>
          </a:p>
          <a:p>
            <a:endParaRPr lang="ru-RU" sz="2200" dirty="0"/>
          </a:p>
          <a:p>
            <a:r>
              <a:rPr lang="ru-RU" sz="2200" dirty="0"/>
              <a:t>Все требования размещены на сайтах ДДТ им. </a:t>
            </a:r>
            <a:r>
              <a:rPr lang="ru-RU" sz="2200" dirty="0" err="1"/>
              <a:t>В.П.Чкалова</a:t>
            </a:r>
            <a:r>
              <a:rPr lang="ru-RU" sz="2200" dirty="0"/>
              <a:t> и вузов в соответствующих разделах: </a:t>
            </a:r>
          </a:p>
          <a:p>
            <a:r>
              <a:rPr lang="en-US" sz="2200" dirty="0">
                <a:hlinkClick r:id="rId4"/>
              </a:rPr>
              <a:t>http://nou.ddt-chkalov.ru/1897/</a:t>
            </a:r>
            <a:r>
              <a:rPr lang="ru-RU" sz="2200" dirty="0"/>
              <a:t> </a:t>
            </a:r>
          </a:p>
          <a:p>
            <a:r>
              <a:rPr lang="en-US" sz="2200" dirty="0">
                <a:hlinkClick r:id="rId5"/>
              </a:rPr>
              <a:t>http://www.iee.unn.ru/wp-content/uploads/sites/9/2019/10/Trebovaniya-k-oformleniyu-rabot-NOU-1.pdf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63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08001" y="1422870"/>
            <a:ext cx="11292114" cy="52682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/>
              <a:t>Организация пространства и времени в романе Е. </a:t>
            </a:r>
            <a:r>
              <a:rPr lang="ru-RU" sz="4000" dirty="0" err="1"/>
              <a:t>Водолазкина</a:t>
            </a:r>
            <a:r>
              <a:rPr lang="ru-RU" sz="4000" dirty="0"/>
              <a:t> «</a:t>
            </a:r>
            <a:r>
              <a:rPr lang="ru-RU" sz="4000" dirty="0" err="1"/>
              <a:t>Брисбен</a:t>
            </a:r>
            <a:r>
              <a:rPr lang="ru-RU" sz="4000" dirty="0"/>
              <a:t>»;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/>
              <a:t>«</a:t>
            </a:r>
            <a:r>
              <a:rPr lang="ru-RU" sz="4000" dirty="0" err="1"/>
              <a:t>Тайныи</a:t>
            </a:r>
            <a:r>
              <a:rPr lang="ru-RU" sz="4000" dirty="0"/>
              <a:t>̆ дневник Адриана </a:t>
            </a:r>
            <a:r>
              <a:rPr lang="ru-RU" sz="4000" dirty="0" err="1"/>
              <a:t>Моула</a:t>
            </a:r>
            <a:r>
              <a:rPr lang="ru-RU" sz="4000" dirty="0"/>
              <a:t>» Сью </a:t>
            </a:r>
            <a:r>
              <a:rPr lang="ru-RU" sz="4000" dirty="0" err="1"/>
              <a:t>Таунсенд</a:t>
            </a:r>
            <a:r>
              <a:rPr lang="ru-RU" sz="4000" dirty="0"/>
              <a:t>: специфика </a:t>
            </a:r>
            <a:r>
              <a:rPr lang="ru-RU" sz="4000" dirty="0" err="1"/>
              <a:t>дневниковои</a:t>
            </a:r>
            <a:r>
              <a:rPr lang="ru-RU" sz="4000" dirty="0"/>
              <a:t>̆ формы повествования;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 err="1"/>
              <a:t>Пейзажные</a:t>
            </a:r>
            <a:r>
              <a:rPr lang="ru-RU" sz="4000" dirty="0"/>
              <a:t> образы в пьесах Островского : от </a:t>
            </a:r>
            <a:r>
              <a:rPr lang="ru-RU" sz="4000" dirty="0" err="1"/>
              <a:t>топоса</a:t>
            </a:r>
            <a:r>
              <a:rPr lang="ru-RU" sz="4000" dirty="0"/>
              <a:t> - к архетипу («Гроза», «Бесприданница», «Лес»);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/>
              <a:t>Влияние </a:t>
            </a:r>
            <a:r>
              <a:rPr lang="ru-RU" sz="4000" dirty="0" err="1"/>
              <a:t>японскои</a:t>
            </a:r>
            <a:r>
              <a:rPr lang="ru-RU" sz="4000" dirty="0"/>
              <a:t>̆ культуры </a:t>
            </a:r>
            <a:r>
              <a:rPr lang="ru-RU" sz="4000" dirty="0" err="1"/>
              <a:t>манга</a:t>
            </a:r>
            <a:r>
              <a:rPr lang="ru-RU" sz="4000" dirty="0"/>
              <a:t> на современного русского читателя;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/>
              <a:t>Система точек зрения в романе Г. Служителя “Дни Савелия”;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E1628"/>
              </a:buClr>
              <a:buFont typeface="Wingdings" pitchFamily="2" charset="2"/>
              <a:buChar char="v"/>
            </a:pPr>
            <a:r>
              <a:rPr lang="ru-RU" sz="4000" dirty="0"/>
              <a:t>Внутренний мир "трудных" подростков в повести Е. Мурашовой «Класс коррекции», в романах К. </a:t>
            </a:r>
            <a:r>
              <a:rPr lang="ru-RU" sz="4000" dirty="0" err="1"/>
              <a:t>Хайтани</a:t>
            </a:r>
            <a:r>
              <a:rPr lang="ru-RU" sz="4000" dirty="0"/>
              <a:t> «Взгляд кролика», </a:t>
            </a:r>
            <a:r>
              <a:rPr lang="ru-RU" sz="4000" dirty="0" err="1"/>
              <a:t>М.Петросян</a:t>
            </a:r>
            <a:r>
              <a:rPr lang="ru-RU" sz="4000" dirty="0"/>
              <a:t> «Дом, в котором...»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rgbClr val="CE1628"/>
              </a:buClr>
              <a:buNone/>
            </a:pPr>
            <a:endParaRPr lang="ru-RU" sz="15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rgbClr val="CE1628"/>
              </a:buClr>
              <a:buNone/>
            </a:pPr>
            <a:endParaRPr lang="ru-RU" sz="15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rgbClr val="CE1628"/>
              </a:buClr>
              <a:buNone/>
            </a:pPr>
            <a:endParaRPr lang="ru-RU" sz="15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rgbClr val="CE1628"/>
              </a:buClr>
              <a:buNone/>
            </a:pPr>
            <a:r>
              <a:rPr lang="ru-RU" sz="1900" dirty="0"/>
              <a:t>Программы конференций НОУ: </a:t>
            </a:r>
            <a:r>
              <a:rPr lang="en-US" sz="1900" dirty="0">
                <a:hlinkClick r:id="rId3"/>
              </a:rPr>
              <a:t>http://nou.ddt-chkalov.ru/383/</a:t>
            </a:r>
            <a:r>
              <a:rPr lang="ru-RU" sz="1900" dirty="0"/>
              <a:t>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Clr>
                <a:srgbClr val="CE1628"/>
              </a:buClr>
              <a:buNone/>
            </a:pPr>
            <a:r>
              <a:rPr lang="ru-RU" sz="1900" dirty="0"/>
              <a:t>50-я конференция: </a:t>
            </a:r>
            <a:r>
              <a:rPr lang="fr-CA" sz="1900" dirty="0">
                <a:hlinkClick r:id="rId4"/>
              </a:rPr>
              <a:t>http://www.ddt-chkalov.ru/system/files/</a:t>
            </a:r>
            <a:r>
              <a:rPr lang="ru-RU" sz="1900" dirty="0">
                <a:hlinkClick r:id="rId4"/>
              </a:rPr>
              <a:t>Программа%20проект%20вариант%201.</a:t>
            </a:r>
            <a:r>
              <a:rPr lang="fr-CA" sz="1900" dirty="0">
                <a:hlinkClick r:id="rId4"/>
              </a:rPr>
              <a:t>pdf</a:t>
            </a:r>
            <a:r>
              <a:rPr lang="ru-RU" sz="1900" dirty="0"/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33750" y="260648"/>
            <a:ext cx="952933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Темы исследований по литературе:</a:t>
            </a:r>
          </a:p>
        </p:txBody>
      </p:sp>
      <p:pic>
        <p:nvPicPr>
          <p:cNvPr id="2049" name="Picture 1" descr="page4image2402332400">
            <a:extLst>
              <a:ext uri="{FF2B5EF4-FFF2-40B4-BE49-F238E27FC236}">
                <a16:creationId xmlns:a16="http://schemas.microsoft.com/office/drawing/2014/main" id="{0B90FB10-F232-AF46-89EE-75D14187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4image2402332400">
            <a:extLst>
              <a:ext uri="{FF2B5EF4-FFF2-40B4-BE49-F238E27FC236}">
                <a16:creationId xmlns:a16="http://schemas.microsoft.com/office/drawing/2014/main" id="{3BB949BE-5DAF-7647-95B9-34DD1A09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" y="176449"/>
            <a:ext cx="16891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7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1AA76-33CC-3B41-A31A-9D2B39A9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742" y="203199"/>
            <a:ext cx="9492343" cy="9289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«Неудачные» темы исследований по литературе: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61B94-0C2A-9A43-95E0-0387DD6D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335314"/>
            <a:ext cx="11582400" cy="5384800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chemeClr val="accent2">
                  <a:lumMod val="60000"/>
                  <a:lumOff val="40000"/>
                </a:schemeClr>
              </a:buClr>
              <a:buAutoNum type="arabicPeriod"/>
            </a:pPr>
            <a:r>
              <a:rPr lang="ru-RU" sz="2400" dirty="0">
                <a:latin typeface="+mn-lt"/>
              </a:rPr>
              <a:t>Темы из школьной программы: 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Образ семьи в комедии </a:t>
            </a:r>
            <a:r>
              <a:rPr lang="ru-RU" sz="2000" dirty="0" err="1">
                <a:latin typeface="+mn-lt"/>
              </a:rPr>
              <a:t>А.С.Грибоедова</a:t>
            </a:r>
            <a:r>
              <a:rPr lang="ru-RU" sz="2000" dirty="0">
                <a:latin typeface="+mn-lt"/>
              </a:rPr>
              <a:t> «Горе от ума»;</a:t>
            </a:r>
          </a:p>
          <a:p>
            <a:pPr marL="514350" indent="-514350" algn="just">
              <a:buClr>
                <a:schemeClr val="accent2">
                  <a:lumMod val="60000"/>
                  <a:lumOff val="40000"/>
                </a:schemeClr>
              </a:buClr>
              <a:buAutoNum type="arabicPeriod"/>
            </a:pPr>
            <a:r>
              <a:rPr lang="ru-RU" altLang="ru-RU" sz="2400" dirty="0">
                <a:latin typeface="+mn-lt"/>
              </a:rPr>
              <a:t>Повторяющиеся темы: 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Образы Гамлета и Офелии в поэзии Серебряного века / Интерпретация образа Гамлета в </a:t>
            </a:r>
            <a:r>
              <a:rPr lang="ru-RU" sz="2000" dirty="0" err="1">
                <a:latin typeface="+mn-lt"/>
              </a:rPr>
              <a:t>русскои</a:t>
            </a:r>
            <a:r>
              <a:rPr lang="ru-RU" sz="2000" dirty="0">
                <a:latin typeface="+mn-lt"/>
              </a:rPr>
              <a:t>̆ литературе Серебряного века;</a:t>
            </a:r>
          </a:p>
          <a:p>
            <a:pPr marL="514350" indent="-514350" algn="just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+mn-lt"/>
              </a:rPr>
              <a:t>Очень широкие темы: 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Развитие жанра рождественского (святочного) рассказа в </a:t>
            </a:r>
            <a:r>
              <a:rPr lang="ru-RU" sz="2000" dirty="0" err="1">
                <a:latin typeface="+mn-lt"/>
              </a:rPr>
              <a:t>русскои</a:t>
            </a:r>
            <a:r>
              <a:rPr lang="ru-RU" sz="2000" dirty="0">
                <a:latin typeface="+mn-lt"/>
              </a:rPr>
              <a:t>̆ литературе; 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Поэтика «Слово о полку Игореве»;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Эволюция концепта «тоска» в русской поэзии 19-21 веков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(на примере творчества М. Ю. Лермонтова, С. А. Есенина, Д. Л. Быкова);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>
                <a:latin typeface="+mn-lt"/>
              </a:rPr>
              <a:t>Тема молитвы в русской поэзии 19 века; </a:t>
            </a:r>
          </a:p>
          <a:p>
            <a:pPr marL="514350" indent="-514350" algn="just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+mn-lt"/>
              </a:rPr>
              <a:t>Темы, в которых нарушаются принципы научного исследования: 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2000" dirty="0"/>
              <a:t>К вопросу о плагиате в </a:t>
            </a:r>
            <a:r>
              <a:rPr lang="ru-RU" sz="2000" dirty="0" err="1"/>
              <a:t>современнои</a:t>
            </a:r>
            <a:r>
              <a:rPr lang="ru-RU" sz="2000" dirty="0"/>
              <a:t>̆ литературе (сопоставление пьесы У. Шекспира «Гамлет» и произведения Б. Акунина «Гамлет. Версия»)</a:t>
            </a:r>
            <a:r>
              <a:rPr lang="ru-RU" sz="1800" dirty="0">
                <a:latin typeface="+mn-lt"/>
              </a:rPr>
              <a:t>;</a:t>
            </a:r>
          </a:p>
          <a:p>
            <a:pPr lvl="1" algn="just">
              <a:buClr>
                <a:schemeClr val="accent2">
                  <a:lumMod val="60000"/>
                  <a:lumOff val="40000"/>
                </a:schemeClr>
              </a:buClr>
            </a:pP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8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47D0A-C0AA-9841-B290-B7188455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Достоинства и недостатки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08DD8-950B-C441-98A2-9817B760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7083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Увлеченность исследователя;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Оригинальность темы;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Оформление, приложения;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Практическое применение (анкетирование класса).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ED8EC-A91E-484E-90CF-E430E43D5720}"/>
              </a:ext>
            </a:extLst>
          </p:cNvPr>
          <p:cNvSpPr txBox="1"/>
          <p:nvPr/>
        </p:nvSpPr>
        <p:spPr>
          <a:xfrm>
            <a:off x="6474372" y="1822450"/>
            <a:ext cx="52026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Заимствования (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реферативность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работы;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Тема, которую учащийся не понимает/не может представить;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требований к оформлению исследования.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47B9399-00B3-934B-A894-5F2E8762F3D2}"/>
              </a:ext>
            </a:extLst>
          </p:cNvPr>
          <p:cNvCxnSpPr>
            <a:cxnSpLocks/>
          </p:cNvCxnSpPr>
          <p:nvPr/>
        </p:nvCxnSpPr>
        <p:spPr>
          <a:xfrm>
            <a:off x="5990896" y="1639615"/>
            <a:ext cx="52552" cy="4225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8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"/>
            <a:ext cx="12192000" cy="685571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5652" y="3747055"/>
            <a:ext cx="8622415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843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571" y="14288"/>
            <a:ext cx="10688563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Участие школьников в НОУ позволяет решить следующие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233714"/>
            <a:ext cx="10541000" cy="4943249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3200" dirty="0">
                <a:latin typeface="+mj-lt"/>
                <a:cs typeface="Times New Roman" panose="02020603050405020304" pitchFamily="18" charset="0"/>
              </a:rPr>
              <a:t>Выявление заинтересованности в разных сферах деятельности;</a:t>
            </a:r>
          </a:p>
          <a:p>
            <a:pPr marL="285750" indent="-285750"/>
            <a:r>
              <a:rPr lang="ru-RU" sz="3200" dirty="0">
                <a:latin typeface="+mj-lt"/>
                <a:cs typeface="Times New Roman" panose="02020603050405020304" pitchFamily="18" charset="0"/>
              </a:rPr>
              <a:t>Развитие исследовательских навыков и кругозора школьников; </a:t>
            </a:r>
          </a:p>
          <a:p>
            <a:pPr marL="285750" indent="-285750"/>
            <a:r>
              <a:rPr lang="ru-RU" sz="3200" dirty="0">
                <a:latin typeface="+mj-lt"/>
                <a:cs typeface="Times New Roman" panose="02020603050405020304" pitchFamily="18" charset="0"/>
              </a:rPr>
              <a:t>Формирование интереса к предмету, </a:t>
            </a:r>
            <a:r>
              <a:rPr lang="ru-RU" sz="3200" dirty="0" err="1">
                <a:latin typeface="+mj-lt"/>
                <a:cs typeface="Times New Roman" panose="02020603050405020304" pitchFamily="18" charset="0"/>
              </a:rPr>
              <a:t>мотивированности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 к учебной деятельности;</a:t>
            </a:r>
          </a:p>
          <a:p>
            <a:pPr marL="285750" indent="-285750"/>
            <a:r>
              <a:rPr lang="ru-RU" sz="3200" dirty="0">
                <a:latin typeface="+mj-lt"/>
                <a:cs typeface="Times New Roman" panose="02020603050405020304" pitchFamily="18" charset="0"/>
              </a:rPr>
              <a:t>Подготовка поступлению в вуз и к учебной деятельности в вузе.</a:t>
            </a:r>
          </a:p>
        </p:txBody>
      </p:sp>
    </p:spTree>
    <p:extLst>
      <p:ext uri="{BB962C8B-B14F-4D97-AF65-F5344CB8AC3E}">
        <p14:creationId xmlns:p14="http://schemas.microsoft.com/office/powerpoint/2010/main" val="122017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C8827-8FDA-224D-B635-610C2983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5" y="147145"/>
            <a:ext cx="10562896" cy="1256503"/>
          </a:xfrm>
        </p:spPr>
        <p:txBody>
          <a:bodyPr>
            <a:normAutofit/>
          </a:bodyPr>
          <a:lstStyle/>
          <a:p>
            <a:r>
              <a:rPr lang="ru-RU" sz="3000" b="1" dirty="0"/>
              <a:t>51-я городская конференция НОУ «Эврика»: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A3777-0409-B84D-82C6-A237BF90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222626"/>
            <a:ext cx="11231446" cy="52942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Изменения в Положении о 51-й </a:t>
            </a:r>
            <a:r>
              <a:rPr lang="ru-RU" dirty="0" err="1"/>
              <a:t>городскои</a:t>
            </a:r>
            <a:r>
              <a:rPr lang="ru-RU" dirty="0"/>
              <a:t>̆ конференции научного общества учащихся «Эврика». Учащиеся должны предоставить в электронной форме </a:t>
            </a:r>
          </a:p>
          <a:p>
            <a:pPr>
              <a:lnSpc>
                <a:spcPct val="120000"/>
              </a:lnSpc>
            </a:pPr>
            <a:r>
              <a:rPr lang="ru-RU" sz="3100" dirty="0"/>
              <a:t>Научно-исследовательскую работу в формате </a:t>
            </a:r>
            <a:r>
              <a:rPr lang="en-US" sz="3100" dirty="0"/>
              <a:t>PDF;</a:t>
            </a:r>
            <a:endParaRPr lang="ru-RU" sz="3100" dirty="0"/>
          </a:p>
          <a:p>
            <a:pPr>
              <a:lnSpc>
                <a:spcPct val="120000"/>
              </a:lnSpc>
            </a:pPr>
            <a:r>
              <a:rPr lang="ru-RU" sz="3100" dirty="0"/>
              <a:t>Презентационные материалы в формате </a:t>
            </a:r>
            <a:r>
              <a:rPr lang="en-US" sz="3100" dirty="0"/>
              <a:t>PDF;</a:t>
            </a:r>
            <a:endParaRPr lang="ru-RU" sz="3100" dirty="0"/>
          </a:p>
          <a:p>
            <a:pPr>
              <a:lnSpc>
                <a:spcPct val="120000"/>
              </a:lnSpc>
            </a:pPr>
            <a:r>
              <a:rPr lang="ru-RU" sz="3100" dirty="0"/>
              <a:t>Защита НИР проходит в формате ВКС.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300" dirty="0"/>
              <a:t>Все материалы должны быть заархивированы в </a:t>
            </a:r>
            <a:r>
              <a:rPr lang="ru-RU" sz="2300" dirty="0" err="1"/>
              <a:t>единыи</a:t>
            </a:r>
            <a:r>
              <a:rPr lang="ru-RU" sz="2300" dirty="0"/>
              <a:t>̆ архив с названием, способствующем идентификации участника (название секции, фамилия, имя участника, школа, класс), размещены в любом хранилище данных с возможностью скачивания (</a:t>
            </a:r>
            <a:r>
              <a:rPr lang="en-US" sz="2300" dirty="0"/>
              <a:t>Google </a:t>
            </a:r>
            <a:r>
              <a:rPr lang="ru-RU" sz="2300" dirty="0"/>
              <a:t>Диск, </a:t>
            </a:r>
            <a:r>
              <a:rPr lang="ru-RU" sz="2300" dirty="0" err="1"/>
              <a:t>Яндекс.Диск</a:t>
            </a:r>
            <a:r>
              <a:rPr lang="ru-RU" sz="2300" dirty="0"/>
              <a:t>, др.)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300" dirty="0"/>
              <a:t>Электронное письмо должно также содержать данные об участнике, название работы, обязательна пометка «На конференцию НОУ», размещена ссылка на ресурс хранения конкурсных материалов.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300" dirty="0"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hlinkClick r:id="rId2"/>
              </a:rPr>
              <a:t>http://www.ddt-chkalov.ru/system/files/</a:t>
            </a:r>
            <a:r>
              <a:rPr lang="ru-RU" sz="2300" dirty="0">
                <a:hlinkClick r:id="rId2"/>
              </a:rPr>
              <a:t>Изменения%20в%20Положении%20о%2050-й%20городской%20конференции%20НОУ%20Эврика%20%281%29.</a:t>
            </a:r>
            <a:r>
              <a:rPr lang="en-US" sz="2300" dirty="0">
                <a:hlinkClick r:id="rId2"/>
              </a:rPr>
              <a:t>pdf</a:t>
            </a:r>
            <a:r>
              <a:rPr lang="ru-RU" sz="2300" dirty="0"/>
              <a:t>  </a:t>
            </a:r>
            <a:endParaRPr lang="ru-RU" sz="2400" dirty="0">
              <a:cs typeface="+mj-cs"/>
            </a:endParaRPr>
          </a:p>
          <a:p>
            <a:pPr marL="0" indent="0" algn="ctr">
              <a:buNone/>
            </a:pPr>
            <a:r>
              <a:rPr lang="ru-RU" sz="2400" dirty="0"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15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4594" y="6309320"/>
            <a:ext cx="21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33750" y="26064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solidFill>
                <a:srgbClr val="CE1628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33750" y="26064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Критерии оценки работы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816300" y="908819"/>
            <a:ext cx="8135938" cy="0"/>
          </a:xfrm>
          <a:prstGeom prst="line">
            <a:avLst/>
          </a:prstGeom>
          <a:ln w="25400" cmpd="thickThin">
            <a:solidFill>
              <a:srgbClr val="CE1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одержимое 2"/>
          <p:cNvSpPr>
            <a:spLocks noGrp="1"/>
          </p:cNvSpPr>
          <p:nvPr>
            <p:ph idx="1"/>
          </p:nvPr>
        </p:nvSpPr>
        <p:spPr>
          <a:xfrm>
            <a:off x="957943" y="1436914"/>
            <a:ext cx="10421257" cy="488771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Исследовательский характер;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Самостоятельность работы;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Соответствие требованиям к оформлению научно-исследовательской работы;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Соответствие содержания заявленной теме;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Логичность, последовательность изложения;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Аргументированность;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Свободное владение материалом </a:t>
            </a:r>
            <a:r>
              <a:rPr lang="ru-RU" sz="2400" i="1" dirty="0"/>
              <a:t>(ответы на вопросы)</a:t>
            </a:r>
            <a:r>
              <a:rPr lang="ru-RU" sz="2400" dirty="0"/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Умение изложить материал в определенное время (7-10 мин);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/>
              <a:t>Наличие и качество оформления и использования наглядного материала.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046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4594" y="6309320"/>
            <a:ext cx="21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33750" y="26064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solidFill>
                <a:srgbClr val="CE1628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33750" y="26064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</a:rPr>
              <a:t>Критерии оценки работ НОУ «ЭВРИКА»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816300" y="908819"/>
            <a:ext cx="8135938" cy="0"/>
          </a:xfrm>
          <a:prstGeom prst="line">
            <a:avLst/>
          </a:prstGeom>
          <a:ln w="25400" cmpd="thickThin">
            <a:solidFill>
              <a:srgbClr val="CE1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B7E52CE-21B1-3448-963D-B6FC21110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072294"/>
              </p:ext>
            </p:extLst>
          </p:nvPr>
        </p:nvGraphicFramePr>
        <p:xfrm>
          <a:off x="522513" y="1393371"/>
          <a:ext cx="11437255" cy="5254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645">
                  <a:extLst>
                    <a:ext uri="{9D8B030D-6E8A-4147-A177-3AD203B41FA5}">
                      <a16:colId xmlns:a16="http://schemas.microsoft.com/office/drawing/2014/main" val="2942611313"/>
                    </a:ext>
                  </a:extLst>
                </a:gridCol>
                <a:gridCol w="1427215">
                  <a:extLst>
                    <a:ext uri="{9D8B030D-6E8A-4147-A177-3AD203B41FA5}">
                      <a16:colId xmlns:a16="http://schemas.microsoft.com/office/drawing/2014/main" val="51991484"/>
                    </a:ext>
                  </a:extLst>
                </a:gridCol>
                <a:gridCol w="1364969">
                  <a:extLst>
                    <a:ext uri="{9D8B030D-6E8A-4147-A177-3AD203B41FA5}">
                      <a16:colId xmlns:a16="http://schemas.microsoft.com/office/drawing/2014/main" val="1302250576"/>
                    </a:ext>
                  </a:extLst>
                </a:gridCol>
                <a:gridCol w="1996325">
                  <a:extLst>
                    <a:ext uri="{9D8B030D-6E8A-4147-A177-3AD203B41FA5}">
                      <a16:colId xmlns:a16="http://schemas.microsoft.com/office/drawing/2014/main" val="1127739569"/>
                    </a:ext>
                  </a:extLst>
                </a:gridCol>
                <a:gridCol w="524645">
                  <a:extLst>
                    <a:ext uri="{9D8B030D-6E8A-4147-A177-3AD203B41FA5}">
                      <a16:colId xmlns:a16="http://schemas.microsoft.com/office/drawing/2014/main" val="1060071116"/>
                    </a:ext>
                  </a:extLst>
                </a:gridCol>
                <a:gridCol w="1050775">
                  <a:extLst>
                    <a:ext uri="{9D8B030D-6E8A-4147-A177-3AD203B41FA5}">
                      <a16:colId xmlns:a16="http://schemas.microsoft.com/office/drawing/2014/main" val="2863532416"/>
                    </a:ext>
                  </a:extLst>
                </a:gridCol>
                <a:gridCol w="1050775">
                  <a:extLst>
                    <a:ext uri="{9D8B030D-6E8A-4147-A177-3AD203B41FA5}">
                      <a16:colId xmlns:a16="http://schemas.microsoft.com/office/drawing/2014/main" val="1524779537"/>
                    </a:ext>
                  </a:extLst>
                </a:gridCol>
                <a:gridCol w="630612">
                  <a:extLst>
                    <a:ext uri="{9D8B030D-6E8A-4147-A177-3AD203B41FA5}">
                      <a16:colId xmlns:a16="http://schemas.microsoft.com/office/drawing/2014/main" val="616499879"/>
                    </a:ext>
                  </a:extLst>
                </a:gridCol>
                <a:gridCol w="630612">
                  <a:extLst>
                    <a:ext uri="{9D8B030D-6E8A-4147-A177-3AD203B41FA5}">
                      <a16:colId xmlns:a16="http://schemas.microsoft.com/office/drawing/2014/main" val="3528160024"/>
                    </a:ext>
                  </a:extLst>
                </a:gridCol>
                <a:gridCol w="422383">
                  <a:extLst>
                    <a:ext uri="{9D8B030D-6E8A-4147-A177-3AD203B41FA5}">
                      <a16:colId xmlns:a16="http://schemas.microsoft.com/office/drawing/2014/main" val="2064748408"/>
                    </a:ext>
                  </a:extLst>
                </a:gridCol>
                <a:gridCol w="422383">
                  <a:extLst>
                    <a:ext uri="{9D8B030D-6E8A-4147-A177-3AD203B41FA5}">
                      <a16:colId xmlns:a16="http://schemas.microsoft.com/office/drawing/2014/main" val="2656471182"/>
                    </a:ext>
                  </a:extLst>
                </a:gridCol>
                <a:gridCol w="563919">
                  <a:extLst>
                    <a:ext uri="{9D8B030D-6E8A-4147-A177-3AD203B41FA5}">
                      <a16:colId xmlns:a16="http://schemas.microsoft.com/office/drawing/2014/main" val="2464445216"/>
                    </a:ext>
                  </a:extLst>
                </a:gridCol>
                <a:gridCol w="563919">
                  <a:extLst>
                    <a:ext uri="{9D8B030D-6E8A-4147-A177-3AD203B41FA5}">
                      <a16:colId xmlns:a16="http://schemas.microsoft.com/office/drawing/2014/main" val="2765677105"/>
                    </a:ext>
                  </a:extLst>
                </a:gridCol>
                <a:gridCol w="264078">
                  <a:extLst>
                    <a:ext uri="{9D8B030D-6E8A-4147-A177-3AD203B41FA5}">
                      <a16:colId xmlns:a16="http://schemas.microsoft.com/office/drawing/2014/main" val="792562609"/>
                    </a:ext>
                  </a:extLst>
                </a:gridCol>
              </a:tblGrid>
              <a:tr h="437162">
                <a:tc rowSpan="3" gridSpan="4"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Шкала критериев (5 бальная):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1 – низкий уровень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2-3 – средний уровень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4-5 – высокий уровень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Шкала критериев (10 бальная):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1-3 низкий уровень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4-7 – средний уровень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8-10 – высокий уровень</a:t>
                      </a:r>
                      <a:endParaRPr lang="ru-RU" sz="14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Критерии оценки докладов учащихся на городской конференции НОУ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40385" marR="7175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Итог (кол-во баллов)</a:t>
                      </a:r>
                      <a:endParaRPr lang="ru-RU" sz="110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9899540"/>
                  </a:ext>
                </a:extLst>
              </a:tr>
              <a:tr h="677421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Исследовательская работа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Доклад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Защита</a:t>
                      </a:r>
                      <a:endParaRPr lang="ru-RU" sz="110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68429"/>
                  </a:ext>
                </a:extLst>
              </a:tr>
              <a:tr h="2310367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cs typeface="+mn-cs"/>
                        </a:rPr>
                        <a:t>Исследовательский характер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Самостоятельность работы исследования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Соответствие оформления «Требованиям к оформлению научно-исследовательских работ учащихся»</a:t>
                      </a:r>
                      <a:endParaRPr lang="ru-RU" sz="110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Соответствие содержания заявленной теме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Логичность и последовательность изложения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Регламент (7-10 минут)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Уровень владения материалом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Представление наглядного материала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cs typeface="+mn-cs"/>
                        </a:rPr>
                        <a:t>Свободное владение материалом (ответы на вопросы)</a:t>
                      </a:r>
                      <a:endParaRPr lang="ru-RU" sz="1100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vert="vert27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96148"/>
                  </a:ext>
                </a:extLst>
              </a:tr>
              <a:tr h="301904">
                <a:tc rowSpan="2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Научная работа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cs typeface="+mn-cs"/>
                        </a:rPr>
                        <a:t>Фамилия, имя, отчество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Школа,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10"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cs typeface="+mn-cs"/>
                        </a:rPr>
                        <a:t>Максимально возможный бал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695995"/>
                  </a:ext>
                </a:extLst>
              </a:tr>
              <a:tr h="28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6165131"/>
                  </a:ext>
                </a:extLst>
              </a:tr>
              <a:tr h="476943">
                <a:tc>
                  <a:txBody>
                    <a:bodyPr/>
                    <a:lstStyle/>
                    <a:p>
                      <a:pPr marL="342900" marR="2032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cs typeface="+mn-cs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559475"/>
                  </a:ext>
                </a:extLst>
              </a:tr>
              <a:tr h="286881">
                <a:tc>
                  <a:txBody>
                    <a:bodyPr/>
                    <a:lstStyle/>
                    <a:p>
                      <a:pPr marL="342900" marR="2032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354492"/>
                  </a:ext>
                </a:extLst>
              </a:tr>
              <a:tr h="476943">
                <a:tc>
                  <a:txBody>
                    <a:bodyPr/>
                    <a:lstStyle/>
                    <a:p>
                      <a:pPr marL="342900" marR="2032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</a:p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 anchor="ctr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cs typeface="+mn-cs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40385" indent="-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cs typeface="+mn-cs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4215" marR="24215" marT="0" marB="0">
                    <a:gradFill>
                      <a:gsLst>
                        <a:gs pos="5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982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9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4594" y="6309320"/>
            <a:ext cx="21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33750" y="260648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Рекомендации:</a:t>
            </a:r>
          </a:p>
        </p:txBody>
      </p:sp>
      <p:sp>
        <p:nvSpPr>
          <p:cNvPr id="27" name="Содержимое 2"/>
          <p:cNvSpPr>
            <a:spLocks noGrp="1"/>
          </p:cNvSpPr>
          <p:nvPr>
            <p:ph idx="1"/>
          </p:nvPr>
        </p:nvSpPr>
        <p:spPr>
          <a:xfrm>
            <a:off x="595086" y="1262743"/>
            <a:ext cx="11277600" cy="52106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/>
              <a:t>Выбор малоизученной темы и материала исследования (интересная для ученика и учителя, актуальная, с привлечением современных исследований, в </a:t>
            </a:r>
            <a:r>
              <a:rPr lang="ru-RU" sz="2400" dirty="0" err="1"/>
              <a:t>т.ч</a:t>
            </a:r>
            <a:r>
              <a:rPr lang="ru-RU" sz="2400" dirty="0"/>
              <a:t>. Интернет-источников - </a:t>
            </a:r>
            <a:r>
              <a:rPr lang="fr-CA" sz="2400" dirty="0">
                <a:hlinkClick r:id="rId3"/>
              </a:rPr>
              <a:t>https://cyberleninka.ru</a:t>
            </a:r>
            <a:r>
              <a:rPr lang="ru-RU" sz="2400" dirty="0"/>
              <a:t>, </a:t>
            </a:r>
            <a:r>
              <a:rPr lang="fr-CA" sz="2400" dirty="0">
                <a:hlinkClick r:id="rId4"/>
              </a:rPr>
              <a:t>https://elibrary.ru</a:t>
            </a:r>
            <a:r>
              <a:rPr lang="ru-RU" sz="2400" dirty="0"/>
              <a:t>);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/>
              <a:t>Оформление работы (соблюдение структуры исследования, верное оформление сносок и библиографического списка);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/>
              <a:t>Подготовка презентации (небольшая по объему, включает основные положения исследования и схемы, рисунки, входящие в основной текст работы);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/>
              <a:t>	</a:t>
            </a:r>
            <a:r>
              <a:rPr lang="ru-RU" sz="2400" i="1" dirty="0"/>
              <a:t>Доклад не должен основываться на презентации, т.к. могут быть технические проблемы.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/>
              <a:t>Работа над темой в течение нескольких лет (НОУ «Эврика» - 9-10-11 </a:t>
            </a:r>
            <a:r>
              <a:rPr lang="ru-RU" sz="2400" dirty="0" err="1"/>
              <a:t>кл</a:t>
            </a:r>
            <a:r>
              <a:rPr lang="ru-RU" sz="2400" dirty="0"/>
              <a:t>.).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35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FA60-9B22-5E47-9D82-0A05F9A3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474" y="14288"/>
            <a:ext cx="1003966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НОУ «Эврика» в </a:t>
            </a:r>
            <a:r>
              <a:rPr lang="ru-RU" sz="2800" b="1" dirty="0" err="1"/>
              <a:t>Мининском</a:t>
            </a:r>
            <a:r>
              <a:rPr lang="ru-RU" sz="2800" b="1" dirty="0"/>
              <a:t> университете: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E4D95-40EE-3147-B943-074B75ED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9851"/>
            <a:ext cx="10744200" cy="52410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900" i="1" dirty="0"/>
              <a:t>Естественно-научное направление </a:t>
            </a:r>
            <a:r>
              <a:rPr lang="ru-RU" sz="2900" dirty="0"/>
              <a:t>– руководители канд. </a:t>
            </a:r>
            <a:r>
              <a:rPr lang="ru-RU" sz="2900" dirty="0" err="1"/>
              <a:t>геог</a:t>
            </a:r>
            <a:r>
              <a:rPr lang="ru-RU" sz="2900" dirty="0"/>
              <a:t>. наук, доц. </a:t>
            </a:r>
            <a:r>
              <a:rPr lang="ru-RU" sz="2900" dirty="0" err="1"/>
              <a:t>Асташин</a:t>
            </a:r>
            <a:r>
              <a:rPr lang="ru-RU" sz="2900" dirty="0"/>
              <a:t> Андрей Евгеньевич (ГЕОГРАФИЯ),  Вторник - с 8.30 до 13.40. Среда - с 10.00 до 20.00. Четверг - с 8.30 до 13.30. тел. 9200140641, </a:t>
            </a:r>
            <a:r>
              <a:rPr lang="fr-CA" sz="2900" dirty="0"/>
              <a:t>e-mail: </a:t>
            </a:r>
            <a:r>
              <a:rPr lang="fr-CA" sz="2900" dirty="0">
                <a:hlinkClick r:id="rId2"/>
              </a:rPr>
              <a:t>astashifizgeo@yandex.ru</a:t>
            </a:r>
            <a:r>
              <a:rPr lang="fr-CA" sz="2900" dirty="0"/>
              <a:t> </a:t>
            </a:r>
            <a:r>
              <a:rPr lang="ru-RU" sz="2900" dirty="0"/>
              <a:t>и канд. </a:t>
            </a:r>
            <a:r>
              <a:rPr lang="ru-RU" sz="2900" dirty="0" err="1"/>
              <a:t>пед</a:t>
            </a:r>
            <a:r>
              <a:rPr lang="ru-RU" sz="2900" dirty="0"/>
              <a:t>. наук, доц. Киселева Надежда Юрьевна (ЭКОЛОГИЯ), пл. Минина, 7а, каф. Экологического образования и рационального природопользования, ауд. 332а; тел. 9108836598, </a:t>
            </a:r>
            <a:r>
              <a:rPr lang="fr-CA" sz="2900" dirty="0"/>
              <a:t>e-mail: </a:t>
            </a:r>
            <a:r>
              <a:rPr lang="fr-CA" sz="2900" dirty="0">
                <a:hlinkClick r:id="rId3"/>
              </a:rPr>
              <a:t>sopr_nn@mail.ru</a:t>
            </a:r>
            <a:r>
              <a:rPr lang="fr-CA" sz="2900" dirty="0"/>
              <a:t> 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900" i="1" dirty="0"/>
              <a:t>Психолого-педагогическое направление </a:t>
            </a:r>
            <a:r>
              <a:rPr lang="ru-RU" sz="2900" dirty="0"/>
              <a:t>- руководитель канд. психол. наук, доц.  Куимова Наталья Николаевна, ул. Ульянова, 1, каф. Практической психологии 419 ауд.; тел. 9036096130, </a:t>
            </a:r>
            <a:r>
              <a:rPr lang="fr-CA" sz="2900" dirty="0"/>
              <a:t>e-mail: </a:t>
            </a:r>
            <a:r>
              <a:rPr lang="fr-CA" sz="2900" dirty="0">
                <a:hlinkClick r:id="rId4"/>
              </a:rPr>
              <a:t>kuimova_nataliy@list.ru</a:t>
            </a:r>
            <a:r>
              <a:rPr lang="fr-CA" sz="2900" dirty="0"/>
              <a:t>. 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900" i="1" dirty="0"/>
              <a:t>Физкультура и спорт </a:t>
            </a:r>
            <a:r>
              <a:rPr lang="ru-RU" sz="2900" dirty="0"/>
              <a:t>– руководитель ст. </a:t>
            </a:r>
            <a:r>
              <a:rPr lang="ru-RU" sz="2900" dirty="0" err="1"/>
              <a:t>препод</a:t>
            </a:r>
            <a:r>
              <a:rPr lang="ru-RU" sz="2900" dirty="0"/>
              <a:t>.  </a:t>
            </a:r>
            <a:r>
              <a:rPr lang="ru-RU" sz="2900" dirty="0" err="1"/>
              <a:t>Бурханова</a:t>
            </a:r>
            <a:r>
              <a:rPr lang="ru-RU" sz="2900" dirty="0"/>
              <a:t> Ирина Юрьевна, вторник и четверг 15.00-16.00, пл. Минина, 7а, Кафедра теоретических основ физической культуры; тел. 9103825310, </a:t>
            </a:r>
            <a:r>
              <a:rPr lang="fr-CA" sz="2900" dirty="0"/>
              <a:t>e-mail: </a:t>
            </a:r>
            <a:r>
              <a:rPr lang="fr-CA" sz="2900" dirty="0">
                <a:hlinkClick r:id="rId5"/>
              </a:rPr>
              <a:t>irina2692007@yandex.ru</a:t>
            </a:r>
            <a:r>
              <a:rPr lang="fr-CA" sz="29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900" i="1" dirty="0"/>
              <a:t>Искусствоведческое направление </a:t>
            </a:r>
            <a:r>
              <a:rPr lang="ru-RU" sz="2900" dirty="0"/>
              <a:t>– руководитель канд. </a:t>
            </a:r>
            <a:r>
              <a:rPr lang="ru-RU" sz="2900" dirty="0" err="1"/>
              <a:t>пед</a:t>
            </a:r>
            <a:r>
              <a:rPr lang="ru-RU" sz="2900" dirty="0"/>
              <a:t>. наук, доц. Зимина Евгения </a:t>
            </a:r>
            <a:r>
              <a:rPr lang="ru-RU" sz="2900" dirty="0" err="1"/>
              <a:t>Костантиновна</a:t>
            </a:r>
            <a:r>
              <a:rPr lang="ru-RU" sz="2900" dirty="0"/>
              <a:t>, понедельник и вторник 15.00-16.00, ул. Луначарского, 23; тел. 9202596337, </a:t>
            </a:r>
            <a:r>
              <a:rPr lang="fr-CA" sz="2900" dirty="0"/>
              <a:t>e-mail: </a:t>
            </a:r>
            <a:r>
              <a:rPr lang="fr-CA" sz="2900" dirty="0">
                <a:hlinkClick r:id="rId6"/>
              </a:rPr>
              <a:t>zimina-evg@bk.ru</a:t>
            </a:r>
            <a:endParaRPr lang="fr-CA" sz="2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900" i="1" dirty="0"/>
              <a:t>Гуманитарное направление </a:t>
            </a:r>
            <a:r>
              <a:rPr lang="ru-RU" sz="2900" dirty="0"/>
              <a:t>- руководитель канд. Исторических  наук, доц. Шляхов Михаил Юрьевич, тел. 9092827601, </a:t>
            </a:r>
            <a:r>
              <a:rPr lang="fr-CA" sz="2900" dirty="0"/>
              <a:t>e-mail: </a:t>
            </a:r>
            <a:r>
              <a:rPr lang="fr-CA" sz="2900" dirty="0">
                <a:hlinkClick r:id="rId7"/>
              </a:rPr>
              <a:t>mik-shlyakhov@yandex.ru</a:t>
            </a:r>
            <a:endParaRPr lang="fr-CA" sz="2900" dirty="0"/>
          </a:p>
        </p:txBody>
      </p:sp>
    </p:spTree>
    <p:extLst>
      <p:ext uri="{BB962C8B-B14F-4D97-AF65-F5344CB8AC3E}">
        <p14:creationId xmlns:p14="http://schemas.microsoft.com/office/powerpoint/2010/main" val="44848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835EC-D2F4-B642-BAA8-5E600425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552" y="14288"/>
            <a:ext cx="9474581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Гуманитарное направление: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081E3-7E80-444E-B1A7-0E188218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5" y="1219200"/>
            <a:ext cx="10607566" cy="541282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«Русская и зарубежная филология»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err="1"/>
              <a:t>д.филол.н</a:t>
            </a:r>
            <a:r>
              <a:rPr lang="ru-RU" dirty="0"/>
              <a:t>., проф. Дзюба Елена Марковна, кафедра русской и зарубежной филологии (ауд. 406а)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dzuba_em@mininuniver.ru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err="1"/>
              <a:t>к.филол.н</a:t>
            </a:r>
            <a:r>
              <a:rPr lang="ru-RU" dirty="0"/>
              <a:t>., доц. Ю.А. Маринина </a:t>
            </a:r>
            <a:r>
              <a:rPr lang="en-US" dirty="0">
                <a:hlinkClick r:id="rId3"/>
              </a:rPr>
              <a:t>umarinina@gmail.com</a:t>
            </a:r>
            <a:r>
              <a:rPr lang="en-US" dirty="0"/>
              <a:t> </a:t>
            </a:r>
            <a:endParaRPr lang="ru-RU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«Мир русского слова» (русский язык)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err="1"/>
              <a:t>к.филол.н</a:t>
            </a:r>
            <a:r>
              <a:rPr lang="ru-RU" dirty="0"/>
              <a:t>., доц. Сергей Геннадьевич Павлов, кафедра русского языка и культуры речи (ауд. 406)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hlinkClick r:id="rId4"/>
              </a:rPr>
              <a:t>sergeypavlov70@mail.ru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err="1"/>
              <a:t>к.филол.н</a:t>
            </a:r>
            <a:r>
              <a:rPr lang="ru-RU" dirty="0"/>
              <a:t>., доц.  А.Д. </a:t>
            </a:r>
            <a:r>
              <a:rPr lang="ru-RU" dirty="0" err="1"/>
              <a:t>Комышкова</a:t>
            </a:r>
            <a:r>
              <a:rPr lang="ru-RU" dirty="0"/>
              <a:t> </a:t>
            </a:r>
            <a:r>
              <a:rPr lang="en-US" dirty="0">
                <a:hlinkClick r:id="rId5"/>
              </a:rPr>
              <a:t>filcomanka@mail.ru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4594" y="6309320"/>
            <a:ext cx="21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33749" y="260647"/>
            <a:ext cx="8789107" cy="655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Этапы организации исследования: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80891"/>
          <a:stretch>
            <a:fillRect/>
          </a:stretch>
        </p:blipFill>
        <p:spPr bwMode="auto">
          <a:xfrm>
            <a:off x="993715" y="1249885"/>
            <a:ext cx="822584" cy="69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36761" b="48109"/>
          <a:stretch>
            <a:fillRect/>
          </a:stretch>
        </p:blipFill>
        <p:spPr bwMode="auto">
          <a:xfrm>
            <a:off x="937170" y="2961283"/>
            <a:ext cx="826476" cy="55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4627" t="79631" b="2717"/>
          <a:stretch>
            <a:fillRect/>
          </a:stretch>
        </p:blipFill>
        <p:spPr bwMode="auto">
          <a:xfrm>
            <a:off x="1116144" y="4705464"/>
            <a:ext cx="700155" cy="7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t="21527" b="68140"/>
          <a:stretch>
            <a:fillRect/>
          </a:stretch>
        </p:blipFill>
        <p:spPr bwMode="auto">
          <a:xfrm>
            <a:off x="1116144" y="5884957"/>
            <a:ext cx="647502" cy="5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19086" y="1333087"/>
            <a:ext cx="7974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темы исследования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Научная новизна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3492" y="2961283"/>
            <a:ext cx="984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Составление плана исследовательской работы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Теоретическая  часть (научные исследования, методы работы и т.д.)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Практическая часть (отбор и анализ материала исследования)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7198" y="4824318"/>
            <a:ext cx="734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результатов исследования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9086" y="5909210"/>
            <a:ext cx="693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доклада и презентации</a:t>
            </a:r>
          </a:p>
        </p:txBody>
      </p:sp>
      <p:pic>
        <p:nvPicPr>
          <p:cNvPr id="27" name="Picture 3" descr="C:\Users\User\Desktop\71U%2B6Py19ML._SL1500___78716_zoom.jpg">
            <a:extLst>
              <a:ext uri="{FF2B5EF4-FFF2-40B4-BE49-F238E27FC236}">
                <a16:creationId xmlns:a16="http://schemas.microsoft.com/office/drawing/2014/main" id="{8E62BFD8-FF1D-8F47-802A-FCC9644C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56" y="4705464"/>
            <a:ext cx="1532364" cy="20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95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1593</Words>
  <Application>Microsoft Macintosh PowerPoint</Application>
  <PresentationFormat>Широкоэкранный</PresentationFormat>
  <Paragraphs>217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Тема Office</vt:lpstr>
      <vt:lpstr> Организация научной работы учащихся в области филологии</vt:lpstr>
      <vt:lpstr>Участие школьников в НОУ позволяет решить следующие задачи: </vt:lpstr>
      <vt:lpstr>51-я городская конференция НОУ «Эврика»:</vt:lpstr>
      <vt:lpstr>Презентация PowerPoint</vt:lpstr>
      <vt:lpstr>Презентация PowerPoint</vt:lpstr>
      <vt:lpstr>Презентация PowerPoint</vt:lpstr>
      <vt:lpstr>НОУ «Эврика» в Мининском университете:</vt:lpstr>
      <vt:lpstr>Гуманитарное направление: </vt:lpstr>
      <vt:lpstr>Презентация PowerPoint</vt:lpstr>
      <vt:lpstr>Презентация PowerPoint</vt:lpstr>
      <vt:lpstr>Презентация PowerPoint</vt:lpstr>
      <vt:lpstr>Основная часть исследования: </vt:lpstr>
      <vt:lpstr>Презентация PowerPoint</vt:lpstr>
      <vt:lpstr>Презентация PowerPoint</vt:lpstr>
      <vt:lpstr>«Неудачные» темы исследований по литературе:</vt:lpstr>
      <vt:lpstr>Достоинства и недостатки работ: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Yulia Marinina</cp:lastModifiedBy>
  <cp:revision>55</cp:revision>
  <dcterms:created xsi:type="dcterms:W3CDTF">2019-02-18T22:39:28Z</dcterms:created>
  <dcterms:modified xsi:type="dcterms:W3CDTF">2021-11-17T13:46:39Z</dcterms:modified>
</cp:coreProperties>
</file>