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  <p:sldId id="267" r:id="rId13"/>
  </p:sldIdLst>
  <p:sldSz cx="9144000" cy="6858000" type="screen4x3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90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568952" cy="1143000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/>
              <a:t>Методические </a:t>
            </a:r>
            <a:r>
              <a:rPr lang="ru-RU" sz="2000" dirty="0"/>
              <a:t>рекомендации по подготовке и проведению экскурсии по городу старый новый нижний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3" r="54315" b="19078"/>
          <a:stretch/>
        </p:blipFill>
        <p:spPr>
          <a:xfrm>
            <a:off x="778045" y="1844824"/>
            <a:ext cx="3027333" cy="3378771"/>
          </a:xfrm>
        </p:spPr>
      </p:pic>
      <p:sp>
        <p:nvSpPr>
          <p:cNvPr id="5" name="TextBox 4"/>
          <p:cNvSpPr txBox="1"/>
          <p:nvPr/>
        </p:nvSpPr>
        <p:spPr>
          <a:xfrm>
            <a:off x="4572000" y="1916832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Чубанова </a:t>
            </a:r>
          </a:p>
          <a:p>
            <a:r>
              <a:rPr lang="ru-RU" dirty="0" smtClean="0"/>
              <a:t>Юлия Вадимовна</a:t>
            </a:r>
          </a:p>
          <a:p>
            <a:r>
              <a:rPr lang="ru-RU" dirty="0" smtClean="0"/>
              <a:t>Экскурсовод</a:t>
            </a:r>
          </a:p>
          <a:p>
            <a:r>
              <a:rPr lang="ru-RU" dirty="0" smtClean="0"/>
              <a:t>Победитель конкурса «Лучшие гиды Нижнего Новгорода 2022» в номинации «Любимец народа»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45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80920" cy="11430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/>
              <a:t>План экскурсии «Нижний </a:t>
            </a:r>
            <a:r>
              <a:rPr lang="ru-RU" sz="1800" dirty="0"/>
              <a:t>Новгород – карман России: развитие торговли в Нижнем Новгороде»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268760"/>
            <a:ext cx="3888432" cy="49148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dirty="0" smtClean="0"/>
              <a:t>9</a:t>
            </a:r>
          </a:p>
          <a:p>
            <a:pPr marL="45720" indent="0">
              <a:buNone/>
            </a:pPr>
            <a:r>
              <a:rPr lang="ru-RU" dirty="0" smtClean="0"/>
              <a:t>1. Открытие </a:t>
            </a:r>
            <a:r>
              <a:rPr lang="ru-RU" dirty="0"/>
              <a:t>в 1624 году </a:t>
            </a:r>
            <a:r>
              <a:rPr lang="ru-RU" dirty="0" err="1" smtClean="0"/>
              <a:t>Макарьевской</a:t>
            </a:r>
            <a:r>
              <a:rPr lang="ru-RU" dirty="0" smtClean="0"/>
              <a:t> ярмарки (показ рисунки).</a:t>
            </a:r>
          </a:p>
          <a:p>
            <a:pPr marL="45720" indent="0">
              <a:buNone/>
            </a:pPr>
            <a:r>
              <a:rPr lang="ru-RU" dirty="0" smtClean="0"/>
              <a:t>2. «Петербург </a:t>
            </a:r>
            <a:r>
              <a:rPr lang="ru-RU" dirty="0"/>
              <a:t>— голова, Москва — сердце, а Нижний Новгород — карман России». Эта поговорка XIX века возникла благодаря тому, что именно в </a:t>
            </a:r>
            <a:r>
              <a:rPr lang="ru-RU" dirty="0" smtClean="0"/>
              <a:t>1817 году </a:t>
            </a:r>
            <a:r>
              <a:rPr lang="ru-RU" dirty="0"/>
              <a:t>в Нижний Новгород была перенесена </a:t>
            </a:r>
            <a:r>
              <a:rPr lang="ru-RU" dirty="0" err="1" smtClean="0"/>
              <a:t>Макарьевская</a:t>
            </a:r>
            <a:r>
              <a:rPr lang="ru-RU" dirty="0" smtClean="0"/>
              <a:t> ярмарка. </a:t>
            </a:r>
          </a:p>
          <a:p>
            <a:pPr marL="45720" indent="0">
              <a:buNone/>
            </a:pPr>
            <a:endParaRPr lang="ru-RU" dirty="0"/>
          </a:p>
          <a:p>
            <a:pPr marL="502920" indent="-457200">
              <a:buFont typeface="+mj-lt"/>
              <a:buAutoNum type="arabicPeriod"/>
            </a:pPr>
            <a:endParaRPr lang="ru-RU" dirty="0" smtClean="0"/>
          </a:p>
          <a:p>
            <a:pPr marL="502920" indent="-457200">
              <a:buFont typeface="+mj-lt"/>
              <a:buAutoNum type="arabicPeriod"/>
            </a:pPr>
            <a:endParaRPr lang="ru-RU" dirty="0"/>
          </a:p>
          <a:p>
            <a:pPr marL="502920" indent="-457200">
              <a:buFont typeface="+mj-lt"/>
              <a:buAutoNum type="arabicPeriod"/>
            </a:pPr>
            <a:endParaRPr lang="ru-RU" dirty="0" smtClean="0"/>
          </a:p>
          <a:p>
            <a:pPr marL="502920" indent="-457200">
              <a:buFont typeface="+mj-lt"/>
              <a:buAutoNum type="arabicPeriod"/>
            </a:pPr>
            <a:endParaRPr lang="ru-RU" dirty="0"/>
          </a:p>
          <a:p>
            <a:pPr marL="502920" indent="-457200">
              <a:buFont typeface="+mj-lt"/>
              <a:buAutoNum type="arabicPeriod"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68760"/>
            <a:ext cx="3272406" cy="242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31" y="3861048"/>
            <a:ext cx="3248847" cy="23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7434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76672"/>
            <a:ext cx="4392488" cy="5544616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10</a:t>
            </a:r>
          </a:p>
          <a:p>
            <a:pPr marL="45720" indent="0">
              <a:buNone/>
            </a:pPr>
            <a:r>
              <a:rPr lang="ru-RU" dirty="0" smtClean="0"/>
              <a:t>3</a:t>
            </a:r>
            <a:r>
              <a:rPr lang="ru-RU" dirty="0"/>
              <a:t>. </a:t>
            </a:r>
            <a:r>
              <a:rPr lang="ru-RU" dirty="0" smtClean="0"/>
              <a:t>Тандем </a:t>
            </a:r>
            <a:r>
              <a:rPr lang="ru-RU" dirty="0" err="1"/>
              <a:t>Бетанкура</a:t>
            </a:r>
            <a:r>
              <a:rPr lang="ru-RU" dirty="0"/>
              <a:t> и </a:t>
            </a:r>
            <a:r>
              <a:rPr lang="ru-RU" dirty="0" err="1" smtClean="0"/>
              <a:t>Монферрана</a:t>
            </a:r>
            <a:r>
              <a:rPr lang="ru-RU" dirty="0" smtClean="0"/>
              <a:t> при строительстве Нижегородской Ярмарки.</a:t>
            </a:r>
          </a:p>
          <a:p>
            <a:pPr marL="45720" indent="0">
              <a:buNone/>
            </a:pPr>
            <a:r>
              <a:rPr lang="ru-RU" dirty="0"/>
              <a:t>4. Нижегородская ярмарка </a:t>
            </a:r>
            <a:r>
              <a:rPr lang="ru-RU" dirty="0" smtClean="0"/>
              <a:t>—крупнейший </a:t>
            </a:r>
            <a:r>
              <a:rPr lang="ru-RU" dirty="0"/>
              <a:t>мировой рынок чая.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5. Объекты показа (на выбор, не все):</a:t>
            </a:r>
          </a:p>
          <a:p>
            <a:pPr>
              <a:buFontTx/>
              <a:buChar char="-"/>
            </a:pPr>
            <a:r>
              <a:rPr lang="ru-RU" dirty="0" smtClean="0"/>
              <a:t>Главный Ярмарочный дом (первый, построенный </a:t>
            </a:r>
            <a:r>
              <a:rPr lang="ru-RU" dirty="0" err="1" smtClean="0"/>
              <a:t>Бетанкуром</a:t>
            </a:r>
            <a:r>
              <a:rPr lang="ru-RU" dirty="0" smtClean="0"/>
              <a:t> и современный).</a:t>
            </a:r>
          </a:p>
          <a:p>
            <a:pPr>
              <a:buFontTx/>
              <a:buChar char="-"/>
            </a:pPr>
            <a:r>
              <a:rPr lang="ru-RU" dirty="0" err="1" smtClean="0"/>
              <a:t>Староярмарочный</a:t>
            </a:r>
            <a:r>
              <a:rPr lang="ru-RU" dirty="0" smtClean="0"/>
              <a:t> собор.</a:t>
            </a:r>
          </a:p>
          <a:p>
            <a:pPr>
              <a:buFontTx/>
              <a:buChar char="-"/>
            </a:pPr>
            <a:r>
              <a:rPr lang="ru-RU" dirty="0" smtClean="0"/>
              <a:t>Торговые корпуса на улице мануфактурной.</a:t>
            </a:r>
          </a:p>
          <a:p>
            <a:pPr>
              <a:buFontTx/>
              <a:buChar char="-"/>
            </a:pPr>
            <a:r>
              <a:rPr lang="ru-RU" dirty="0" smtClean="0"/>
              <a:t>Плашкоутный мост.</a:t>
            </a:r>
          </a:p>
          <a:p>
            <a:pPr>
              <a:buFontTx/>
              <a:buChar char="-"/>
            </a:pPr>
            <a:r>
              <a:rPr lang="ru-RU" dirty="0" smtClean="0"/>
              <a:t>Собор Александра Невского.</a:t>
            </a:r>
          </a:p>
          <a:p>
            <a:pPr>
              <a:buFontTx/>
              <a:buChar char="-"/>
            </a:pPr>
            <a:r>
              <a:rPr lang="ru-RU" dirty="0" smtClean="0"/>
              <a:t>Водоочистная станция.</a:t>
            </a:r>
          </a:p>
          <a:p>
            <a:pPr>
              <a:buFontTx/>
              <a:buChar char="-"/>
            </a:pPr>
            <a:r>
              <a:rPr lang="ru-RU" dirty="0" smtClean="0"/>
              <a:t>Пакгаузы.</a:t>
            </a:r>
          </a:p>
          <a:p>
            <a:pPr>
              <a:buFontTx/>
              <a:buChar char="-"/>
            </a:pPr>
            <a:r>
              <a:rPr lang="ru-RU" dirty="0" smtClean="0"/>
              <a:t>Гостиница Никитиных.</a:t>
            </a:r>
          </a:p>
          <a:p>
            <a:pPr>
              <a:buFontTx/>
              <a:buChar char="-"/>
            </a:pPr>
            <a:r>
              <a:rPr lang="ru-RU" dirty="0"/>
              <a:t>6 февраля 1930 года было принято правительственное постановление о ликвидации Нижегородской ярмарки.</a:t>
            </a: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9642" r="5551" b="7816"/>
          <a:stretch/>
        </p:blipFill>
        <p:spPr bwMode="auto">
          <a:xfrm>
            <a:off x="5148064" y="620688"/>
            <a:ext cx="366317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627" y="3356992"/>
            <a:ext cx="3586049" cy="239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1552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 smtClean="0"/>
              <a:t>СПАСИБО за внимание!</a:t>
            </a:r>
            <a:br>
              <a:rPr lang="ru-RU" sz="4000" dirty="0" smtClean="0"/>
            </a:b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1916832"/>
            <a:ext cx="57249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Чубанова Юлия</a:t>
            </a:r>
          </a:p>
          <a:p>
            <a:r>
              <a:rPr lang="ru-RU" sz="3200" dirty="0"/>
              <a:t> гид по Нижнему Новгороду</a:t>
            </a:r>
          </a:p>
          <a:p>
            <a:r>
              <a:rPr lang="ru-RU" sz="3200" dirty="0"/>
              <a:t>             </a:t>
            </a:r>
          </a:p>
          <a:p>
            <a:r>
              <a:rPr lang="ru-RU" sz="3200" dirty="0"/>
              <a:t>   8 905 012 22 91</a:t>
            </a:r>
          </a:p>
          <a:p>
            <a:r>
              <a:rPr lang="ru-RU" sz="3200" dirty="0"/>
              <a:t>  </a:t>
            </a:r>
            <a:r>
              <a:rPr lang="ru-RU" sz="3200" dirty="0" smtClean="0"/>
              <a:t>            </a:t>
            </a:r>
            <a:r>
              <a:rPr lang="ru-RU" sz="3200" dirty="0"/>
              <a:t>j_guide_c        </a:t>
            </a:r>
          </a:p>
          <a:p>
            <a:r>
              <a:rPr lang="ru-RU" sz="3200" dirty="0"/>
              <a:t>              </a:t>
            </a:r>
            <a:r>
              <a:rPr lang="ru-RU" sz="3200" dirty="0" err="1"/>
              <a:t>jcguide</a:t>
            </a:r>
            <a:r>
              <a:rPr lang="ru-RU" sz="3200" dirty="0"/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41" y="3995593"/>
            <a:ext cx="452730" cy="45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29" y="4461467"/>
            <a:ext cx="410755" cy="382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454314"/>
            <a:ext cx="991253" cy="348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400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332656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1</a:t>
            </a:r>
          </a:p>
          <a:p>
            <a:pPr algn="just"/>
            <a:r>
              <a:rPr lang="ru-RU" b="1" u="sng" dirty="0" smtClean="0"/>
              <a:t>Взаимодействие между показом и рассказом</a:t>
            </a:r>
          </a:p>
          <a:p>
            <a:pPr algn="just"/>
            <a:r>
              <a:rPr lang="ru-RU" dirty="0" smtClean="0"/>
              <a:t>Экскурсионный процесс </a:t>
            </a:r>
            <a:r>
              <a:rPr lang="ru-RU" dirty="0" smtClean="0"/>
              <a:t>требует </a:t>
            </a:r>
            <a:r>
              <a:rPr lang="ru-RU" dirty="0"/>
              <a:t>связи </a:t>
            </a:r>
            <a:r>
              <a:rPr lang="ru-RU" dirty="0" smtClean="0"/>
              <a:t>и взаимодействия между  показом </a:t>
            </a:r>
            <a:r>
              <a:rPr lang="ru-RU" dirty="0"/>
              <a:t>и рассказом, предусматривая в одном случае их сочетание, в </a:t>
            </a:r>
            <a:r>
              <a:rPr lang="ru-RU" dirty="0" smtClean="0"/>
              <a:t>другом – чередование</a:t>
            </a:r>
            <a:r>
              <a:rPr lang="ru-RU" dirty="0"/>
              <a:t>.</a:t>
            </a:r>
            <a:endParaRPr lang="ru-RU" dirty="0" smtClean="0"/>
          </a:p>
          <a:p>
            <a:pPr algn="just"/>
            <a:r>
              <a:rPr lang="ru-RU" dirty="0" smtClean="0"/>
              <a:t>Варианты </a:t>
            </a:r>
            <a:r>
              <a:rPr lang="ru-RU" dirty="0"/>
              <a:t>использования показа и </a:t>
            </a:r>
            <a:r>
              <a:rPr lang="ru-RU" dirty="0" smtClean="0"/>
              <a:t>рассказа:</a:t>
            </a:r>
            <a:endParaRPr lang="ru-RU" dirty="0"/>
          </a:p>
          <a:p>
            <a:pPr algn="just"/>
            <a:r>
              <a:rPr lang="ru-RU" dirty="0"/>
              <a:t>I вариант – осуществляется показ и рассказ - экскурсанты одновременно</a:t>
            </a:r>
          </a:p>
          <a:p>
            <a:pPr algn="just"/>
            <a:r>
              <a:rPr lang="ru-RU" dirty="0"/>
              <a:t>наблюдают объекты, о которых </a:t>
            </a:r>
            <a:r>
              <a:rPr lang="ru-RU" dirty="0" smtClean="0"/>
              <a:t>идет </a:t>
            </a:r>
            <a:r>
              <a:rPr lang="ru-RU" dirty="0"/>
              <a:t>речь;</a:t>
            </a:r>
          </a:p>
          <a:p>
            <a:pPr algn="just"/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/>
              <a:t>вариант – осуществляется только рассказ - излагаются исторические</a:t>
            </a:r>
          </a:p>
          <a:p>
            <a:pPr algn="just"/>
            <a:r>
              <a:rPr lang="ru-RU" dirty="0"/>
              <a:t>события, </a:t>
            </a:r>
            <a:r>
              <a:rPr lang="ru-RU" dirty="0" smtClean="0"/>
              <a:t>дается </a:t>
            </a:r>
            <a:r>
              <a:rPr lang="ru-RU" dirty="0"/>
              <a:t>характеристика города и т.п.;</a:t>
            </a:r>
          </a:p>
          <a:p>
            <a:pPr algn="just"/>
            <a:r>
              <a:rPr lang="en-US" dirty="0" smtClean="0"/>
              <a:t>III</a:t>
            </a:r>
            <a:r>
              <a:rPr lang="ru-RU" dirty="0" smtClean="0"/>
              <a:t> </a:t>
            </a:r>
            <a:r>
              <a:rPr lang="ru-RU" dirty="0"/>
              <a:t>вариант – осуществляется только показ - происходит наблюдение</a:t>
            </a:r>
          </a:p>
          <a:p>
            <a:pPr algn="just"/>
            <a:r>
              <a:rPr lang="ru-RU" dirty="0"/>
              <a:t>(изучение, исследование) объектов под руководством </a:t>
            </a:r>
            <a:r>
              <a:rPr lang="ru-RU" dirty="0" smtClean="0"/>
              <a:t>экскурсовода.</a:t>
            </a:r>
          </a:p>
          <a:p>
            <a:pPr algn="just"/>
            <a:r>
              <a:rPr lang="ru-RU" b="1" i="1" u="sng" dirty="0" smtClean="0"/>
              <a:t>В формате нашего конкурса мы используем 1 вариант – показ и рассказ.</a:t>
            </a:r>
            <a:endParaRPr lang="ru-RU" b="1" i="1" u="sng" dirty="0"/>
          </a:p>
          <a:p>
            <a:pPr algn="just"/>
            <a:r>
              <a:rPr lang="ru-RU" dirty="0" smtClean="0"/>
              <a:t>Начинать можно </a:t>
            </a:r>
            <a:r>
              <a:rPr lang="ru-RU" dirty="0"/>
              <a:t>с показа, со зрительных </a:t>
            </a:r>
            <a:r>
              <a:rPr lang="ru-RU" dirty="0" smtClean="0"/>
              <a:t>впечатлений</a:t>
            </a:r>
            <a:r>
              <a:rPr lang="en-US" dirty="0" smtClean="0"/>
              <a:t> </a:t>
            </a:r>
            <a:r>
              <a:rPr lang="ru-RU" dirty="0" smtClean="0"/>
              <a:t>и </a:t>
            </a:r>
            <a:r>
              <a:rPr lang="ru-RU" dirty="0"/>
              <a:t>затем </a:t>
            </a:r>
            <a:r>
              <a:rPr lang="ru-RU" dirty="0" smtClean="0"/>
              <a:t>уже</a:t>
            </a:r>
            <a:r>
              <a:rPr lang="en-US" dirty="0" smtClean="0"/>
              <a:t> </a:t>
            </a:r>
            <a:r>
              <a:rPr lang="ru-RU" dirty="0" smtClean="0"/>
              <a:t>вводить </a:t>
            </a:r>
            <a:r>
              <a:rPr lang="ru-RU" dirty="0"/>
              <a:t>рассказ. </a:t>
            </a:r>
            <a:r>
              <a:rPr lang="ru-RU" dirty="0" smtClean="0"/>
              <a:t>Однако</a:t>
            </a:r>
            <a:r>
              <a:rPr lang="en-US" dirty="0" smtClean="0"/>
              <a:t> </a:t>
            </a:r>
            <a:r>
              <a:rPr lang="ru-RU" dirty="0" smtClean="0"/>
              <a:t>иногда </a:t>
            </a:r>
            <a:r>
              <a:rPr lang="ru-RU" dirty="0"/>
              <a:t>экскурсовод начинает </a:t>
            </a:r>
            <a:r>
              <a:rPr lang="ru-RU" dirty="0" smtClean="0"/>
              <a:t>очередную</a:t>
            </a:r>
            <a:r>
              <a:rPr lang="en-US" dirty="0" smtClean="0"/>
              <a:t> </a:t>
            </a:r>
            <a:r>
              <a:rPr lang="ru-RU" dirty="0" err="1" smtClean="0"/>
              <a:t>подтему</a:t>
            </a:r>
            <a:r>
              <a:rPr lang="ru-RU" dirty="0" smtClean="0"/>
              <a:t> </a:t>
            </a:r>
            <a:r>
              <a:rPr lang="ru-RU" dirty="0"/>
              <a:t>со словесных указаний – куда, как и на какой именно объект </a:t>
            </a:r>
            <a:r>
              <a:rPr lang="ru-RU" dirty="0" smtClean="0"/>
              <a:t>следует</a:t>
            </a:r>
            <a:r>
              <a:rPr lang="en-US" dirty="0" smtClean="0"/>
              <a:t> </a:t>
            </a:r>
            <a:r>
              <a:rPr lang="ru-RU" dirty="0" smtClean="0"/>
              <a:t>смотреть </a:t>
            </a:r>
            <a:r>
              <a:rPr lang="ru-RU" dirty="0"/>
              <a:t>экскурсантам. Эти слова являются началом показа. </a:t>
            </a:r>
            <a:r>
              <a:rPr lang="ru-RU" dirty="0" smtClean="0"/>
              <a:t>Должен быть логический переход, который станет </a:t>
            </a:r>
            <a:r>
              <a:rPr lang="ru-RU" dirty="0"/>
              <a:t>связкой между двумя </a:t>
            </a:r>
            <a:r>
              <a:rPr lang="ru-RU" dirty="0" smtClean="0"/>
              <a:t>зрительно</a:t>
            </a:r>
            <a:r>
              <a:rPr lang="en-US" dirty="0" smtClean="0"/>
              <a:t> </a:t>
            </a:r>
            <a:r>
              <a:rPr lang="ru-RU" dirty="0" smtClean="0"/>
              <a:t>воспринимаемыми </a:t>
            </a:r>
            <a:r>
              <a:rPr lang="ru-RU" dirty="0"/>
              <a:t>сюжетами, т.е. </a:t>
            </a:r>
            <a:r>
              <a:rPr lang="ru-RU" dirty="0" smtClean="0"/>
              <a:t>представляет </a:t>
            </a:r>
            <a:r>
              <a:rPr lang="ru-RU" dirty="0"/>
              <a:t>собой </a:t>
            </a:r>
            <a:r>
              <a:rPr lang="ru-RU" dirty="0" smtClean="0"/>
              <a:t>словесно-зрительный</a:t>
            </a:r>
            <a:r>
              <a:rPr lang="en-US" dirty="0" smtClean="0"/>
              <a:t> </a:t>
            </a:r>
            <a:r>
              <a:rPr lang="ru-RU" dirty="0" smtClean="0"/>
              <a:t>мостик.</a:t>
            </a:r>
            <a:r>
              <a:rPr lang="en-US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967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88640"/>
            <a:ext cx="4752528" cy="5616624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2</a:t>
            </a:r>
          </a:p>
          <a:p>
            <a:pPr marL="45720" indent="0" algn="just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Из </a:t>
            </a:r>
            <a:r>
              <a:rPr lang="ru-RU" sz="1800" dirty="0">
                <a:solidFill>
                  <a:schemeClr val="tx1"/>
                </a:solidFill>
              </a:rPr>
              <a:t>собственного опыта могу сказать, что непрерывный рассказ недопустим, экскурсоводу не следует говорить на протяжении всей экскурсии, в какой-то момент восприятие материала снижается, затем совсем прекращается.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Во время переходов между объектами экскурсанты получают возможность подумать над услышанным, лучше усвоить увиденное и услышанное, закрепить материал в памяти. Это «свободное» время наполнено мыслительной деятельностью экскурсантов. Так же паузы необходимы экскурсоводу для кратковременного отдыха. Паузы при каждой конкретной экскурсии планируют заранее, в зависимости от маршрута. 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92696"/>
            <a:ext cx="3834426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1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60032" y="764704"/>
            <a:ext cx="3960440" cy="5544616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3</a:t>
            </a:r>
          </a:p>
          <a:p>
            <a:pPr marL="45720" indent="0" algn="just">
              <a:lnSpc>
                <a:spcPct val="120000"/>
              </a:lnSpc>
              <a:buNone/>
            </a:pPr>
            <a:r>
              <a:rPr lang="ru-RU" sz="2100" dirty="0">
                <a:solidFill>
                  <a:schemeClr val="tx1"/>
                </a:solidFill>
              </a:rPr>
              <a:t>Так же при длительном рассказе у объекта у экскурсантов могут появиться моменты кризиса внимания, который у слушателей лекций, как утверждают исследователи, наступает на 14-й, 25-й, 34-й минутах и т.д.</a:t>
            </a:r>
          </a:p>
          <a:p>
            <a:pPr marL="45720" indent="0" algn="just">
              <a:lnSpc>
                <a:spcPct val="120000"/>
              </a:lnSpc>
              <a:buNone/>
            </a:pPr>
            <a:r>
              <a:rPr lang="ru-RU" sz="2100" dirty="0">
                <a:solidFill>
                  <a:schemeClr val="tx1"/>
                </a:solidFill>
              </a:rPr>
              <a:t>Это на лекции. Уверяю </a:t>
            </a:r>
            <a:r>
              <a:rPr lang="ru-RU" sz="2100" dirty="0">
                <a:solidFill>
                  <a:schemeClr val="tx1"/>
                </a:solidFill>
              </a:rPr>
              <a:t>Вас, что на экскурсии не стоит задерживаться у объекта дольше 5-7 минут. </a:t>
            </a:r>
          </a:p>
          <a:p>
            <a:pPr marL="4572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tx1"/>
                </a:solidFill>
              </a:rPr>
              <a:t>Экскурсионная методика рекомендует в момент, когда внимание к рассказу начинает ослабевать, вводить новый объект показа. </a:t>
            </a:r>
            <a:endParaRPr lang="ru-RU" sz="2100" dirty="0">
              <a:solidFill>
                <a:schemeClr val="tx1"/>
              </a:solidFill>
            </a:endParaRPr>
          </a:p>
          <a:p>
            <a:pPr marL="45720" indent="0" algn="just">
              <a:lnSpc>
                <a:spcPct val="110000"/>
              </a:lnSpc>
              <a:buNone/>
            </a:pPr>
            <a:r>
              <a:rPr lang="ru-RU" sz="2100" dirty="0">
                <a:solidFill>
                  <a:schemeClr val="tx1"/>
                </a:solidFill>
              </a:rPr>
              <a:t>А когда </a:t>
            </a:r>
            <a:r>
              <a:rPr lang="ru-RU" sz="2100" dirty="0">
                <a:solidFill>
                  <a:schemeClr val="tx1"/>
                </a:solidFill>
              </a:rPr>
              <a:t>в ходе показа объект перестает привлекать внимание группы, экскурсовод может сообщить интересный пример, какие-то подробности о событии. На этом построен методический прием новизны материала. </a:t>
            </a:r>
            <a:endParaRPr lang="ru-RU" sz="2100" dirty="0">
              <a:solidFill>
                <a:schemeClr val="tx1"/>
              </a:solidFill>
            </a:endParaRPr>
          </a:p>
          <a:p>
            <a:pPr marL="45720" indent="0">
              <a:lnSpc>
                <a:spcPct val="110000"/>
              </a:lnSpc>
              <a:buNone/>
            </a:pPr>
            <a:endParaRPr lang="ru-RU" sz="1900" dirty="0" smtClean="0">
              <a:solidFill>
                <a:schemeClr val="tx1"/>
              </a:solidFill>
            </a:endParaRPr>
          </a:p>
          <a:p>
            <a:pPr marL="45720" indent="0">
              <a:lnSpc>
                <a:spcPct val="110000"/>
              </a:lnSpc>
              <a:buNone/>
            </a:pPr>
            <a:endParaRPr lang="ru-RU" sz="1900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12" y="1124744"/>
            <a:ext cx="460948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9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352928" cy="557780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1800" dirty="0" smtClean="0">
                <a:solidFill>
                  <a:schemeClr val="tx1"/>
                </a:solidFill>
              </a:rPr>
              <a:t>4</a:t>
            </a:r>
          </a:p>
          <a:p>
            <a:pPr marL="45720" indent="0">
              <a:buNone/>
            </a:pPr>
            <a:r>
              <a:rPr lang="ru-RU" sz="1800" b="1" u="sng" dirty="0" smtClean="0">
                <a:solidFill>
                  <a:schemeClr val="tx1"/>
                </a:solidFill>
              </a:rPr>
              <a:t>Практически </a:t>
            </a:r>
            <a:r>
              <a:rPr lang="ru-RU" sz="1800" b="1" u="sng" dirty="0">
                <a:solidFill>
                  <a:schemeClr val="tx1"/>
                </a:solidFill>
              </a:rPr>
              <a:t>рассказ может быть основан на одной из двух позиций</a:t>
            </a:r>
            <a:r>
              <a:rPr lang="ru-RU" sz="1800" b="1" u="sng" dirty="0" smtClean="0">
                <a:solidFill>
                  <a:schemeClr val="tx1"/>
                </a:solidFill>
              </a:rPr>
              <a:t>:</a:t>
            </a:r>
          </a:p>
          <a:p>
            <a:pPr marL="45720" indent="0" algn="just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– экскурсионный объект (памятник, место события) дошел до нашего времени в полной сохранности (т.е. без каких-либо изменений и перестроек, утраты отдельных частей</a:t>
            </a:r>
            <a:r>
              <a:rPr lang="ru-RU" sz="1800" dirty="0" smtClean="0">
                <a:solidFill>
                  <a:schemeClr val="tx1"/>
                </a:solidFill>
              </a:rPr>
              <a:t>);</a:t>
            </a:r>
          </a:p>
          <a:p>
            <a:pPr marL="45720" indent="0" algn="just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 </a:t>
            </a:r>
            <a:r>
              <a:rPr lang="ru-RU" sz="1800" dirty="0">
                <a:solidFill>
                  <a:schemeClr val="tx1"/>
                </a:solidFill>
              </a:rPr>
              <a:t>– экскурсионный объект не дошел до нас в своем первоначальном виде. В первом случае рассказ начинают с описания события, раскрытию которого посвящена </a:t>
            </a:r>
            <a:r>
              <a:rPr lang="ru-RU" sz="1800" dirty="0" err="1">
                <a:solidFill>
                  <a:schemeClr val="tx1"/>
                </a:solidFill>
              </a:rPr>
              <a:t>подтема</a:t>
            </a:r>
            <a:r>
              <a:rPr lang="ru-RU" sz="1800" dirty="0">
                <a:solidFill>
                  <a:schemeClr val="tx1"/>
                </a:solidFill>
              </a:rPr>
              <a:t>. Во втором случае рассказ направляют сначала на реконструкцию объекта, и только после этого излагается событие. </a:t>
            </a:r>
            <a:endParaRPr lang="ru-RU" sz="1800" dirty="0" smtClean="0">
              <a:solidFill>
                <a:schemeClr val="tx1"/>
              </a:solidFill>
            </a:endParaRPr>
          </a:p>
          <a:p>
            <a:pPr marL="4572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Несоблюдение требований методики приводит к такому недостатку в</a:t>
            </a:r>
          </a:p>
          <a:p>
            <a:pPr marL="4572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проведении экскурсии, как </a:t>
            </a:r>
            <a:r>
              <a:rPr lang="ru-RU" sz="1800" dirty="0" err="1">
                <a:solidFill>
                  <a:schemeClr val="tx1"/>
                </a:solidFill>
              </a:rPr>
              <a:t>лекционность</a:t>
            </a:r>
            <a:r>
              <a:rPr lang="ru-RU" sz="1800" dirty="0">
                <a:solidFill>
                  <a:schemeClr val="tx1"/>
                </a:solidFill>
              </a:rPr>
              <a:t>. </a:t>
            </a:r>
            <a:r>
              <a:rPr lang="ru-RU" sz="1800" dirty="0" err="1">
                <a:solidFill>
                  <a:schemeClr val="tx1"/>
                </a:solidFill>
              </a:rPr>
              <a:t>Лекционность</a:t>
            </a:r>
            <a:r>
              <a:rPr lang="ru-RU" sz="1800" dirty="0">
                <a:solidFill>
                  <a:schemeClr val="tx1"/>
                </a:solidFill>
              </a:rPr>
              <a:t> при раскрытии </a:t>
            </a:r>
            <a:r>
              <a:rPr lang="ru-RU" sz="1800" dirty="0" smtClean="0">
                <a:solidFill>
                  <a:schemeClr val="tx1"/>
                </a:solidFill>
              </a:rPr>
              <a:t>темы  состоит </a:t>
            </a:r>
            <a:r>
              <a:rPr lang="ru-RU" sz="1800" dirty="0">
                <a:solidFill>
                  <a:schemeClr val="tx1"/>
                </a:solidFill>
              </a:rPr>
              <a:t>в том, что рассказ строится в отрыве от показа, не </a:t>
            </a:r>
            <a:r>
              <a:rPr lang="ru-RU" sz="1800" dirty="0" smtClean="0">
                <a:solidFill>
                  <a:schemeClr val="tx1"/>
                </a:solidFill>
              </a:rPr>
              <a:t>подкреплен наблюдениями </a:t>
            </a:r>
            <a:r>
              <a:rPr lang="ru-RU" sz="1800" dirty="0">
                <a:solidFill>
                  <a:schemeClr val="tx1"/>
                </a:solidFill>
              </a:rPr>
              <a:t>экскурсантов. </a:t>
            </a:r>
            <a:r>
              <a:rPr lang="ru-RU" sz="1800" dirty="0" err="1">
                <a:solidFill>
                  <a:schemeClr val="tx1"/>
                </a:solidFill>
              </a:rPr>
              <a:t>Лекционность</a:t>
            </a:r>
            <a:r>
              <a:rPr lang="ru-RU" sz="1800" dirty="0">
                <a:solidFill>
                  <a:schemeClr val="tx1"/>
                </a:solidFill>
              </a:rPr>
              <a:t> построена на обмене </a:t>
            </a:r>
            <a:r>
              <a:rPr lang="ru-RU" sz="1800" dirty="0" smtClean="0">
                <a:solidFill>
                  <a:schemeClr val="tx1"/>
                </a:solidFill>
              </a:rPr>
              <a:t>местами двух </a:t>
            </a:r>
            <a:r>
              <a:rPr lang="ru-RU" sz="1800" dirty="0">
                <a:solidFill>
                  <a:schemeClr val="tx1"/>
                </a:solidFill>
              </a:rPr>
              <a:t>элементов экскурсии – показа и рассказа, когда первичным </a:t>
            </a:r>
            <a:r>
              <a:rPr lang="ru-RU" sz="1800" dirty="0" smtClean="0">
                <a:solidFill>
                  <a:schemeClr val="tx1"/>
                </a:solidFill>
              </a:rPr>
              <a:t>становится рассказ</a:t>
            </a:r>
            <a:r>
              <a:rPr lang="ru-RU" sz="1800" dirty="0">
                <a:solidFill>
                  <a:schemeClr val="tx1"/>
                </a:solidFill>
              </a:rPr>
              <a:t>, а показ становится вторичным или вообще отсутствует.</a:t>
            </a:r>
          </a:p>
          <a:p>
            <a:pPr marL="45720" indent="0">
              <a:buNone/>
            </a:pP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3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836712"/>
            <a:ext cx="4104456" cy="5256584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5</a:t>
            </a:r>
          </a:p>
          <a:p>
            <a:pPr marL="45720" indent="0">
              <a:buNone/>
            </a:pPr>
            <a:r>
              <a:rPr lang="ru-RU" sz="2600" b="1" u="sng" dirty="0">
                <a:solidFill>
                  <a:schemeClr val="tx1"/>
                </a:solidFill>
              </a:rPr>
              <a:t>Показ </a:t>
            </a:r>
            <a:r>
              <a:rPr lang="ru-RU" sz="2600" b="1" u="sng" dirty="0">
                <a:solidFill>
                  <a:schemeClr val="tx1"/>
                </a:solidFill>
              </a:rPr>
              <a:t>объектов в экскурсии должен быть конкретным. </a:t>
            </a:r>
            <a:endParaRPr lang="ru-RU" sz="2600" b="1" u="sng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Экскурсанты </a:t>
            </a:r>
            <a:r>
              <a:rPr lang="ru-RU" sz="2600" dirty="0">
                <a:solidFill>
                  <a:schemeClr val="tx1"/>
                </a:solidFill>
              </a:rPr>
              <a:t>ориентируются на объект при помощи словесного описания и жеста экскурсовода. </a:t>
            </a:r>
            <a:r>
              <a:rPr lang="ru-RU" sz="2600" dirty="0">
                <a:solidFill>
                  <a:schemeClr val="tx1"/>
                </a:solidFill>
              </a:rPr>
              <a:t>В описании указываются размеры объекта, форма, цвет, особенности расположения, стиль и т.д. Жесты должны быть выразительными и четкими. </a:t>
            </a:r>
            <a:r>
              <a:rPr lang="ru-RU" sz="2600" dirty="0">
                <a:solidFill>
                  <a:schemeClr val="tx1"/>
                </a:solidFill>
              </a:rPr>
              <a:t>Речь без жестов так же нелепа, как текст без знаков препинания. </a:t>
            </a:r>
            <a:endParaRPr lang="ru-RU" sz="2600" dirty="0" smtClean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ru-RU" sz="2600" dirty="0" smtClean="0">
                <a:solidFill>
                  <a:schemeClr val="tx1"/>
                </a:solidFill>
              </a:rPr>
              <a:t>Жест </a:t>
            </a:r>
            <a:r>
              <a:rPr lang="ru-RU" sz="2600" dirty="0">
                <a:solidFill>
                  <a:schemeClr val="tx1"/>
                </a:solidFill>
              </a:rPr>
              <a:t>сопровождает рассказ и отражает личное отношение экскурсовода к сообщаемому факту. </a:t>
            </a:r>
            <a:r>
              <a:rPr lang="ru-RU" sz="2600" dirty="0">
                <a:solidFill>
                  <a:schemeClr val="tx1"/>
                </a:solidFill>
              </a:rPr>
              <a:t>Успех в жестикуляции требует соблюдения ряда правил. Жесты должны соответствовать содержанию, темпу рассказа и движения. К жесту следует прибегать по мере ощущения потребности в нем. Жестикуляция не должна быть непрерывной, это </a:t>
            </a:r>
            <a:r>
              <a:rPr lang="ru-RU" sz="2600" dirty="0">
                <a:solidFill>
                  <a:schemeClr val="tx1"/>
                </a:solidFill>
              </a:rPr>
              <a:t>отвлекает </a:t>
            </a:r>
            <a:r>
              <a:rPr lang="ru-RU" sz="2600" dirty="0">
                <a:solidFill>
                  <a:schemeClr val="tx1"/>
                </a:solidFill>
              </a:rPr>
              <a:t>экскурсантов.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60037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11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4680520" cy="6192688"/>
          </a:xfrm>
        </p:spPr>
        <p:txBody>
          <a:bodyPr>
            <a:normAutofit fontScale="700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6</a:t>
            </a:r>
          </a:p>
          <a:p>
            <a:pPr marL="45720" indent="0">
              <a:buNone/>
            </a:pPr>
            <a:r>
              <a:rPr lang="ru-RU" b="1" u="sng" dirty="0" smtClean="0"/>
              <a:t>Подготовка </a:t>
            </a:r>
            <a:r>
              <a:rPr lang="ru-RU" b="1" u="sng" dirty="0"/>
              <a:t>экскурсии проходит 3 основные этапа: </a:t>
            </a:r>
            <a:endParaRPr lang="ru-RU" b="1" u="sng" dirty="0" smtClean="0"/>
          </a:p>
          <a:p>
            <a:pPr marL="45720" indent="0">
              <a:buNone/>
            </a:pPr>
            <a:r>
              <a:rPr lang="ru-RU" dirty="0" smtClean="0"/>
              <a:t>1. Предварительная </a:t>
            </a:r>
            <a:r>
              <a:rPr lang="ru-RU" dirty="0"/>
              <a:t>работа – накопление материала по теме экскурсии и его изучение. Одновременно проходит отбор объектов, на основе которых будет построена экскурсия. </a:t>
            </a:r>
          </a:p>
          <a:p>
            <a:pPr marL="45720" indent="0">
              <a:buNone/>
            </a:pPr>
            <a:r>
              <a:rPr lang="ru-RU" dirty="0" smtClean="0"/>
              <a:t>2.  Непосредственная </a:t>
            </a:r>
            <a:r>
              <a:rPr lang="ru-RU" dirty="0"/>
              <a:t>разработка самой экскурсии, которая включает следующие этапы: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определение </a:t>
            </a:r>
            <a:r>
              <a:rPr lang="ru-RU" dirty="0"/>
              <a:t>цели и задачи экскурсии;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выбор </a:t>
            </a:r>
            <a:r>
              <a:rPr lang="ru-RU" dirty="0"/>
              <a:t>темы;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изучение </a:t>
            </a:r>
            <a:r>
              <a:rPr lang="ru-RU" dirty="0"/>
              <a:t>литературы и составление библиографии;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определение </a:t>
            </a:r>
            <a:r>
              <a:rPr lang="ru-RU" dirty="0"/>
              <a:t>источников экскурсионного материала;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отбор </a:t>
            </a:r>
            <a:r>
              <a:rPr lang="ru-RU" dirty="0"/>
              <a:t>и изучение экскурсионных объектов;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составление </a:t>
            </a:r>
            <a:r>
              <a:rPr lang="ru-RU" dirty="0"/>
              <a:t>маршрута экскурсии;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объезд </a:t>
            </a:r>
            <a:r>
              <a:rPr lang="ru-RU" dirty="0"/>
              <a:t>или обход маршрута;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подготовка </a:t>
            </a:r>
            <a:r>
              <a:rPr lang="ru-RU" dirty="0"/>
              <a:t>контрольного текста;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комплектование </a:t>
            </a:r>
            <a:r>
              <a:rPr lang="ru-RU" dirty="0"/>
              <a:t>«портфеля экскурсовода»; </a:t>
            </a:r>
            <a:endParaRPr lang="ru-RU" dirty="0" smtClean="0"/>
          </a:p>
          <a:p>
            <a:pPr marL="45720" indent="0">
              <a:buNone/>
            </a:pPr>
            <a:r>
              <a:rPr lang="ru-RU" dirty="0" smtClean="0"/>
              <a:t>определение </a:t>
            </a:r>
            <a:r>
              <a:rPr lang="ru-RU" dirty="0"/>
              <a:t>методических приемов проведения экскурсии</a:t>
            </a:r>
            <a:r>
              <a:rPr lang="ru-RU" dirty="0" smtClean="0"/>
              <a:t>;</a:t>
            </a:r>
          </a:p>
          <a:p>
            <a:pPr marL="45720" indent="0">
              <a:buNone/>
            </a:pPr>
            <a:r>
              <a:rPr lang="ru-RU" dirty="0" smtClean="0"/>
              <a:t> составление </a:t>
            </a:r>
            <a:r>
              <a:rPr lang="ru-RU" dirty="0"/>
              <a:t>индивидуального текста</a:t>
            </a:r>
            <a:r>
              <a:rPr lang="ru-RU" dirty="0" smtClean="0"/>
              <a:t>.</a:t>
            </a:r>
          </a:p>
          <a:p>
            <a:pPr marL="45720" indent="0">
              <a:buNone/>
            </a:pPr>
            <a:r>
              <a:rPr lang="ru-RU" dirty="0" smtClean="0"/>
              <a:t>3.  </a:t>
            </a:r>
            <a:r>
              <a:rPr lang="ru-RU" dirty="0"/>
              <a:t>Заключительный этап: </a:t>
            </a:r>
            <a:r>
              <a:rPr lang="ru-RU" dirty="0" smtClean="0"/>
              <a:t>собственно экскурсия </a:t>
            </a:r>
            <a:r>
              <a:rPr lang="ru-RU" dirty="0"/>
              <a:t>на </a:t>
            </a:r>
            <a:r>
              <a:rPr lang="ru-RU" dirty="0" smtClean="0"/>
              <a:t>маршруте.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87" y="1052736"/>
            <a:ext cx="3726963" cy="2722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76366" y="3991997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Не стоит читать текст экскурсии с листа.</a:t>
            </a:r>
          </a:p>
          <a:p>
            <a:r>
              <a:rPr lang="ru-RU" dirty="0"/>
              <a:t>Можно иметь с собой «карточки экскурсовода», где можно записать цитаты или справочные данные.</a:t>
            </a: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176366" y="3991997"/>
            <a:ext cx="3456384" cy="1957283"/>
          </a:xfrm>
          <a:prstGeom prst="wedgeRectCallou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7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692696"/>
            <a:ext cx="4248472" cy="5904656"/>
          </a:xfrm>
        </p:spPr>
        <p:txBody>
          <a:bodyPr>
            <a:normAutofit fontScale="62500" lnSpcReduction="20000"/>
          </a:bodyPr>
          <a:lstStyle/>
          <a:p>
            <a:pPr marL="45720" indent="0" algn="ctr">
              <a:buNone/>
            </a:pPr>
            <a:r>
              <a:rPr lang="ru-RU" dirty="0" smtClean="0"/>
              <a:t>7</a:t>
            </a:r>
          </a:p>
          <a:p>
            <a:pPr marL="45720" indent="0" algn="just">
              <a:buNone/>
            </a:pPr>
            <a:r>
              <a:rPr lang="ru-RU" b="1" u="sng" dirty="0" smtClean="0"/>
              <a:t>«</a:t>
            </a:r>
            <a:r>
              <a:rPr lang="ru-RU" b="1" u="sng" dirty="0"/>
              <a:t>Портфель экскурсовода» </a:t>
            </a:r>
            <a:r>
              <a:rPr lang="ru-RU" dirty="0"/>
              <a:t>– общепринятое экскурсионными работниками название комплекта наглядных пособий, которые дополняют или</a:t>
            </a:r>
          </a:p>
          <a:p>
            <a:pPr marL="45720" indent="0" algn="just">
              <a:buNone/>
            </a:pPr>
            <a:r>
              <a:rPr lang="ru-RU" dirty="0"/>
              <a:t>восстанавливают недостающие сведения зрительного ряда. Это особенно</a:t>
            </a:r>
          </a:p>
          <a:p>
            <a:pPr marL="45720" indent="0" algn="just">
              <a:buNone/>
            </a:pPr>
            <a:r>
              <a:rPr lang="ru-RU" dirty="0"/>
              <a:t>важно в тех экскурсиях, где по тем или иным причинам не все можно показать (например, давно разрушенное от времени историческое здание). В качестве наглядных пособий могут использоваться фотографии, карты, схемы,</a:t>
            </a:r>
          </a:p>
          <a:p>
            <a:pPr marL="45720" indent="0" algn="just">
              <a:buNone/>
            </a:pPr>
            <a:r>
              <a:rPr lang="ru-RU" dirty="0"/>
              <a:t>чертежи, рисунки, копии подлинных документов, </a:t>
            </a:r>
            <a:r>
              <a:rPr lang="ru-RU" dirty="0" smtClean="0"/>
              <a:t>и </a:t>
            </a:r>
            <a:r>
              <a:rPr lang="ru-RU" dirty="0"/>
              <a:t>т.д.</a:t>
            </a:r>
          </a:p>
          <a:p>
            <a:pPr marL="45720" indent="0" algn="just">
              <a:buNone/>
            </a:pPr>
            <a:r>
              <a:rPr lang="ru-RU" dirty="0"/>
              <a:t>Содержание «портфеля» диктуется темой экскурсии и должен составляться по каждому маршруту. «Портфель экскурсовода» является постоянным спутником экскурсовода, поэтому должен быть удобен для использования. Наглядные пособия должны быть выразительными,</a:t>
            </a:r>
          </a:p>
          <a:p>
            <a:pPr marL="45720" indent="0" algn="just">
              <a:buNone/>
            </a:pPr>
            <a:r>
              <a:rPr lang="ru-RU" dirty="0"/>
              <a:t>отражающими подлинность реальных событий, их не должно быть много</a:t>
            </a:r>
            <a:r>
              <a:rPr lang="ru-RU" dirty="0" smtClean="0"/>
              <a:t>, так</a:t>
            </a:r>
            <a:endParaRPr lang="ru-RU" dirty="0"/>
          </a:p>
          <a:p>
            <a:pPr marL="45720" indent="0" algn="just">
              <a:buNone/>
            </a:pPr>
            <a:r>
              <a:rPr lang="ru-RU" dirty="0"/>
              <a:t>как это может отвлекать экскурсантов от осмотра подлинных объектов.</a:t>
            </a:r>
          </a:p>
          <a:p>
            <a:pPr marL="45720" indent="0" algn="just">
              <a:buNone/>
            </a:pPr>
            <a:r>
              <a:rPr lang="ru-RU" dirty="0"/>
              <a:t>Методику демонстрации наглядных пособий проверяют на маршруте, затем</a:t>
            </a:r>
          </a:p>
          <a:p>
            <a:pPr marL="45720" indent="0" algn="just">
              <a:buNone/>
            </a:pPr>
            <a:r>
              <a:rPr lang="ru-RU" dirty="0"/>
              <a:t>рекомендации включают в методическую разработку.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124" y="980728"/>
            <a:ext cx="426525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5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21015_17110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629592" y="1636460"/>
            <a:ext cx="6332196" cy="3561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88024" y="620688"/>
            <a:ext cx="41044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8</a:t>
            </a:r>
          </a:p>
          <a:p>
            <a:r>
              <a:rPr lang="ru-RU" b="1" u="sng" dirty="0" smtClean="0"/>
              <a:t>Состав портфеля экскурсовода:</a:t>
            </a:r>
          </a:p>
          <a:p>
            <a:r>
              <a:rPr lang="ru-RU" dirty="0" smtClean="0"/>
              <a:t>(экскурсия по теме  «Нижний Новгород – карман России: развитие торговли в Нижнем Новгороде» - </a:t>
            </a:r>
            <a:r>
              <a:rPr lang="ru-RU" b="1" u="sng" dirty="0" smtClean="0"/>
              <a:t>мои предложения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endParaRPr lang="ru-RU" dirty="0" smtClean="0"/>
          </a:p>
          <a:p>
            <a:pPr marL="342900" indent="-342900">
              <a:buAutoNum type="arabicPeriod"/>
            </a:pPr>
            <a:r>
              <a:rPr lang="ru-RU" dirty="0" smtClean="0"/>
              <a:t>Папка экскурсовода</a:t>
            </a:r>
          </a:p>
          <a:p>
            <a:r>
              <a:rPr lang="ru-RU" dirty="0"/>
              <a:t> </a:t>
            </a:r>
            <a:r>
              <a:rPr lang="ru-RU" dirty="0" smtClean="0"/>
              <a:t>     - картинки;</a:t>
            </a:r>
          </a:p>
          <a:p>
            <a:r>
              <a:rPr lang="ru-RU" dirty="0"/>
              <a:t> </a:t>
            </a:r>
            <a:r>
              <a:rPr lang="ru-RU" dirty="0" smtClean="0"/>
              <a:t>     - листы экскурсовода.</a:t>
            </a:r>
          </a:p>
          <a:p>
            <a:r>
              <a:rPr lang="ru-RU" dirty="0" smtClean="0"/>
              <a:t>2. Лазерная указка.</a:t>
            </a:r>
          </a:p>
          <a:p>
            <a:r>
              <a:rPr lang="ru-RU" dirty="0"/>
              <a:t>3</a:t>
            </a:r>
            <a:r>
              <a:rPr lang="ru-RU" dirty="0" smtClean="0"/>
              <a:t>.  Влажные салфетки.</a:t>
            </a:r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4785750" y="2708920"/>
            <a:ext cx="3168352" cy="1753741"/>
          </a:xfrm>
          <a:prstGeom prst="wedgeRoundRectCallou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9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434</TotalTime>
  <Words>1140</Words>
  <Application>Microsoft Office PowerPoint</Application>
  <PresentationFormat>Экран (4:3)</PresentationFormat>
  <Paragraphs>103</Paragraphs>
  <Slides>12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Методические рекомендации по подготовке и проведению экскурсии по городу старый новый нижний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экскурсии «Нижний Новгород – карман России: развитие торговли в Нижнем Новгороде» </vt:lpstr>
      <vt:lpstr>Презентация PowerPoint</vt:lpstr>
      <vt:lpstr>СПАСИБО за внимание!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Методические рекомендации по подготовке и проведению экскурсии по городу старый новый нижний</dc:title>
  <dc:creator>Чубанова Юлия Вадимовна</dc:creator>
  <cp:lastModifiedBy>Чубанова Юлия Вадимовна</cp:lastModifiedBy>
  <cp:revision>31</cp:revision>
  <cp:lastPrinted>2023-02-17T14:41:32Z</cp:lastPrinted>
  <dcterms:created xsi:type="dcterms:W3CDTF">2023-02-17T07:16:44Z</dcterms:created>
  <dcterms:modified xsi:type="dcterms:W3CDTF">2023-02-17T14:44:04Z</dcterms:modified>
</cp:coreProperties>
</file>