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60" r:id="rId7"/>
    <p:sldId id="259" r:id="rId8"/>
    <p:sldId id="293" r:id="rId9"/>
    <p:sldId id="287" r:id="rId10"/>
    <p:sldId id="264" r:id="rId11"/>
    <p:sldId id="278" r:id="rId12"/>
    <p:sldId id="279" r:id="rId13"/>
    <p:sldId id="290" r:id="rId14"/>
    <p:sldId id="292" r:id="rId15"/>
    <p:sldId id="267" r:id="rId16"/>
    <p:sldId id="268" r:id="rId17"/>
    <p:sldId id="270" r:id="rId18"/>
    <p:sldId id="271" r:id="rId19"/>
    <p:sldId id="272" r:id="rId20"/>
    <p:sldId id="303" r:id="rId21"/>
    <p:sldId id="274" r:id="rId22"/>
    <p:sldId id="275" r:id="rId23"/>
    <p:sldId id="276" r:id="rId24"/>
    <p:sldId id="286" r:id="rId25"/>
    <p:sldId id="277" r:id="rId26"/>
    <p:sldId id="302" r:id="rId27"/>
    <p:sldId id="294" r:id="rId28"/>
    <p:sldId id="299" r:id="rId29"/>
    <p:sldId id="298" r:id="rId30"/>
    <p:sldId id="281" r:id="rId31"/>
    <p:sldId id="297" r:id="rId32"/>
    <p:sldId id="291" r:id="rId33"/>
    <p:sldId id="282" r:id="rId34"/>
    <p:sldId id="283" r:id="rId35"/>
    <p:sldId id="289" r:id="rId36"/>
    <p:sldId id="284" r:id="rId37"/>
    <p:sldId id="285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21" d="100"/>
          <a:sy n="121" d="100"/>
        </p:scale>
        <p:origin x="-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4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9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35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9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9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89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5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17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41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88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65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77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6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2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0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4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0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48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0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94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26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62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22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09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27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27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4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89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72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0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61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4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7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0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4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9545-997C-4582-B496-D2F5961A313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D6B7-B10C-4AAF-AAA4-E3A16C56C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3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9545-997C-4582-B496-D2F5961A31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D6B7-B10C-4AAF-AAA4-E3A16C56C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9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dt-chkalov.ru/taxonomy/term/18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dt-chkalov.ru/content/%D0%B3%D1%80%D0%B0%D0%BC%D0%BE%D1%82%D1%8B-%D0%B4%D0%B8%D0%BF%D0%BB%D0%BE%D0%BC%D1%8B-%D0%BA%D0%BE%D0%BD%D0%BA%D1%83%D1%80%D1%81%D0%BE%D0%B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dt.chkalov@gmail.com" TargetMode="External"/><Relationship Id="rId2" Type="http://schemas.openxmlformats.org/officeDocument/2006/relationships/hyperlink" Target="http://www.ddt-chkalov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83979"/>
            <a:ext cx="9144000" cy="1625984"/>
          </a:xfrm>
        </p:spPr>
        <p:txBody>
          <a:bodyPr>
            <a:normAutofit fontScale="90000"/>
          </a:bodyPr>
          <a:lstStyle/>
          <a:p>
            <a: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/>
            </a:r>
            <a:br>
              <a:rPr lang="ru-RU" sz="2200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>Департамент </a:t>
            </a:r>
            <a:r>
              <a:rPr lang="ru-RU" sz="22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образования администрации г. Нижнего Новгорода</a:t>
            </a:r>
            <a:br>
              <a:rPr lang="ru-RU" sz="22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22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МБУ  ДО «Дворец детского творчества им. В.П. Чкалова»</a:t>
            </a:r>
            <a:br>
              <a:rPr lang="ru-RU" sz="22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sz="40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«ЮНЫЕ ХРАНИТЕЛИ СЛАВЫ НИЖЕГОРОДЦЕВ</a:t>
            </a:r>
            <a:r>
              <a:rPr 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>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06190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20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ДОПОЛНИТЕЛЬНАЯ ОБРАЗОВАТЕЛЬНО-ВОСПИТАТЕЛЬНАЯ  ПРОГРАММА ПАТРИОТИЧЕСКОГО  ДВИЖЕНИЯ УЧАЩИХСЯ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г. Нижнего Новгорода 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на 2017-2023 </a:t>
            </a:r>
            <a:r>
              <a:rPr lang="ru-RU" altLang="ru-RU" b="1" kern="0" dirty="0" err="1">
                <a:solidFill>
                  <a:schemeClr val="accent5">
                    <a:lumMod val="75000"/>
                  </a:schemeClr>
                </a:solidFill>
                <a:latin typeface="Tahoma"/>
              </a:rPr>
              <a:t>г.г</a:t>
            </a:r>
            <a:r>
              <a:rPr lang="ru-RU" altLang="ru-RU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.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22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(для учащихся 1-11 классов</a:t>
            </a:r>
            <a:r>
              <a:rPr lang="ru-RU" alt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>)</a:t>
            </a: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Педагог-организатор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А.В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. Тамбовцева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, 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ДДТ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им. В.П. Чкалова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>25.10.2022 г.</a:t>
            </a:r>
            <a:endParaRPr lang="ru-RU" altLang="ru-RU" sz="2200" b="1" kern="0" dirty="0">
              <a:solidFill>
                <a:schemeClr val="accent5">
                  <a:lumMod val="75000"/>
                </a:schemeClr>
              </a:solidFill>
              <a:latin typeface="Tahoma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95253"/>
              </p:ext>
            </p:extLst>
          </p:nvPr>
        </p:nvGraphicFramePr>
        <p:xfrm>
          <a:off x="4990717" y="230899"/>
          <a:ext cx="178593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Точечный рисунок" r:id="rId3" imgW="2152951" imgH="2190476" progId="PBrush">
                  <p:embed/>
                </p:oleObj>
              </mc:Choice>
              <mc:Fallback>
                <p:oleObj name="Точечный рисунок" r:id="rId3" imgW="2152951" imgH="219047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717" y="230899"/>
                        <a:ext cx="1785937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5"/>
    </mc:Choice>
    <mc:Fallback xmlns="">
      <p:transition spd="slow" advTm="47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61" y="110358"/>
            <a:ext cx="12021207" cy="2049517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altLang="ru-RU" sz="4000" b="1" kern="0" dirty="0">
                <a:latin typeface="+mn-lt"/>
                <a:hlinkClick r:id="rId2"/>
              </a:rPr>
              <a:t>https://</a:t>
            </a:r>
            <a:r>
              <a:rPr lang="en-US" altLang="ru-RU" sz="4000" b="1" kern="0" dirty="0" smtClean="0">
                <a:latin typeface="+mn-lt"/>
                <a:hlinkClick r:id="rId2"/>
              </a:rPr>
              <a:t>ddt-chkalov.ru/taxonomy/term/18</a:t>
            </a:r>
            <a:r>
              <a:rPr lang="ru-RU" altLang="ru-RU" sz="4000" b="1" kern="0" dirty="0" smtClean="0">
                <a:latin typeface="+mn-lt"/>
              </a:rPr>
              <a:t> </a:t>
            </a:r>
            <a:r>
              <a:rPr lang="ru-RU" altLang="ru-RU" sz="3600" b="1" kern="0" dirty="0" smtClean="0">
                <a:latin typeface="Tahoma"/>
              </a:rPr>
              <a:t/>
            </a:r>
            <a:br>
              <a:rPr lang="ru-RU" altLang="ru-RU" sz="3600" b="1" kern="0" dirty="0" smtClean="0">
                <a:latin typeface="Tahoma"/>
              </a:rPr>
            </a:br>
            <a:r>
              <a:rPr lang="ru-RU" altLang="ru-RU" sz="40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Положения проектной линии "Во славу Отечества" на 2022-2023 учебный год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2286000"/>
            <a:ext cx="11966028" cy="4572000"/>
          </a:xfrm>
        </p:spPr>
        <p:txBody>
          <a:bodyPr>
            <a:normAutofit fontScale="85000" lnSpcReduction="20000"/>
          </a:bodyPr>
          <a:lstStyle/>
          <a:p>
            <a:endParaRPr lang="ru-RU" sz="3600" b="1" dirty="0" smtClean="0"/>
          </a:p>
          <a:p>
            <a:r>
              <a:rPr lang="ru-RU" sz="4800" b="1" dirty="0" smtClean="0"/>
              <a:t>«Городские </a:t>
            </a:r>
            <a:r>
              <a:rPr lang="ru-RU" sz="4800" b="1" dirty="0"/>
              <a:t>конкурсы проектной линии </a:t>
            </a:r>
            <a:endParaRPr lang="en-US" sz="4800" b="1" dirty="0" smtClean="0"/>
          </a:p>
          <a:p>
            <a:r>
              <a:rPr lang="ru-RU" sz="4800" b="1" dirty="0" smtClean="0"/>
              <a:t>«</a:t>
            </a:r>
            <a:r>
              <a:rPr lang="ru-RU" sz="4800" b="1" dirty="0"/>
              <a:t>Во славу Отечества</a:t>
            </a:r>
            <a:r>
              <a:rPr lang="ru-RU" sz="4800" b="1" dirty="0" smtClean="0"/>
              <a:t>». </a:t>
            </a:r>
            <a:endParaRPr lang="en-US" sz="4800" b="1" dirty="0" smtClean="0"/>
          </a:p>
          <a:p>
            <a:r>
              <a:rPr lang="ru-RU" sz="4800" b="1" dirty="0" smtClean="0"/>
              <a:t>Патриотическое </a:t>
            </a:r>
            <a:r>
              <a:rPr lang="ru-RU" sz="4800" b="1" dirty="0"/>
              <a:t>воспитание </a:t>
            </a:r>
            <a:endParaRPr lang="en-US" sz="4800" b="1" dirty="0" smtClean="0"/>
          </a:p>
          <a:p>
            <a:r>
              <a:rPr lang="ru-RU" sz="4800" b="1" dirty="0" smtClean="0"/>
              <a:t>средствами </a:t>
            </a:r>
            <a:r>
              <a:rPr lang="ru-RU" sz="4800" b="1" dirty="0"/>
              <a:t>музейной </a:t>
            </a:r>
            <a:r>
              <a:rPr lang="ru-RU" sz="4800" b="1" dirty="0" smtClean="0"/>
              <a:t>педагогики</a:t>
            </a:r>
            <a:r>
              <a:rPr lang="en-US" sz="4800" b="1" dirty="0" smtClean="0"/>
              <a:t> </a:t>
            </a:r>
            <a:r>
              <a:rPr lang="ru-RU" sz="4800" b="1" dirty="0" smtClean="0"/>
              <a:t>и краеведения </a:t>
            </a:r>
          </a:p>
          <a:p>
            <a:r>
              <a:rPr lang="ru-RU" sz="4800" b="1" dirty="0" smtClean="0"/>
              <a:t>в рамках программы</a:t>
            </a:r>
          </a:p>
          <a:p>
            <a:r>
              <a:rPr lang="ru-RU" altLang="ru-RU" sz="4300" b="1" kern="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«Юные хранители Славы нижегородцев</a:t>
            </a:r>
            <a:r>
              <a:rPr lang="ru-RU" altLang="ru-RU" sz="4300" b="1" kern="0" dirty="0" smtClean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»</a:t>
            </a:r>
            <a:r>
              <a:rPr lang="ru-RU" altLang="ru-RU" sz="4300" b="1" kern="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ru-RU" altLang="ru-RU" sz="4300" b="1" kern="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</a:br>
            <a:endParaRPr lang="ru-RU" sz="43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390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61" y="110359"/>
            <a:ext cx="12021207" cy="1623848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 smtClean="0">
                <a:latin typeface="Tahoma"/>
              </a:rPr>
              <a:t/>
            </a:r>
            <a:br>
              <a:rPr lang="ru-RU" altLang="ru-RU" sz="3600" b="1" kern="0" dirty="0" smtClean="0">
                <a:latin typeface="Tahoma"/>
              </a:rPr>
            </a:b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Содержание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программы 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«Юные хранители Славы нижегородцев».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Формы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творческой 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деятельности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789386"/>
            <a:ext cx="11966028" cy="5068614"/>
          </a:xfrm>
        </p:spPr>
        <p:txBody>
          <a:bodyPr/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1. Поисково-исследовательская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2. Учётно – </a:t>
            </a:r>
            <a:r>
              <a:rPr lang="ru-RU" altLang="ru-RU" sz="3600" b="1" kern="0" dirty="0" err="1"/>
              <a:t>хранительская</a:t>
            </a:r>
            <a:endParaRPr lang="ru-RU" altLang="ru-RU" sz="3600" b="1" kern="0" dirty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3. Выставочная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4. Просветительско-массовая (в </a:t>
            </a:r>
            <a:r>
              <a:rPr lang="ru-RU" altLang="ru-RU" sz="3600" b="1" kern="0" dirty="0" err="1"/>
              <a:t>т.ч</a:t>
            </a:r>
            <a:r>
              <a:rPr lang="ru-RU" altLang="ru-RU" sz="3600" b="1" kern="0" dirty="0"/>
              <a:t>. </a:t>
            </a:r>
            <a:r>
              <a:rPr lang="ru-RU" altLang="ru-RU" sz="3600" b="1" kern="0" dirty="0" smtClean="0"/>
              <a:t>журналистская, 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 </a:t>
            </a:r>
            <a:r>
              <a:rPr lang="ru-RU" altLang="ru-RU" sz="3600" b="1" kern="0" dirty="0" smtClean="0"/>
              <a:t>    лекционная, экскурсионная</a:t>
            </a:r>
            <a:r>
              <a:rPr lang="ru-RU" altLang="ru-RU" sz="3600" b="1" kern="0" dirty="0"/>
              <a:t>)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5. Информационно – коммуникативная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6. Игровая (интеллектуальные игры </a:t>
            </a:r>
            <a:r>
              <a:rPr lang="ru-RU" altLang="ru-RU" sz="3600" b="1" kern="0" dirty="0" smtClean="0"/>
              <a:t>и викторины</a:t>
            </a:r>
            <a:r>
              <a:rPr lang="ru-RU" altLang="ru-RU" sz="3600" b="1" kern="0" dirty="0"/>
              <a:t>)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600" b="1" kern="0" dirty="0"/>
              <a:t>7. Методическая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605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61" y="110360"/>
            <a:ext cx="12021207" cy="97746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 smtClean="0">
                <a:latin typeface="Tahoma"/>
              </a:rPr>
              <a:t/>
            </a:r>
            <a:br>
              <a:rPr lang="ru-RU" altLang="ru-RU" sz="3600" b="1" kern="0" dirty="0" smtClean="0">
                <a:latin typeface="Tahoma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Модули программы</a:t>
            </a:r>
            <a:endParaRPr lang="ru-RU" sz="19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166648"/>
            <a:ext cx="11966028" cy="5691352"/>
          </a:xfrm>
        </p:spPr>
        <p:txBody>
          <a:bodyPr>
            <a:normAutofit fontScale="92500" lnSpcReduction="10000"/>
          </a:bodyPr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 smtClean="0">
                <a:solidFill>
                  <a:srgbClr val="FF0000"/>
                </a:solidFill>
              </a:rPr>
              <a:t>1. </a:t>
            </a:r>
            <a:r>
              <a:rPr lang="ru-RU" sz="2600" b="1" kern="0" dirty="0" smtClean="0"/>
              <a:t>Конкурс </a:t>
            </a:r>
            <a:r>
              <a:rPr lang="ru-RU" sz="2600" b="1" kern="0" dirty="0"/>
              <a:t>для младших школьников  и учащихся 5-6 </a:t>
            </a:r>
            <a:r>
              <a:rPr lang="ru-RU" sz="2600" b="1" kern="0" dirty="0" smtClean="0"/>
              <a:t>классов </a:t>
            </a:r>
            <a:r>
              <a:rPr lang="ru-RU" sz="2600" b="1" kern="0" dirty="0"/>
              <a:t>«Мой Нижний Новгород»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>
                <a:solidFill>
                  <a:srgbClr val="FF0000"/>
                </a:solidFill>
              </a:rPr>
              <a:t>2. </a:t>
            </a:r>
            <a:r>
              <a:rPr lang="ru-RU" sz="2600" b="1" kern="0" dirty="0"/>
              <a:t>Конкурс паспортизированных музеев «Лучший музей </a:t>
            </a:r>
            <a:r>
              <a:rPr lang="ru-RU" sz="2600" b="1" kern="0" dirty="0" smtClean="0"/>
              <a:t>ОУ года </a:t>
            </a:r>
            <a:r>
              <a:rPr lang="ru-RU" sz="2600" b="1" kern="0" dirty="0"/>
              <a:t>г. Нижнего </a:t>
            </a:r>
            <a:endParaRPr lang="ru-RU" sz="2600" b="1" kern="0" dirty="0" smtClean="0"/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/>
              <a:t> </a:t>
            </a:r>
            <a:r>
              <a:rPr lang="ru-RU" sz="2600" b="1" kern="0" dirty="0" smtClean="0"/>
              <a:t>    Новгорода</a:t>
            </a:r>
            <a:r>
              <a:rPr lang="ru-RU" sz="2600" b="1" kern="0" dirty="0"/>
              <a:t>».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>
                <a:solidFill>
                  <a:srgbClr val="7030A0"/>
                </a:solidFill>
              </a:rPr>
              <a:t>3. </a:t>
            </a:r>
            <a:r>
              <a:rPr lang="ru-RU" sz="2600" b="1" kern="0" dirty="0"/>
              <a:t>Конкурс новых музейных выставок и выставок в </a:t>
            </a:r>
            <a:r>
              <a:rPr lang="ru-RU" sz="2600" b="1" kern="0" dirty="0" smtClean="0"/>
              <a:t>ОУ</a:t>
            </a:r>
            <a:r>
              <a:rPr lang="ru-RU" sz="2600" b="1" kern="0" dirty="0"/>
              <a:t>, </a:t>
            </a:r>
            <a:r>
              <a:rPr lang="ru-RU" sz="2600" b="1" kern="0" dirty="0" smtClean="0"/>
              <a:t>где </a:t>
            </a:r>
            <a:r>
              <a:rPr lang="ru-RU" sz="2600" b="1" kern="0" dirty="0"/>
              <a:t>нет музеев по темам: </a:t>
            </a:r>
            <a:endParaRPr lang="ru-RU" sz="2600" b="1" kern="0" dirty="0" smtClean="0"/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/>
              <a:t> </a:t>
            </a:r>
            <a:r>
              <a:rPr lang="ru-RU" sz="2600" b="1" kern="0" dirty="0" smtClean="0"/>
              <a:t>    Боевая </a:t>
            </a:r>
            <a:r>
              <a:rPr lang="ru-RU" sz="2600" b="1" kern="0" dirty="0"/>
              <a:t>и Трудовая </a:t>
            </a:r>
            <a:r>
              <a:rPr lang="ru-RU" sz="2600" b="1" kern="0" dirty="0" smtClean="0"/>
              <a:t>Слава нижегородцев</a:t>
            </a:r>
            <a:r>
              <a:rPr lang="ru-RU" sz="2600" b="1" kern="0" dirty="0"/>
              <a:t>; </a:t>
            </a:r>
            <a:r>
              <a:rPr lang="ru-RU" sz="2600" b="1" kern="0" dirty="0" smtClean="0"/>
              <a:t>история </a:t>
            </a:r>
            <a:r>
              <a:rPr lang="ru-RU" sz="2600" b="1" kern="0" dirty="0"/>
              <a:t>школьных </a:t>
            </a:r>
            <a:r>
              <a:rPr lang="ru-RU" sz="2600" b="1" kern="0" dirty="0" smtClean="0"/>
              <a:t>музеев</a:t>
            </a:r>
            <a:r>
              <a:rPr lang="ru-RU" sz="2600" b="1" kern="0" dirty="0"/>
              <a:t>; </a:t>
            </a:r>
            <a:endParaRPr lang="ru-RU" sz="2600" b="1" kern="0" dirty="0" smtClean="0"/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/>
              <a:t> </a:t>
            </a:r>
            <a:r>
              <a:rPr lang="ru-RU" sz="2600" b="1" kern="0" dirty="0" smtClean="0"/>
              <a:t>    историко-культурное </a:t>
            </a:r>
            <a:r>
              <a:rPr lang="ru-RU" sz="2600" b="1" kern="0" dirty="0"/>
              <a:t>наследие народов; </a:t>
            </a:r>
            <a:r>
              <a:rPr lang="ru-RU" sz="2600" b="1" kern="0" dirty="0" smtClean="0"/>
              <a:t>актуализация </a:t>
            </a:r>
            <a:r>
              <a:rPr lang="ru-RU" sz="2600" b="1" kern="0" dirty="0"/>
              <a:t>стационарных </a:t>
            </a:r>
            <a:endParaRPr lang="ru-RU" sz="2600" b="1" kern="0" dirty="0" smtClean="0"/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/>
              <a:t> </a:t>
            </a:r>
            <a:r>
              <a:rPr lang="ru-RU" sz="2600" b="1" kern="0" dirty="0" smtClean="0"/>
              <a:t>    экспозиций </a:t>
            </a:r>
            <a:r>
              <a:rPr lang="ru-RU" sz="2600" b="1" kern="0" dirty="0"/>
              <a:t>и </a:t>
            </a:r>
            <a:r>
              <a:rPr lang="ru-RU" sz="2600" b="1" kern="0" dirty="0" smtClean="0"/>
              <a:t>создание новых </a:t>
            </a:r>
            <a:r>
              <a:rPr lang="ru-RU" sz="2600" b="1" kern="0" dirty="0"/>
              <a:t>экспозиций в музеях в стадии </a:t>
            </a:r>
            <a:r>
              <a:rPr lang="ru-RU" sz="2600" b="1" kern="0" dirty="0" smtClean="0"/>
              <a:t>становления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 smtClean="0">
                <a:solidFill>
                  <a:srgbClr val="7030A0"/>
                </a:solidFill>
              </a:rPr>
              <a:t>4. </a:t>
            </a:r>
            <a:r>
              <a:rPr lang="ru-RU" sz="2600" b="1" kern="0" dirty="0"/>
              <a:t>Конкурс выставок «Истории обычных </a:t>
            </a:r>
            <a:r>
              <a:rPr lang="ru-RU" sz="2600" b="1" kern="0" dirty="0" smtClean="0"/>
              <a:t>вещей»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 smtClean="0">
                <a:solidFill>
                  <a:srgbClr val="00B050"/>
                </a:solidFill>
              </a:rPr>
              <a:t>5. </a:t>
            </a:r>
            <a:r>
              <a:rPr lang="ru-RU" sz="2600" b="1" kern="0" dirty="0" smtClean="0"/>
              <a:t>11 </a:t>
            </a:r>
            <a:r>
              <a:rPr lang="ru-RU" sz="2600" b="1" kern="0" dirty="0"/>
              <a:t>октября – Звёздный </a:t>
            </a:r>
            <a:r>
              <a:rPr lang="ru-RU" sz="2600" b="1" kern="0" dirty="0" err="1"/>
              <a:t>квест</a:t>
            </a:r>
            <a:r>
              <a:rPr lang="ru-RU" sz="2600" b="1" kern="0" dirty="0"/>
              <a:t> «Пешком по Нижнему</a:t>
            </a:r>
            <a:r>
              <a:rPr lang="ru-RU" sz="2600" b="1" kern="0" dirty="0" smtClean="0"/>
              <a:t>»</a:t>
            </a:r>
            <a:endParaRPr lang="ru-RU" sz="2600" b="1" kern="0" dirty="0"/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>
                <a:solidFill>
                  <a:srgbClr val="00B050"/>
                </a:solidFill>
              </a:rPr>
              <a:t>6</a:t>
            </a:r>
            <a:r>
              <a:rPr lang="ru-RU" sz="2600" b="1" kern="0" dirty="0" smtClean="0">
                <a:solidFill>
                  <a:srgbClr val="00B050"/>
                </a:solidFill>
              </a:rPr>
              <a:t>. </a:t>
            </a:r>
            <a:r>
              <a:rPr lang="ru-RU" sz="2600" b="1" kern="0" dirty="0"/>
              <a:t>Конкурс юных экскурсоводов «Я горжусь </a:t>
            </a:r>
            <a:r>
              <a:rPr lang="ru-RU" sz="2600" b="1" kern="0" dirty="0" smtClean="0"/>
              <a:t>тобой</a:t>
            </a:r>
            <a:r>
              <a:rPr lang="ru-RU" sz="2600" b="1" kern="0" dirty="0"/>
              <a:t>, Нижний Новгород!»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>
                <a:solidFill>
                  <a:srgbClr val="00B050"/>
                </a:solidFill>
              </a:rPr>
              <a:t>7</a:t>
            </a:r>
            <a:r>
              <a:rPr lang="ru-RU" sz="2600" b="1" kern="0" dirty="0" smtClean="0">
                <a:solidFill>
                  <a:srgbClr val="00B050"/>
                </a:solidFill>
              </a:rPr>
              <a:t>. </a:t>
            </a:r>
            <a:r>
              <a:rPr lang="ru-RU" sz="2600" b="1" kern="0" dirty="0"/>
              <a:t>Конкурс знатоков краеведения «Ты </a:t>
            </a:r>
            <a:r>
              <a:rPr lang="ru-RU" sz="2600" b="1" kern="0" dirty="0" smtClean="0"/>
              <a:t>– нижегородец</a:t>
            </a:r>
            <a:r>
              <a:rPr lang="ru-RU" sz="2600" b="1" kern="0" dirty="0"/>
              <a:t>»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>
                <a:solidFill>
                  <a:srgbClr val="FF0000"/>
                </a:solidFill>
              </a:rPr>
              <a:t>8</a:t>
            </a:r>
            <a:r>
              <a:rPr lang="ru-RU" sz="2600" b="1" kern="0" dirty="0" smtClean="0">
                <a:solidFill>
                  <a:srgbClr val="FF0000"/>
                </a:solidFill>
              </a:rPr>
              <a:t>. </a:t>
            </a:r>
            <a:r>
              <a:rPr lang="ru-RU" sz="2600" b="1" kern="0" dirty="0"/>
              <a:t>Конкурс «Виртуальный школьный музей </a:t>
            </a:r>
            <a:r>
              <a:rPr lang="ru-RU" sz="2600" b="1" kern="0" dirty="0" smtClean="0"/>
              <a:t> уникальных </a:t>
            </a:r>
            <a:r>
              <a:rPr lang="ru-RU" sz="2600" b="1" kern="0" dirty="0"/>
              <a:t>экспонатов»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600" b="1" kern="0" dirty="0">
                <a:solidFill>
                  <a:srgbClr val="FF0000"/>
                </a:solidFill>
              </a:rPr>
              <a:t>9</a:t>
            </a:r>
            <a:r>
              <a:rPr lang="ru-RU" sz="2600" b="1" kern="0" dirty="0" smtClean="0">
                <a:solidFill>
                  <a:srgbClr val="FF0000"/>
                </a:solidFill>
              </a:rPr>
              <a:t>. </a:t>
            </a:r>
            <a:r>
              <a:rPr lang="ru-RU" sz="2600" b="1" kern="0" dirty="0"/>
              <a:t>Конкурс «Моя семья в истории страны» </a:t>
            </a:r>
            <a:endParaRPr lang="ru-RU" sz="2600" b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682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61" y="110359"/>
            <a:ext cx="12021207" cy="788275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 smtClean="0">
                <a:latin typeface="Tahoma"/>
              </a:rPr>
              <a:t/>
            </a:r>
            <a:br>
              <a:rPr lang="ru-RU" altLang="ru-RU" sz="3600" b="1" kern="0" dirty="0" smtClean="0">
                <a:latin typeface="Tahoma"/>
              </a:rPr>
            </a:br>
            <a:r>
              <a:rPr 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Семинары руководителей </a:t>
            </a:r>
            <a:r>
              <a:rPr 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музеев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008993"/>
            <a:ext cx="11966028" cy="5849007"/>
          </a:xfrm>
        </p:spPr>
        <p:txBody>
          <a:bodyPr>
            <a:normAutofit fontScale="92500" lnSpcReduction="10000"/>
          </a:bodyPr>
          <a:lstStyle/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 smtClean="0">
                <a:solidFill>
                  <a:srgbClr val="FF0000"/>
                </a:solidFill>
              </a:rPr>
              <a:t>22 </a:t>
            </a:r>
            <a:r>
              <a:rPr lang="ru-RU" altLang="ru-RU" sz="3200" b="1" kern="0" dirty="0">
                <a:solidFill>
                  <a:srgbClr val="FF0000"/>
                </a:solidFill>
              </a:rPr>
              <a:t>сентября </a:t>
            </a:r>
            <a:r>
              <a:rPr lang="ru-RU" altLang="ru-RU" sz="3200" b="1" kern="0" dirty="0"/>
              <a:t>– В "</a:t>
            </a:r>
            <a:r>
              <a:rPr lang="ru-RU" altLang="ru-RU" sz="3200" b="1" kern="0" dirty="0" smtClean="0"/>
              <a:t>Точке </a:t>
            </a:r>
            <a:r>
              <a:rPr lang="ru-RU" altLang="ru-RU" sz="3200" b="1" kern="0" dirty="0"/>
              <a:t>кипения" ННГУ им. Н.И. Лобачевского (Парк науки ННГУ «Лобачевский </a:t>
            </a:r>
            <a:r>
              <a:rPr lang="ru-RU" altLang="ru-RU" sz="3200" b="1" kern="0" dirty="0" err="1"/>
              <a:t>Lab</a:t>
            </a:r>
            <a:r>
              <a:rPr lang="ru-RU" altLang="ru-RU" sz="3200" b="1" kern="0" dirty="0"/>
              <a:t>») по адресу ул. Ульянова, 10 б.</a:t>
            </a:r>
            <a:endParaRPr lang="ru-RU" altLang="ru-RU" sz="3200" b="1" kern="0" dirty="0" smtClean="0"/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 smtClean="0">
                <a:solidFill>
                  <a:srgbClr val="FF0000"/>
                </a:solidFill>
              </a:rPr>
              <a:t>12 </a:t>
            </a:r>
            <a:r>
              <a:rPr lang="ru-RU" altLang="ru-RU" sz="3200" b="1" kern="0" dirty="0">
                <a:solidFill>
                  <a:srgbClr val="FF0000"/>
                </a:solidFill>
              </a:rPr>
              <a:t>октября </a:t>
            </a:r>
            <a:r>
              <a:rPr lang="ru-RU" altLang="ru-RU" sz="3200" b="1" kern="0" dirty="0"/>
              <a:t>– «Роль и место музея в </a:t>
            </a:r>
            <a:r>
              <a:rPr lang="ru-RU" altLang="ru-RU" sz="3200" b="1" kern="0" dirty="0" smtClean="0"/>
              <a:t>системе воспитательной работы МБОУ </a:t>
            </a:r>
            <a:r>
              <a:rPr lang="ru-RU" altLang="ru-RU" sz="3200" b="1" kern="0" dirty="0"/>
              <a:t>"Школа № </a:t>
            </a:r>
            <a:r>
              <a:rPr lang="ru-RU" altLang="ru-RU" sz="3200" b="1" kern="0" dirty="0" smtClean="0"/>
              <a:t>110" Канавинского </a:t>
            </a:r>
            <a:r>
              <a:rPr lang="ru-RU" altLang="ru-RU" sz="3200" b="1" kern="0" dirty="0"/>
              <a:t>района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 smtClean="0">
                <a:solidFill>
                  <a:srgbClr val="FF0000"/>
                </a:solidFill>
              </a:rPr>
              <a:t>16 </a:t>
            </a:r>
            <a:r>
              <a:rPr lang="ru-RU" altLang="ru-RU" sz="3200" b="1" kern="0" dirty="0">
                <a:solidFill>
                  <a:srgbClr val="FF0000"/>
                </a:solidFill>
              </a:rPr>
              <a:t>ноября </a:t>
            </a:r>
            <a:r>
              <a:rPr lang="ru-RU" altLang="ru-RU" sz="3200" b="1" kern="0" dirty="0"/>
              <a:t>– в </a:t>
            </a:r>
            <a:r>
              <a:rPr lang="ru-RU" altLang="ru-RU" sz="3200" b="1" kern="0" dirty="0" err="1" smtClean="0"/>
              <a:t>НГИАМЗ</a:t>
            </a:r>
            <a:r>
              <a:rPr lang="ru-RU" altLang="ru-RU" sz="3200" b="1" kern="0" dirty="0" err="1" smtClean="0">
                <a:solidFill>
                  <a:srgbClr val="FFFFFF"/>
                </a:solidFill>
              </a:rPr>
              <a:t>работы</a:t>
            </a:r>
            <a:r>
              <a:rPr lang="ru-RU" altLang="ru-RU" sz="2800" b="1" kern="0" dirty="0">
                <a:solidFill>
                  <a:srgbClr val="FFFFFF"/>
                </a:solidFill>
                <a:latin typeface="Tahoma"/>
              </a:rPr>
              <a:t>).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4300" b="1" kern="0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           Семинары краеведов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>
                <a:solidFill>
                  <a:srgbClr val="FF0000"/>
                </a:solidFill>
              </a:rPr>
              <a:t>28 сентября </a:t>
            </a:r>
            <a:r>
              <a:rPr lang="ru-RU" altLang="ru-RU" sz="3200" b="1" kern="0" dirty="0"/>
              <a:t>– для участников конкурса «Юный экскурсовод»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 smtClean="0">
                <a:solidFill>
                  <a:srgbClr val="FF0000"/>
                </a:solidFill>
              </a:rPr>
              <a:t>06 </a:t>
            </a:r>
            <a:r>
              <a:rPr lang="ru-RU" altLang="ru-RU" sz="3200" b="1" kern="0" dirty="0">
                <a:solidFill>
                  <a:srgbClr val="FF0000"/>
                </a:solidFill>
              </a:rPr>
              <a:t>октября </a:t>
            </a:r>
            <a:r>
              <a:rPr lang="ru-RU" altLang="ru-RU" sz="3200" b="1" kern="0" dirty="0"/>
              <a:t>–  для участников </a:t>
            </a:r>
            <a:r>
              <a:rPr lang="ru-RU" altLang="ru-RU" sz="3200" b="1" kern="0" dirty="0" smtClean="0"/>
              <a:t>конкурса </a:t>
            </a:r>
            <a:r>
              <a:rPr lang="ru-RU" altLang="ru-RU" sz="3200" b="1" kern="0" dirty="0"/>
              <a:t>«Мой Нижний Новгород»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 smtClean="0">
                <a:solidFill>
                  <a:srgbClr val="FF0000"/>
                </a:solidFill>
              </a:rPr>
              <a:t>07 октября</a:t>
            </a:r>
            <a:r>
              <a:rPr lang="ru-RU" altLang="ru-RU" sz="3200" b="1" kern="0" dirty="0" smtClean="0"/>
              <a:t>–для участников «Звёздного </a:t>
            </a:r>
            <a:r>
              <a:rPr lang="ru-RU" altLang="ru-RU" sz="3200" b="1" kern="0" dirty="0" err="1" smtClean="0"/>
              <a:t>квеста</a:t>
            </a:r>
            <a:r>
              <a:rPr lang="ru-RU" altLang="ru-RU" sz="3200" b="1" kern="0" dirty="0" smtClean="0"/>
              <a:t> «Пешком по Нижнему»</a:t>
            </a:r>
            <a:endParaRPr lang="ru-RU" altLang="ru-RU" sz="3200" b="1" kern="0" dirty="0"/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 smtClean="0">
                <a:solidFill>
                  <a:srgbClr val="FF0000"/>
                </a:solidFill>
              </a:rPr>
              <a:t>26 </a:t>
            </a:r>
            <a:r>
              <a:rPr lang="ru-RU" altLang="ru-RU" sz="3200" b="1" kern="0" dirty="0">
                <a:solidFill>
                  <a:srgbClr val="FF0000"/>
                </a:solidFill>
              </a:rPr>
              <a:t>октября </a:t>
            </a:r>
            <a:r>
              <a:rPr lang="ru-RU" altLang="ru-RU" sz="3200" b="1" kern="0" dirty="0"/>
              <a:t>– для участников конкурса «Моя семья в истории страны</a:t>
            </a:r>
            <a:r>
              <a:rPr lang="ru-RU" altLang="ru-RU" sz="3200" b="1" kern="0" dirty="0" smtClean="0"/>
              <a:t>»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3200" b="1" kern="0" dirty="0" smtClean="0">
                <a:solidFill>
                  <a:srgbClr val="FF0000"/>
                </a:solidFill>
              </a:rPr>
              <a:t>11 </a:t>
            </a:r>
            <a:r>
              <a:rPr lang="ru-RU" altLang="ru-RU" sz="3200" b="1" kern="0" dirty="0">
                <a:solidFill>
                  <a:srgbClr val="FF0000"/>
                </a:solidFill>
              </a:rPr>
              <a:t>октября </a:t>
            </a:r>
            <a:r>
              <a:rPr lang="ru-RU" altLang="ru-RU" sz="3200" b="1" kern="0" dirty="0"/>
              <a:t>– для участников конкурса «Ты – нижегородец»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altLang="ru-RU" sz="3200" b="1" kern="0" dirty="0"/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8143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71844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X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 конкурс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стационарных или временных выставок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«Настоящая сила – в справедливости и правде» </a:t>
            </a: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altLang="ru-RU" sz="4400" b="1" i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В.В. Путин, Президент Российской Федерации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86910"/>
            <a:ext cx="11966028" cy="517109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altLang="ru-RU" sz="2900" b="1" kern="0" dirty="0">
                <a:solidFill>
                  <a:prstClr val="black"/>
                </a:solidFill>
                <a:ea typeface="+mj-ea"/>
                <a:cs typeface="+mj-cs"/>
              </a:rPr>
              <a:t>П</a:t>
            </a:r>
            <a:r>
              <a:rPr lang="ru-RU" altLang="ru-RU" sz="2900" b="1" kern="0" dirty="0" smtClean="0">
                <a:solidFill>
                  <a:prstClr val="black"/>
                </a:solidFill>
                <a:ea typeface="+mj-ea"/>
                <a:cs typeface="+mj-cs"/>
              </a:rPr>
              <a:t>роводится </a:t>
            </a:r>
            <a:r>
              <a:rPr lang="ru-RU" altLang="ru-RU" sz="2900" b="1" u="sng" kern="0" dirty="0">
                <a:solidFill>
                  <a:srgbClr val="FF0000"/>
                </a:solidFill>
                <a:ea typeface="+mj-ea"/>
                <a:cs typeface="+mj-cs"/>
              </a:rPr>
              <a:t>с целью </a:t>
            </a:r>
            <a:r>
              <a:rPr lang="ru-RU" altLang="ru-RU" sz="2900" b="1" kern="0" dirty="0">
                <a:solidFill>
                  <a:prstClr val="black"/>
                </a:solidFill>
                <a:ea typeface="+mj-ea"/>
                <a:cs typeface="+mj-cs"/>
              </a:rPr>
              <a:t>сохранения и увековечивания памяти о событиях и жертвах Великой Отечественной войны 1941-1945 годов, трагедии мирного населения СССР, военных преступлений нацистов и их пособников в период Великой Отечественной войны и в современных реалиях – на Украине, в </a:t>
            </a:r>
            <a:r>
              <a:rPr lang="ru-RU" altLang="ru-RU" sz="2900" b="1" kern="0" dirty="0" err="1">
                <a:solidFill>
                  <a:prstClr val="black"/>
                </a:solidFill>
                <a:ea typeface="+mj-ea"/>
                <a:cs typeface="+mj-cs"/>
              </a:rPr>
              <a:t>т.ч</a:t>
            </a:r>
            <a:r>
              <a:rPr lang="ru-RU" altLang="ru-RU" sz="2900" b="1" kern="0" dirty="0">
                <a:solidFill>
                  <a:prstClr val="black"/>
                </a:solidFill>
                <a:ea typeface="+mj-ea"/>
                <a:cs typeface="+mj-cs"/>
              </a:rPr>
              <a:t>., в период проведения специальной военной операции по демилитаризации и денацификации Украины; создания условий для осознания учащимися себя гражданами России, принятия ими национальных, духовных и нравственных ценностей, общенациональной максимы «Мы – российский народ», для повышения уровня сплоченности детского коллектива в условиях роста социального, этнического, религиозного и культурного разнообразия граждан и народов нижегородской земли средствами музейной педагогики, развития в образовательных учреждениях города Нижнего Новгорода школьных музеев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40127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71844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X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 конкурс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стационарных или временных выставок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«Настоящая сила – в справедливости и правде» </a:t>
            </a: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altLang="ru-RU" sz="4400" b="1" i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В.В. Путин, Президент Российской Федерации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86910"/>
            <a:ext cx="11966028" cy="517109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900" b="1" u="sng" dirty="0" smtClean="0">
                <a:solidFill>
                  <a:srgbClr val="FF0000"/>
                </a:solidFill>
              </a:rPr>
              <a:t>Задачи конкурса</a:t>
            </a:r>
            <a:endParaRPr lang="ru-RU" sz="2900" b="1" u="sng" dirty="0">
              <a:solidFill>
                <a:srgbClr val="FF0000"/>
              </a:solidFill>
            </a:endParaRP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dirty="0" smtClean="0"/>
              <a:t>-</a:t>
            </a:r>
            <a:r>
              <a:rPr lang="ru-RU" dirty="0"/>
              <a:t>	</a:t>
            </a:r>
            <a:r>
              <a:rPr lang="ru-RU" sz="2450" b="1" dirty="0"/>
              <a:t>Развитие  </a:t>
            </a:r>
            <a:r>
              <a:rPr lang="ru-RU" sz="2450" b="1" u="sng" dirty="0"/>
              <a:t>системы патриотического воспитания </a:t>
            </a:r>
            <a:r>
              <a:rPr lang="ru-RU" sz="2450" b="1" dirty="0"/>
              <a:t>школьников через поисково-исследовательскую, учётно-</a:t>
            </a:r>
            <a:r>
              <a:rPr lang="ru-RU" sz="2450" b="1" dirty="0" err="1"/>
              <a:t>хранительскую</a:t>
            </a:r>
            <a:r>
              <a:rPr lang="ru-RU" sz="2450" b="1" dirty="0"/>
              <a:t>, экспозиционную, экскурсионную и другую творческую деятельность средствами музейной педагогики. Укрепление чувства сопричастности к сбережению предметов истории и культуры России.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450" b="1" dirty="0" smtClean="0"/>
              <a:t>-</a:t>
            </a:r>
            <a:r>
              <a:rPr lang="ru-RU" sz="2450" b="1" dirty="0"/>
              <a:t>	Содействие недопущению фальсификации фактов о событиях Великой Отечественной войны 1941-1945 годов и на современной Украине, в </a:t>
            </a:r>
            <a:r>
              <a:rPr lang="ru-RU" sz="2450" b="1" dirty="0" err="1"/>
              <a:t>т.ч</a:t>
            </a:r>
            <a:r>
              <a:rPr lang="ru-RU" sz="2450" b="1" dirty="0"/>
              <a:t>., в ходе специальной военной операции, о военных преступлениях нацистов и их пособников, о геноциде мирного населения на территории стран, входивших в состав СССР и на современной Украине. Содействие формированию у обучающихся уважения к своим доблестным защитникам, гордости за всех, кто служил и служит в армии и на флоте, признания их героических заслуг перед Родиной в отстаивании её национальных интересов, суверенитета и независимости путём сбора, изучения, осмысления, анализа документальных, музейных и архивных материалов и создание на их основе стационарных или временных выставок. </a:t>
            </a:r>
          </a:p>
        </p:txBody>
      </p:sp>
    </p:spTree>
    <p:extLst>
      <p:ext uri="{BB962C8B-B14F-4D97-AF65-F5344CB8AC3E}">
        <p14:creationId xmlns:p14="http://schemas.microsoft.com/office/powerpoint/2010/main" val="140165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71844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X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 конкурс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стационарных или временных выставок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«Настоящая сила – в справедливости и правде» </a:t>
            </a: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altLang="ru-RU" sz="4400" b="1" i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В.В. Путин, Президент Российской Федерации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86910"/>
            <a:ext cx="11966028" cy="517109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>
                <a:solidFill>
                  <a:srgbClr val="FF0000"/>
                </a:solidFill>
              </a:rPr>
              <a:t>Задачи конкурса</a:t>
            </a:r>
            <a:endParaRPr lang="ru-RU" sz="3200" b="1" dirty="0">
              <a:solidFill>
                <a:srgbClr val="FF0000"/>
              </a:solidFill>
            </a:endParaRP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>
                <a:solidFill>
                  <a:prstClr val="black"/>
                </a:solidFill>
              </a:rPr>
              <a:t>-            Содействие </a:t>
            </a:r>
            <a:r>
              <a:rPr lang="ru-RU" sz="3200" b="1" dirty="0">
                <a:solidFill>
                  <a:prstClr val="black"/>
                </a:solidFill>
              </a:rPr>
              <a:t>обеспечению преемственности поколений.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>
                <a:solidFill>
                  <a:prstClr val="black"/>
                </a:solidFill>
              </a:rPr>
              <a:t>-</a:t>
            </a:r>
            <a:r>
              <a:rPr lang="ru-RU" sz="3200" b="1" dirty="0">
                <a:solidFill>
                  <a:prstClr val="black"/>
                </a:solidFill>
              </a:rPr>
              <a:t>	Формирование позитивного отношения обучающихся к военной службе и положительной мотивации у молодых людей относительно прохождения военной службы по контракту и по призыву, к творческой самореализации в различных сферах деятельности на благо Родины.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>
                <a:solidFill>
                  <a:prstClr val="black"/>
                </a:solidFill>
              </a:rPr>
              <a:t>-	Развитие существующих и создание новых музеев и экспозиций в образовательных учреждениях.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>
                <a:solidFill>
                  <a:prstClr val="black"/>
                </a:solidFill>
              </a:rPr>
              <a:t>-	Выявление, обобщение, распространение и поощрение результативного опыта работы образовательных учреждений в направлении патриотического воспитания.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2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71844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X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 конкурс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стационарных или временных выставок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«Настоящая сила – в справедливости и правде» </a:t>
            </a: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altLang="ru-RU" sz="4400" b="1" i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В.В. Путин, Президент Российской Федерации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86910"/>
            <a:ext cx="11966028" cy="517109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 smtClean="0">
                <a:solidFill>
                  <a:srgbClr val="FF0000"/>
                </a:solidFill>
              </a:rPr>
              <a:t>Сроки проведения конкурса: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 smtClean="0"/>
              <a:t>1 </a:t>
            </a:r>
            <a:r>
              <a:rPr lang="ru-RU" sz="3000" b="1" dirty="0"/>
              <a:t>этап – </a:t>
            </a:r>
            <a:r>
              <a:rPr lang="ru-RU" sz="3000" b="1" dirty="0">
                <a:solidFill>
                  <a:srgbClr val="FF0000"/>
                </a:solidFill>
              </a:rPr>
              <a:t>с 1 сентября по 27 ноября 2022 года </a:t>
            </a:r>
            <a:r>
              <a:rPr lang="ru-RU" sz="3000" b="1" dirty="0"/>
              <a:t>– </a:t>
            </a:r>
            <a:r>
              <a:rPr lang="ru-RU" sz="3000" b="1" dirty="0" smtClean="0"/>
              <a:t>поисково-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 </a:t>
            </a:r>
            <a:r>
              <a:rPr lang="ru-RU" sz="3000" b="1" dirty="0" smtClean="0"/>
              <a:t>           исследовательская деятельность  школьников </a:t>
            </a:r>
            <a:r>
              <a:rPr lang="ru-RU" sz="3000" b="1" dirty="0"/>
              <a:t>в соответствии </a:t>
            </a:r>
            <a:endParaRPr lang="ru-RU" sz="30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 </a:t>
            </a:r>
            <a:r>
              <a:rPr lang="ru-RU" sz="3000" b="1" dirty="0" smtClean="0"/>
              <a:t>           с </a:t>
            </a:r>
            <a:r>
              <a:rPr lang="ru-RU" sz="3000" b="1" dirty="0"/>
              <a:t>выбранной тематикой выставки</a:t>
            </a:r>
            <a:r>
              <a:rPr lang="ru-RU" sz="3000" b="1" dirty="0" smtClean="0"/>
              <a:t>,  создание выставки и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 </a:t>
            </a:r>
            <a:r>
              <a:rPr lang="ru-RU" sz="3000" b="1" dirty="0" smtClean="0"/>
              <a:t>           текста </a:t>
            </a:r>
            <a:r>
              <a:rPr lang="ru-RU" sz="3000" b="1" dirty="0"/>
              <a:t>экскурсии по созданной выставке;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2 этап – </a:t>
            </a:r>
            <a:r>
              <a:rPr lang="ru-RU" sz="3000" b="1" dirty="0">
                <a:solidFill>
                  <a:srgbClr val="FF0000"/>
                </a:solidFill>
              </a:rPr>
              <a:t>с  28 ноября  по 08 декабря  2022 г. </a:t>
            </a:r>
            <a:r>
              <a:rPr lang="ru-RU" sz="3000" b="1" dirty="0"/>
              <a:t>- районные конкурсы </a:t>
            </a:r>
            <a:endParaRPr lang="ru-RU" sz="30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 </a:t>
            </a:r>
            <a:r>
              <a:rPr lang="ru-RU" sz="3000" b="1" dirty="0" smtClean="0"/>
              <a:t>           выставок</a:t>
            </a:r>
            <a:r>
              <a:rPr lang="ru-RU" sz="3000" b="1" dirty="0"/>
              <a:t>;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3 этап – </a:t>
            </a:r>
            <a:r>
              <a:rPr lang="ru-RU" sz="3000" b="1" dirty="0">
                <a:solidFill>
                  <a:srgbClr val="FF0000"/>
                </a:solidFill>
              </a:rPr>
              <a:t>12-14 декабря 2022</a:t>
            </a:r>
            <a:r>
              <a:rPr lang="ru-RU" sz="3000" b="1" dirty="0"/>
              <a:t>  г. - городской конкурс выставок (объезд </a:t>
            </a:r>
            <a:endParaRPr lang="ru-RU" sz="30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 </a:t>
            </a:r>
            <a:r>
              <a:rPr lang="ru-RU" sz="3000" b="1" dirty="0" smtClean="0"/>
              <a:t>           городской  комиссией </a:t>
            </a:r>
            <a:r>
              <a:rPr lang="ru-RU" sz="3000" b="1" dirty="0"/>
              <a:t>ОУ, </a:t>
            </a:r>
            <a:r>
              <a:rPr lang="ru-RU" sz="3000" b="1" dirty="0" smtClean="0"/>
              <a:t>создавших  выставки-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 </a:t>
            </a:r>
            <a:r>
              <a:rPr lang="ru-RU" sz="3000" b="1" dirty="0" smtClean="0"/>
              <a:t>           победительницы </a:t>
            </a:r>
            <a:r>
              <a:rPr lang="ru-RU" sz="3000" b="1" dirty="0"/>
              <a:t>районных конкурсов).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000" b="1" dirty="0"/>
              <a:t>              </a:t>
            </a:r>
            <a:r>
              <a:rPr lang="ru-RU" sz="3000" b="1" dirty="0" smtClean="0"/>
              <a:t>  </a:t>
            </a:r>
            <a:r>
              <a:rPr lang="ru-RU" sz="3000" b="1" dirty="0">
                <a:solidFill>
                  <a:srgbClr val="FF0000"/>
                </a:solidFill>
              </a:rPr>
              <a:t>25.02.23 г.</a:t>
            </a:r>
            <a:r>
              <a:rPr lang="ru-RU" sz="3000" b="1" dirty="0"/>
              <a:t> - Торжественный приём победителей конкурса.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56256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21207" cy="169479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X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 конкурс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стационарных или временных выставок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«Настоящая сила – в справедливости и правде» </a:t>
            </a: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altLang="ru-RU" sz="4400" b="1" i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В.В. Путин, Президент Российской Федерации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39614"/>
            <a:ext cx="11966028" cy="5218386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u="sng" dirty="0" smtClean="0">
                <a:solidFill>
                  <a:srgbClr val="FF0000"/>
                </a:solidFill>
              </a:rPr>
              <a:t>Тематика выставок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/>
              <a:t>1</a:t>
            </a:r>
            <a:r>
              <a:rPr lang="ru-RU" b="1" dirty="0"/>
              <a:t>.   Военные преступления нацистов и их пособников против мирных жителей на оккупированной территории нашей страны в годы Великой Отечественной войны. Карательные операции, принудительные работы в изгнании. Преступления японских милитаристов против граждан СССР. Мемориалы и музеи Великой Отечественной войны как память о геноциде мирных советских граждан.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/>
              <a:t>       2.    Дети и педагоги  в истории Великой Отечественной войны.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/>
              <a:t>       4. Судьбы жителей оккупированных территорий, эвакуированных семей, строителей оборонительных сооружений и работников тыла в годы Великой Отечественной войны.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/>
              <a:t>       5.    Полевая почта как форма связи между фронтом и тылом.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/>
              <a:t>       6. Произведения музыкального, изобразительного, драматического, кинематографического искусства как память о жертвах геноцида мирных советских граждан в годы Великой Отечественной войны 1941-1945 годов.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/>
              <a:t>       </a:t>
            </a:r>
            <a:r>
              <a:rPr lang="ru-RU" b="1" dirty="0">
                <a:solidFill>
                  <a:prstClr val="black"/>
                </a:solidFill>
              </a:rPr>
              <a:t>7.   Деятельность поисковых отрядов и волонтёрских организаций по сохранению и увековечиванию памяти о Великой Отечественной войне.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875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71844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X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 конкурс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стационарных или временных выставок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«Настоящая сила – в справедливости и правде» </a:t>
            </a: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altLang="ru-RU" sz="4400" b="1" i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В.В. Путин, Президент Российской Федерации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86910"/>
            <a:ext cx="11966028" cy="5171090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u="sng" dirty="0" smtClean="0">
                <a:solidFill>
                  <a:srgbClr val="FF0000"/>
                </a:solidFill>
              </a:rPr>
              <a:t>Тематика выставок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 smtClean="0"/>
              <a:t>8</a:t>
            </a:r>
            <a:r>
              <a:rPr lang="ru-RU" b="1" dirty="0"/>
              <a:t>.    Преступления неонацистских организаций, боевиков, националистов на Украине. За восемь лет геноцида в ДНР и ЛНР украинскими карателями убито до 14 тыс. человек, из них более 500 детей. В Одессе в Доме профсоюзов националисты сожгли людей живьем. Методы, которыми Киев с 2014 года ведет войну со своими же гражданами, мало чем отличаются от тех зверств, которые творили на оккупированных территориях гитлеровцы. Украина - это не просто западный проект "анти-Россия", а, по сути, действовавший последние 30 лет трудовой воспитательный концлагерь для русскоязычного населения. Все эти годы происходило постепенное </a:t>
            </a:r>
            <a:r>
              <a:rPr lang="ru-RU" b="1" dirty="0" err="1"/>
              <a:t>расчеловечивание</a:t>
            </a:r>
            <a:r>
              <a:rPr lang="ru-RU" b="1" dirty="0"/>
              <a:t> граждан Украины. Последние 8 лет на Украине происходило жесточайшее подавление всякого свободомыслия и малейших симпатий по отношению к России. Несогласных с киевским режимом сажали в тюрьмы, пытали и убивали без суда и следствия. Населению, особенно молодежи, «промывали мозги» нацистскими идеями.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/>
              <a:t>        9.    «Музы не молчат» – современные произведения культуры и искусства о событиях и специальной военной операции на Украине.</a:t>
            </a:r>
          </a:p>
        </p:txBody>
      </p:sp>
    </p:spTree>
    <p:extLst>
      <p:ext uri="{BB962C8B-B14F-4D97-AF65-F5344CB8AC3E}">
        <p14:creationId xmlns:p14="http://schemas.microsoft.com/office/powerpoint/2010/main" val="38720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663" y="204952"/>
            <a:ext cx="11564006" cy="1198179"/>
          </a:xfrm>
        </p:spPr>
        <p:txBody>
          <a:bodyPr>
            <a:normAutofit fontScale="90000"/>
          </a:bodyPr>
          <a:lstStyle/>
          <a:p>
            <a:r>
              <a:rPr lang="ru-RU" sz="44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«Юные хранители Славы нижегородцев»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" y="1451352"/>
            <a:ext cx="3122667" cy="39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87" y="1469893"/>
            <a:ext cx="5386113" cy="3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v.tambovzeva\Downloads\Аватарка VK ЮХС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45" y="3333038"/>
            <a:ext cx="3468414" cy="3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71844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X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 конкурс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стационарных или временных выставок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«Настоящая сила – в справедливости и правде» </a:t>
            </a:r>
            <a: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altLang="ru-RU" sz="4400" b="1" i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В.В. Путин, Президент Российской Федерации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86910"/>
            <a:ext cx="11966028" cy="517109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3600" b="1" u="sng" dirty="0" smtClean="0">
                <a:solidFill>
                  <a:srgbClr val="FF0000"/>
                </a:solidFill>
                <a:ea typeface="Times New Roman"/>
              </a:rPr>
              <a:t>На городской финал</a:t>
            </a:r>
            <a:r>
              <a:rPr lang="ru-RU" sz="3600" b="1" dirty="0" smtClean="0">
                <a:solidFill>
                  <a:srgbClr val="FF0000"/>
                </a:solidFill>
                <a:ea typeface="Times New Roman"/>
              </a:rPr>
              <a:t> от каждого района выдвигаются победители </a:t>
            </a:r>
            <a:r>
              <a:rPr lang="ru-RU" sz="3600" b="1" u="sng" dirty="0" smtClean="0">
                <a:solidFill>
                  <a:srgbClr val="FF0000"/>
                </a:solidFill>
                <a:ea typeface="Times New Roman"/>
              </a:rPr>
              <a:t>по темам</a:t>
            </a:r>
            <a:r>
              <a:rPr lang="ru-RU" sz="3600" b="1" dirty="0" smtClean="0">
                <a:solidFill>
                  <a:srgbClr val="FF0000"/>
                </a:solidFill>
                <a:ea typeface="Times New Roman"/>
              </a:rPr>
              <a:t>: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prstClr val="black"/>
                </a:solidFill>
                <a:ea typeface="Times New Roman"/>
              </a:rPr>
              <a:t>Выставки </a:t>
            </a:r>
            <a:r>
              <a:rPr lang="ru-RU" sz="3600" b="1" dirty="0">
                <a:solidFill>
                  <a:prstClr val="black"/>
                </a:solidFill>
                <a:ea typeface="Times New Roman"/>
              </a:rPr>
              <a:t>о преступлениях нацистов в годы Великой Отечественной войны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ea typeface="Times New Roman"/>
              </a:rPr>
              <a:t>Выставки о преступлениях националистов на Украине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ea typeface="Times New Roman"/>
              </a:rPr>
              <a:t>Выставки о произведениях искусства и культуры о жертвах геноцида в годы Великой Отечественной войны и новейших произведениях о событиях на Украине</a:t>
            </a:r>
          </a:p>
          <a:p>
            <a:pPr marL="457200" lvl="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pitchFamily="34" charset="0"/>
              <a:buChar char="•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2291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528144"/>
          </a:xfrm>
        </p:spPr>
        <p:txBody>
          <a:bodyPr>
            <a:normAutofit fontScale="90000"/>
          </a:bodyPr>
          <a:lstStyle/>
          <a:p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sz="4400" b="1" kern="1400" spc="25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План-сетка работы на 2022-2023 учебный </a:t>
            </a:r>
            <a:r>
              <a:rPr lang="ru-RU" sz="4400" b="1" kern="1400" spc="25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год</a:t>
            </a:r>
            <a:endParaRPr lang="ru-RU" sz="44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1207"/>
            <a:ext cx="12192000" cy="6266793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" y="241300"/>
            <a:ext cx="12113172" cy="65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7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21207" cy="1040524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sz="40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Сроки конкурсов музеев, </a:t>
            </a:r>
            <a:r>
              <a:rPr 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выставок, </a:t>
            </a:r>
            <a:br>
              <a:rPr 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краеведческих конкурсов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127234"/>
            <a:ext cx="11966028" cy="5730766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600" b="1" dirty="0"/>
              <a:t>Заочный конкурс «</a:t>
            </a:r>
            <a:r>
              <a:rPr lang="ru-RU" sz="2600" b="1" u="sng" dirty="0">
                <a:solidFill>
                  <a:srgbClr val="FF0000"/>
                </a:solidFill>
              </a:rPr>
              <a:t>Лучший музей</a:t>
            </a:r>
            <a:r>
              <a:rPr lang="ru-RU" sz="2600" b="1" dirty="0"/>
              <a:t>» </a:t>
            </a:r>
            <a:r>
              <a:rPr lang="ru-RU" sz="2600" b="1" dirty="0" smtClean="0"/>
              <a:t>- Прямое вхождение. </a:t>
            </a:r>
            <a:r>
              <a:rPr lang="ru-RU" sz="2600" b="1" dirty="0"/>
              <a:t>Приём работ </a:t>
            </a:r>
            <a:r>
              <a:rPr lang="ru-RU" sz="2600" b="1" dirty="0" smtClean="0"/>
              <a:t>22.5-23.6.23 г.  4-25.08.23 </a:t>
            </a:r>
            <a:r>
              <a:rPr lang="ru-RU" sz="2600" b="1" dirty="0"/>
              <a:t>г – оценка работ. Торжественный приём победителей -   07.10.23 г</a:t>
            </a:r>
            <a:r>
              <a:rPr lang="ru-RU" sz="2600" b="1" dirty="0" smtClean="0"/>
              <a:t>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600" b="1" dirty="0" smtClean="0"/>
              <a:t>Конкурс </a:t>
            </a:r>
            <a:r>
              <a:rPr lang="ru-RU" sz="2600" b="1" dirty="0"/>
              <a:t>«</a:t>
            </a:r>
            <a:r>
              <a:rPr lang="ru-RU" sz="2600" b="1" u="sng" dirty="0">
                <a:solidFill>
                  <a:srgbClr val="FF0000"/>
                </a:solidFill>
              </a:rPr>
              <a:t>Мой Нижний Новгород</a:t>
            </a:r>
            <a:r>
              <a:rPr lang="ru-RU" sz="2600" b="1" dirty="0"/>
              <a:t>" Прямое вхождение. </a:t>
            </a:r>
            <a:r>
              <a:rPr lang="ru-RU" sz="2600" b="1" dirty="0" smtClean="0"/>
              <a:t>Сентябрь </a:t>
            </a:r>
            <a:r>
              <a:rPr lang="ru-RU" sz="2600" b="1" dirty="0"/>
              <a:t>– октябрь 2022 года – этап сбора материала, изучения темы конкурсной работы;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600" b="1" dirty="0" smtClean="0"/>
              <a:t>октябрь </a:t>
            </a:r>
            <a:r>
              <a:rPr lang="ru-RU" sz="2600" b="1" dirty="0"/>
              <a:t>– ноябрь 2022 года </a:t>
            </a:r>
            <a:r>
              <a:rPr lang="ru-RU" sz="2600" b="1" dirty="0" smtClean="0"/>
              <a:t>–</a:t>
            </a:r>
            <a:r>
              <a:rPr lang="ru-RU" sz="2600" b="1" dirty="0"/>
              <a:t>создание </a:t>
            </a:r>
            <a:r>
              <a:rPr lang="ru-RU" sz="2600" b="1" dirty="0" smtClean="0"/>
              <a:t>работ, ответы </a:t>
            </a:r>
            <a:r>
              <a:rPr lang="ru-RU" sz="2600" b="1" dirty="0"/>
              <a:t>на вопросы викторины </a:t>
            </a:r>
            <a:r>
              <a:rPr lang="ru-RU" sz="2600" b="1" dirty="0" smtClean="0"/>
              <a:t>и размещение их на сайте Дворца. Декабрь </a:t>
            </a:r>
            <a:r>
              <a:rPr lang="ru-RU" sz="2600" b="1" dirty="0"/>
              <a:t>– подведение итогов конкурса. Торжественный приём победителей - 10 декабря 2022 г.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6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600" b="1" dirty="0" smtClean="0"/>
              <a:t>Конкурс </a:t>
            </a:r>
            <a:r>
              <a:rPr lang="ru-RU" sz="2600" b="1" dirty="0"/>
              <a:t>«</a:t>
            </a:r>
            <a:r>
              <a:rPr lang="ru-RU" sz="2600" b="1" u="sng" dirty="0">
                <a:solidFill>
                  <a:srgbClr val="FF0000"/>
                </a:solidFill>
              </a:rPr>
              <a:t>Моя семья в истории страны</a:t>
            </a:r>
            <a:r>
              <a:rPr lang="ru-RU" sz="2600" b="1" dirty="0"/>
              <a:t>» 7-16.02.2023 г. - районные конкурсы. 25.03.2023 - городской финал конкурса и награждение победителей.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600" b="1" dirty="0" smtClean="0"/>
              <a:t>Конкурс </a:t>
            </a:r>
            <a:r>
              <a:rPr lang="ru-RU" sz="2600" b="1" dirty="0"/>
              <a:t>«</a:t>
            </a:r>
            <a:r>
              <a:rPr lang="ru-RU" sz="2600" b="1" u="sng" dirty="0">
                <a:solidFill>
                  <a:srgbClr val="FF0000"/>
                </a:solidFill>
              </a:rPr>
              <a:t>Виртуальный музей уникальных экспонатов</a:t>
            </a:r>
            <a:r>
              <a:rPr lang="ru-RU" sz="2600" b="1" dirty="0"/>
              <a:t>». Прямое вхождение. </a:t>
            </a:r>
            <a:r>
              <a:rPr lang="ru-RU" sz="2600" b="1" dirty="0" smtClean="0"/>
              <a:t>С </a:t>
            </a:r>
            <a:r>
              <a:rPr lang="ru-RU" sz="2600" b="1" dirty="0"/>
              <a:t>сентября 2022 года по 14 апреля 2023 года – приём и оценка конкурсных работ</a:t>
            </a:r>
            <a:r>
              <a:rPr lang="ru-RU" sz="2600" b="1" dirty="0" smtClean="0"/>
              <a:t>. Торжественный </a:t>
            </a:r>
            <a:r>
              <a:rPr lang="ru-RU" sz="2600" b="1" dirty="0"/>
              <a:t>приём победителей конкурса 28.04.2023 г. </a:t>
            </a:r>
          </a:p>
        </p:txBody>
      </p:sp>
    </p:spTree>
    <p:extLst>
      <p:ext uri="{BB962C8B-B14F-4D97-AF65-F5344CB8AC3E}">
        <p14:creationId xmlns:p14="http://schemas.microsoft.com/office/powerpoint/2010/main" val="90654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021207" cy="104840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sz="40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Сроки конкурсов музеев, </a:t>
            </a:r>
            <a:r>
              <a:rPr 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выставок, </a:t>
            </a:r>
            <a:br>
              <a:rPr 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краеведческих конкурсов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064172"/>
            <a:ext cx="11966028" cy="5793828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600" b="1" dirty="0">
                <a:solidFill>
                  <a:prstClr val="black"/>
                </a:solidFill>
              </a:rPr>
              <a:t>XI конкурс стационарных или временных </a:t>
            </a:r>
            <a:r>
              <a:rPr lang="ru-RU" sz="2600" b="1" dirty="0" smtClean="0">
                <a:solidFill>
                  <a:prstClr val="black"/>
                </a:solidFill>
              </a:rPr>
              <a:t>выставок «</a:t>
            </a:r>
            <a:r>
              <a:rPr lang="ru-RU" sz="2600" b="1" u="sng" dirty="0">
                <a:solidFill>
                  <a:srgbClr val="7030A0"/>
                </a:solidFill>
              </a:rPr>
              <a:t>Настоящая сила – в справедливости и правде</a:t>
            </a:r>
            <a:r>
              <a:rPr lang="ru-RU" sz="2600" b="1" dirty="0">
                <a:solidFill>
                  <a:prstClr val="black"/>
                </a:solidFill>
              </a:rPr>
              <a:t>». 28.11-8.12.2022 г</a:t>
            </a:r>
            <a:r>
              <a:rPr lang="ru-RU" sz="2600" b="1" dirty="0" smtClean="0">
                <a:solidFill>
                  <a:prstClr val="black"/>
                </a:solidFill>
              </a:rPr>
              <a:t>. </a:t>
            </a:r>
            <a:r>
              <a:rPr lang="ru-RU" sz="2600" b="1" dirty="0">
                <a:solidFill>
                  <a:prstClr val="black"/>
                </a:solidFill>
              </a:rPr>
              <a:t>– районные конкурсы. 12-14.12.22г</a:t>
            </a:r>
            <a:r>
              <a:rPr lang="ru-RU" sz="2600" b="1" dirty="0" smtClean="0">
                <a:solidFill>
                  <a:prstClr val="black"/>
                </a:solidFill>
              </a:rPr>
              <a:t>. – городской финал конкурса. </a:t>
            </a:r>
            <a:r>
              <a:rPr lang="ru-RU" sz="2600" b="1" dirty="0">
                <a:solidFill>
                  <a:prstClr val="black"/>
                </a:solidFill>
              </a:rPr>
              <a:t>Торжественный приём победителей конкурсов </a:t>
            </a:r>
            <a:r>
              <a:rPr lang="ru-RU" sz="2600" b="1" dirty="0" smtClean="0">
                <a:solidFill>
                  <a:prstClr val="black"/>
                </a:solidFill>
              </a:rPr>
              <a:t>выставок - 25.02.23 </a:t>
            </a:r>
            <a:r>
              <a:rPr lang="ru-RU" sz="2600" b="1" dirty="0">
                <a:solidFill>
                  <a:prstClr val="black"/>
                </a:solidFill>
              </a:rPr>
              <a:t>г</a:t>
            </a:r>
            <a:br>
              <a:rPr lang="ru-RU" sz="2600" b="1" dirty="0">
                <a:solidFill>
                  <a:prstClr val="black"/>
                </a:solidFill>
              </a:rPr>
            </a:br>
            <a:endParaRPr lang="ru-RU" sz="2600" b="1" dirty="0">
              <a:solidFill>
                <a:prstClr val="black"/>
              </a:solidFill>
            </a:endParaRP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600" b="1" dirty="0" smtClean="0">
                <a:solidFill>
                  <a:prstClr val="black"/>
                </a:solidFill>
              </a:rPr>
              <a:t>Конкурс </a:t>
            </a:r>
            <a:r>
              <a:rPr lang="ru-RU" sz="2600" b="1" dirty="0">
                <a:solidFill>
                  <a:prstClr val="black"/>
                </a:solidFill>
              </a:rPr>
              <a:t>выставок "</a:t>
            </a:r>
            <a:r>
              <a:rPr lang="ru-RU" sz="2600" b="1" u="sng" dirty="0">
                <a:solidFill>
                  <a:srgbClr val="7030A0"/>
                </a:solidFill>
              </a:rPr>
              <a:t>Истории обычных вещей</a:t>
            </a:r>
            <a:r>
              <a:rPr lang="ru-RU" sz="2600" b="1" dirty="0">
                <a:solidFill>
                  <a:prstClr val="black"/>
                </a:solidFill>
              </a:rPr>
              <a:t>" 16.01 – 26.01.2023 г. – районные конкурсы. 30-31.01. – 01.02.2023 г. – городской финал конкурса. Торжественный приём победителей конкурсов выставок - 25.02.23 г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600" b="1" dirty="0">
              <a:solidFill>
                <a:prstClr val="black"/>
              </a:solidFill>
            </a:endParaRP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/>
              <a:t>Конкурс юных экскурсоводов «</a:t>
            </a:r>
            <a:r>
              <a:rPr lang="ru-RU" b="1" u="sng" dirty="0">
                <a:solidFill>
                  <a:srgbClr val="00B050"/>
                </a:solidFill>
              </a:rPr>
              <a:t>Я горжусь тобой, Нижний Новгород</a:t>
            </a:r>
            <a:r>
              <a:rPr lang="ru-RU" b="1" dirty="0">
                <a:solidFill>
                  <a:srgbClr val="00B050"/>
                </a:solidFill>
              </a:rPr>
              <a:t>!</a:t>
            </a:r>
            <a:r>
              <a:rPr lang="ru-RU" b="1" dirty="0"/>
              <a:t>».  28.02-15.03.2023 г – районные конкурсы. 23-24.03.2023 г. – городской финал конкурса, награждение победителей.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b="1" dirty="0" smtClean="0"/>
              <a:t>Конкурс </a:t>
            </a:r>
            <a:r>
              <a:rPr lang="ru-RU" b="1" dirty="0"/>
              <a:t>знатоков краеведения «</a:t>
            </a:r>
            <a:r>
              <a:rPr lang="ru-RU" b="1" u="sng" dirty="0">
                <a:solidFill>
                  <a:srgbClr val="00B050"/>
                </a:solidFill>
              </a:rPr>
              <a:t>Ты - нижегородец</a:t>
            </a:r>
            <a:r>
              <a:rPr lang="ru-RU" b="1" dirty="0"/>
              <a:t>» (интеллектуальная игра). 27.03 -7.04. 2023 г. – районные конкурсы. 26-27.04. 2023 г. - городской финал конкурса, награждение победителей.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227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21207" cy="1040524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7234"/>
            <a:ext cx="11966028" cy="5730766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41" y="0"/>
            <a:ext cx="9668207" cy="437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19" y="4311868"/>
            <a:ext cx="9680029" cy="24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19" y="6631370"/>
            <a:ext cx="9680029" cy="45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25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21207" cy="1679028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3100" b="1" kern="0" dirty="0">
                <a:latin typeface="+mn-lt"/>
              </a:rPr>
              <a:t>Сравнительная таблица динамики состояния в рамках реализации проекта «V городской заочный конкурс паспортизированных музеев образовательных учреждений «Лучший музей образовательного учреждения г. Нижнего Новгорода 2021-2022 учебного года»</a:t>
            </a:r>
            <a:endParaRPr lang="ru-RU" sz="3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8441"/>
            <a:ext cx="12192000" cy="5139559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80741"/>
              </p:ext>
            </p:extLst>
          </p:nvPr>
        </p:nvGraphicFramePr>
        <p:xfrm>
          <a:off x="930167" y="1726300"/>
          <a:ext cx="10294879" cy="51317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9643"/>
                <a:gridCol w="547283"/>
                <a:gridCol w="540298"/>
                <a:gridCol w="540298"/>
                <a:gridCol w="540298"/>
                <a:gridCol w="540298"/>
                <a:gridCol w="539665"/>
                <a:gridCol w="450144"/>
                <a:gridCol w="450144"/>
                <a:gridCol w="450144"/>
                <a:gridCol w="361892"/>
                <a:gridCol w="449508"/>
                <a:gridCol w="540298"/>
                <a:gridCol w="452049"/>
                <a:gridCol w="607597"/>
                <a:gridCol w="480618"/>
                <a:gridCol w="832351"/>
                <a:gridCol w="832351"/>
              </a:tblGrid>
              <a:tr h="370332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 «</a:t>
                      </a:r>
                      <a:r>
                        <a:rPr lang="en-US" sz="900" dirty="0">
                          <a:effectLst/>
                        </a:rPr>
                        <a:t>V</a:t>
                      </a:r>
                      <a:r>
                        <a:rPr lang="ru-RU" sz="900" dirty="0">
                          <a:effectLst/>
                        </a:rPr>
                        <a:t> городской заочный конкурс паспортизированных музеев образовательных учреждений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«Лучший музей образовательного учреждения года г. Нижнего Новгорода»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2021-2022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учебного года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Динамика (рост, спад, без изменений)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5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Район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ОУ, принимавших участие в конкурсе музеев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участников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2017-2018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2018-2019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2019-2020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2021-2022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2017-2018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Учащихся/ педагогов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2018-2019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Учащихся/ педагогов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2019-2020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Учащихся/ педагогов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2020-2021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Учащихся/ педагогов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2021-2022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Учащихся/ педагогов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Участники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39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Автозаводский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7/7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7/7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7/7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8/7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9/7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165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35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 изм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18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Канавинский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8/3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47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Рост/без изм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39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Ленинский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11/5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 79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28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спад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39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Московский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11/10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200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98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 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39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Нижегородский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10/8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10/5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10/4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10/4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9/4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129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34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 изм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Рост/спад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185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Приокский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6/2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29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 изм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39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Советский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9/4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73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28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39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Сормовский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8/8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8/8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8/5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8/3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10/5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123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16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67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Учреждения городского и областного подчинения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5/2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highlight>
                            <a:srgbClr val="D3D3D3"/>
                          </a:highlight>
                        </a:rPr>
                        <a:t>33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highlight>
                            <a:srgbClr val="D3D3D3"/>
                          </a:highlight>
                        </a:rPr>
                        <a:t>14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740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74/67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75/52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75/47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75/43 музея, 41 ОУ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78/42 музея, 40 ОУ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276</a:t>
                      </a:r>
                      <a:r>
                        <a:rPr lang="ru-RU" sz="800" dirty="0" smtClean="0">
                          <a:effectLst/>
                        </a:rPr>
                        <a:t>=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1157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312=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1165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256= 1068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878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269= 1147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 на 1 музей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 на 79 участников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78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21207" cy="1040524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altLang="ru-RU" sz="3000" b="1" kern="0" dirty="0">
                <a:latin typeface="+mn-lt"/>
              </a:rPr>
              <a:t>Сравнительная таблица динамики состояния в рамках реализации проекта «Мой Нижний Новгород» 2021-2022 учебного </a:t>
            </a:r>
            <a:r>
              <a:rPr lang="ru-RU" altLang="ru-RU" sz="3000" b="1" kern="0" dirty="0" smtClean="0">
                <a:latin typeface="+mn-lt"/>
              </a:rPr>
              <a:t>года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2055"/>
            <a:ext cx="12192000" cy="5730766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83759"/>
              </p:ext>
            </p:extLst>
          </p:nvPr>
        </p:nvGraphicFramePr>
        <p:xfrm>
          <a:off x="717332" y="1143002"/>
          <a:ext cx="10854558" cy="5570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3027"/>
                <a:gridCol w="503259"/>
                <a:gridCol w="674629"/>
                <a:gridCol w="674629"/>
                <a:gridCol w="672458"/>
                <a:gridCol w="576690"/>
                <a:gridCol w="386444"/>
                <a:gridCol w="383952"/>
                <a:gridCol w="386121"/>
                <a:gridCol w="383952"/>
                <a:gridCol w="383952"/>
                <a:gridCol w="386121"/>
                <a:gridCol w="381782"/>
                <a:gridCol w="386121"/>
                <a:gridCol w="383952"/>
                <a:gridCol w="383952"/>
                <a:gridCol w="386121"/>
                <a:gridCol w="383952"/>
                <a:gridCol w="290675"/>
                <a:gridCol w="286337"/>
                <a:gridCol w="103488"/>
                <a:gridCol w="386121"/>
                <a:gridCol w="570506"/>
                <a:gridCol w="486317"/>
              </a:tblGrid>
              <a:tr h="50449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ОУ/выполнено работ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участников,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приславших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все конкурсные материалы</a:t>
                      </a:r>
                      <a:r>
                        <a:rPr lang="ru-RU" sz="1100" dirty="0">
                          <a:effectLst/>
                        </a:rPr>
                        <a:t>: детей/педагогов/всего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Динамика (рост, спад, без изменений)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Район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2017-2018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ОУ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2018-2019 ОУ/ работ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2019-2020 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ОУ/ работ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2020-2021 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ОУ/ работ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2021-2022 ОУ/ работ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</a:endParaRPr>
                    </a:p>
                  </a:txBody>
                  <a:tcPr marL="51597" marR="5159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2017-20182021-2022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Учащихся/ педагогов/всего</a:t>
                      </a: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2018-2019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Учащихся/ педагогов/всего</a:t>
                      </a: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2019-2020 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2021-2022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Учащихся/ педагогов/всего</a:t>
                      </a: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2020-2021 2021-2022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Учащихся/ педагогов/всего</a:t>
                      </a: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2021-2022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Учащихся/ педагогов/всего</a:t>
                      </a: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участники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Автозаводский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19/71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21/96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26/165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16/58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58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 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Канавинский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15/104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14/188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17/219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9/40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41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58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 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Ленинский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13/86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18/98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12/92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13/75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27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102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 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571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Московский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13/96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12/110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12/155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15/173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173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54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227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 без изм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Нижегородский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5/35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5/127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10/149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6/32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32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14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46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спад/спад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спад/ спад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Приокский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3/11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7/14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3/4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5/15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8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 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Советский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7/33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5/10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8/34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10/71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71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18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89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571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Сормовский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4/8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9/51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9/67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9/61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61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25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86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 изм./рост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 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Учреждения городского и областного подчинения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4/16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5/14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6/9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3/12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12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10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рост/ рост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83/460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96/708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96/894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FF00"/>
                          </a:solidFill>
                          <a:effectLst/>
                        </a:rPr>
                        <a:t>86/537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688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1248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FF00"/>
                          </a:solidFill>
                          <a:effectLst/>
                        </a:rPr>
                        <a:t>738</a:t>
                      </a:r>
                      <a:endParaRPr lang="ru-RU" sz="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спад/спад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спад/ спад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8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021207" cy="104840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000" b="1" kern="0" dirty="0" smtClean="0">
                <a:latin typeface="+mn-lt"/>
              </a:rPr>
              <a:t/>
            </a:r>
            <a:br>
              <a:rPr lang="ru-RU" altLang="ru-RU" sz="3000" b="1" kern="0" dirty="0" smtClean="0">
                <a:latin typeface="+mn-lt"/>
              </a:rPr>
            </a:br>
            <a:r>
              <a:rPr lang="ru-RU" altLang="ru-RU" sz="3000" b="1" kern="0" dirty="0">
                <a:latin typeface="+mn-lt"/>
              </a:rPr>
              <a:t/>
            </a:r>
            <a:br>
              <a:rPr lang="ru-RU" altLang="ru-RU" sz="3000" b="1" kern="0" dirty="0">
                <a:latin typeface="+mn-lt"/>
              </a:rPr>
            </a:br>
            <a:r>
              <a:rPr lang="ru-RU" altLang="ru-RU" sz="3000" b="1" kern="0" dirty="0" smtClean="0">
                <a:latin typeface="+mn-lt"/>
              </a:rPr>
              <a:t/>
            </a:r>
            <a:br>
              <a:rPr lang="ru-RU" altLang="ru-RU" sz="3000" b="1" kern="0" dirty="0" smtClean="0">
                <a:latin typeface="+mn-lt"/>
              </a:rPr>
            </a:br>
            <a:r>
              <a:rPr lang="ru-RU" altLang="ru-RU" sz="3000" b="1" kern="0" dirty="0">
                <a:latin typeface="+mn-lt"/>
              </a:rPr>
              <a:t/>
            </a:r>
            <a:br>
              <a:rPr lang="ru-RU" altLang="ru-RU" sz="3000" b="1" kern="0" dirty="0">
                <a:latin typeface="+mn-lt"/>
              </a:rPr>
            </a:br>
            <a:r>
              <a:rPr lang="ru-RU" altLang="ru-RU" sz="3000" b="1" kern="0" dirty="0" smtClean="0">
                <a:latin typeface="+mn-lt"/>
              </a:rPr>
              <a:t/>
            </a:r>
            <a:br>
              <a:rPr lang="ru-RU" altLang="ru-RU" sz="3000" b="1" kern="0" dirty="0" smtClean="0">
                <a:latin typeface="+mn-lt"/>
              </a:rPr>
            </a:br>
            <a:r>
              <a:rPr lang="ru-RU" altLang="ru-RU" sz="3000" b="1" kern="0" dirty="0">
                <a:latin typeface="+mn-lt"/>
              </a:rPr>
              <a:t/>
            </a:r>
            <a:br>
              <a:rPr lang="ru-RU" altLang="ru-RU" sz="3000" b="1" kern="0" dirty="0">
                <a:latin typeface="+mn-lt"/>
              </a:rPr>
            </a:br>
            <a:r>
              <a:rPr lang="ru-RU" altLang="ru-RU" sz="3000" b="1" kern="0" dirty="0" smtClean="0">
                <a:latin typeface="+mn-lt"/>
              </a:rPr>
              <a:t/>
            </a:r>
            <a:br>
              <a:rPr lang="ru-RU" altLang="ru-RU" sz="3000" b="1" kern="0" dirty="0" smtClean="0">
                <a:latin typeface="+mn-lt"/>
              </a:rPr>
            </a:br>
            <a:r>
              <a:rPr lang="ru-RU" altLang="ru-RU" sz="3000" b="1" kern="0" dirty="0">
                <a:latin typeface="+mn-lt"/>
              </a:rPr>
              <a:t/>
            </a:r>
            <a:br>
              <a:rPr lang="ru-RU" altLang="ru-RU" sz="3000" b="1" kern="0" dirty="0">
                <a:latin typeface="+mn-lt"/>
              </a:rPr>
            </a:br>
            <a:r>
              <a:rPr lang="ru-RU" altLang="ru-RU" sz="3000" b="1" kern="0" dirty="0" smtClean="0">
                <a:latin typeface="+mn-lt"/>
              </a:rPr>
              <a:t>Сравнительная </a:t>
            </a:r>
            <a:r>
              <a:rPr lang="ru-RU" altLang="ru-RU" sz="3000" b="1" kern="0" dirty="0">
                <a:latin typeface="+mn-lt"/>
              </a:rPr>
              <a:t>таблица динамики состояния </a:t>
            </a:r>
            <a:r>
              <a:rPr lang="ru-RU" altLang="ru-RU" sz="3000" b="1" kern="0" dirty="0" smtClean="0">
                <a:latin typeface="+mn-lt"/>
              </a:rPr>
              <a:t> в </a:t>
            </a:r>
            <a:r>
              <a:rPr lang="ru-RU" altLang="ru-RU" sz="3000" b="1" kern="0" dirty="0">
                <a:latin typeface="+mn-lt"/>
              </a:rPr>
              <a:t>рамках реализации </a:t>
            </a:r>
            <a:r>
              <a:rPr lang="ru-RU" altLang="ru-RU" sz="3000" b="1" kern="0" dirty="0" smtClean="0">
                <a:latin typeface="+mn-lt"/>
              </a:rPr>
              <a:t>проекта </a:t>
            </a:r>
            <a:r>
              <a:rPr lang="ru-RU" altLang="ru-RU" sz="3000" b="1" kern="0" dirty="0">
                <a:latin typeface="+mn-lt"/>
              </a:rPr>
              <a:t>«XXIV городской конкурс «Моя семья в истории страны».  2021-2022 уч. </a:t>
            </a:r>
            <a:r>
              <a:rPr lang="ru-RU" altLang="ru-RU" sz="3000" b="1" kern="0" dirty="0" smtClean="0">
                <a:latin typeface="+mn-lt"/>
              </a:rPr>
              <a:t>год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40524"/>
            <a:ext cx="12192000" cy="5817475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4564"/>
              </p:ext>
            </p:extLst>
          </p:nvPr>
        </p:nvGraphicFramePr>
        <p:xfrm>
          <a:off x="1418897" y="1072058"/>
          <a:ext cx="9609082" cy="57859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6934"/>
                <a:gridCol w="445862"/>
                <a:gridCol w="626512"/>
                <a:gridCol w="663027"/>
                <a:gridCol w="572701"/>
                <a:gridCol w="636121"/>
                <a:gridCol w="526578"/>
                <a:gridCol w="699541"/>
                <a:gridCol w="739899"/>
                <a:gridCol w="891722"/>
                <a:gridCol w="811005"/>
                <a:gridCol w="934004"/>
                <a:gridCol w="905176"/>
              </a:tblGrid>
              <a:tr h="22839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 «XXI</a:t>
                      </a:r>
                      <a:r>
                        <a:rPr lang="en-US" sz="1000" dirty="0">
                          <a:effectLst/>
                        </a:rPr>
                        <a:t>V</a:t>
                      </a:r>
                      <a:r>
                        <a:rPr lang="ru-RU" sz="1000" dirty="0">
                          <a:effectLst/>
                        </a:rPr>
                        <a:t> городской конкурс «Моя семья в истории страны».  202</a:t>
                      </a: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-202</a:t>
                      </a:r>
                      <a:r>
                        <a:rPr lang="en-US" sz="1000" dirty="0">
                          <a:effectLst/>
                        </a:rPr>
                        <a:t>2</a:t>
                      </a:r>
                      <a:r>
                        <a:rPr lang="ru-RU" sz="1000" dirty="0">
                          <a:effectLst/>
                        </a:rPr>
                        <a:t> уч. год.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Динамика (рост, спад, без изменений)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ОУ, принимавших участие в конкурсе / количество выполненных работ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участников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Учащихся/педагогов = всего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Район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2018-2019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2019-2020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2017-2018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2018-2019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2019-2020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ОУ/работ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участники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Автозаводский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8/10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15/49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16/45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9/23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10+10=20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50+49=99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46/40=86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23/23=46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Канавинский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6/10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10/17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7/9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10+10=20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17+15=32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9/10=19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7/7=14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Ленинский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5/59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5/5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6/9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4+4=8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48+45=93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5/5=10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9/9=18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Московский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10/22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13/58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11/34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6/12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22+23=45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58+39=97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33/68=101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13/13=26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Нижегородский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8/23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12/109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6/26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10/30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23+25=48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159+51=210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26/27=53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30/23=53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Приокский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8/25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5/15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7/33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25+26=51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27+27=54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15/15=30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33/28=61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5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Советский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7/12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11/36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7/18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4/17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12+12=24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33+31= 64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17/16=33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17/13=30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Без изм/ 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1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Сормовский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12/43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7/18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5/17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6+6=12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43+39=82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19/18=37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17/17=34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837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Учреждения городского, областного  подчинения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1/2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1/2</a:t>
                      </a:r>
                      <a:br>
                        <a:rPr lang="ru-RU" sz="900">
                          <a:effectLst/>
                        </a:rPr>
                      </a:b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2/1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2+1=3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2+1=3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3/5=8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  <a:tr h="45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/108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55/115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84/403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66/171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50/149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115+118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=233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437+297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= 734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160/205= 365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149/131= 280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Спад/спад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10" marR="560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5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21207" cy="133218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3300" b="1" kern="0" dirty="0">
                <a:latin typeface="+mn-lt"/>
              </a:rPr>
              <a:t>Сравнительная таблица динамики состояния в рамках реализации </a:t>
            </a:r>
            <a:r>
              <a:rPr lang="ru-RU" altLang="ru-RU" sz="3300" b="1" kern="0" dirty="0" smtClean="0">
                <a:latin typeface="+mn-lt"/>
              </a:rPr>
              <a:t>проекта  </a:t>
            </a:r>
            <a:r>
              <a:rPr lang="ru-RU" altLang="ru-RU" sz="3300" b="1" kern="0" dirty="0">
                <a:latin typeface="+mn-lt"/>
              </a:rPr>
              <a:t>«Виртуальный </a:t>
            </a:r>
            <a:r>
              <a:rPr lang="ru-RU" altLang="ru-RU" sz="3300" b="1" kern="0" dirty="0" smtClean="0">
                <a:latin typeface="+mn-lt"/>
              </a:rPr>
              <a:t>музей </a:t>
            </a:r>
            <a:r>
              <a:rPr lang="ru-RU" altLang="ru-RU" sz="3300" b="1" kern="0" dirty="0">
                <a:latin typeface="+mn-lt"/>
              </a:rPr>
              <a:t>уникальных экспонатов»  </a:t>
            </a:r>
            <a:r>
              <a:rPr lang="ru-RU" altLang="ru-RU" sz="3300" b="1" kern="0" dirty="0" smtClean="0">
                <a:latin typeface="+mn-lt"/>
              </a:rPr>
              <a:t/>
            </a:r>
            <a:br>
              <a:rPr lang="ru-RU" altLang="ru-RU" sz="3300" b="1" kern="0" dirty="0" smtClean="0">
                <a:latin typeface="+mn-lt"/>
              </a:rPr>
            </a:br>
            <a:r>
              <a:rPr lang="ru-RU" altLang="ru-RU" sz="3300" b="1" kern="0" dirty="0" smtClean="0">
                <a:latin typeface="+mn-lt"/>
              </a:rPr>
              <a:t>2021-2022  </a:t>
            </a:r>
            <a:r>
              <a:rPr lang="ru-RU" altLang="ru-RU" sz="3300" b="1" kern="0" dirty="0">
                <a:latin typeface="+mn-lt"/>
              </a:rPr>
              <a:t>учебный </a:t>
            </a:r>
            <a:r>
              <a:rPr lang="ru-RU" altLang="ru-RU" sz="3300" b="1" kern="0" dirty="0" smtClean="0">
                <a:latin typeface="+mn-lt"/>
              </a:rPr>
              <a:t>год</a:t>
            </a:r>
            <a:endParaRPr lang="ru-RU" sz="33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316421"/>
            <a:ext cx="11966028" cy="5541579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92709"/>
              </p:ext>
            </p:extLst>
          </p:nvPr>
        </p:nvGraphicFramePr>
        <p:xfrm>
          <a:off x="1068566" y="1323130"/>
          <a:ext cx="10006711" cy="5534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06809"/>
                <a:gridCol w="682458"/>
                <a:gridCol w="594399"/>
                <a:gridCol w="674452"/>
                <a:gridCol w="674452"/>
                <a:gridCol w="680456"/>
                <a:gridCol w="726488"/>
                <a:gridCol w="692465"/>
                <a:gridCol w="666447"/>
                <a:gridCol w="596400"/>
                <a:gridCol w="624418"/>
                <a:gridCol w="956641"/>
                <a:gridCol w="1230826"/>
              </a:tblGrid>
              <a:tr h="20873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 «Виртуальный школьный музей уникальных экспонатов»  2021-2022  учебный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Динамика (рост, спад, без изменений)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ОУ, принимавших участие в конкурсе / количество выполненных работ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участников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Учащихся/педагогов = 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Район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2017-2018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2018-2019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2019-2020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2021-2022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2017-2018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2018-2019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2019-2020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2021-2022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ОУ/работ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Автозаводский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6/12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9/9=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4/4=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6/7=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12+13=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Канавинский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2/15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4/31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3/3=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15/15=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32+31=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63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Ленинский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6/17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2/6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15/14=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17/17=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9/9=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11/11=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6+6=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Московский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4/8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6/15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3/5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12/10=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16/14=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8/8=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17/16=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5+6=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Нижегородский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4/17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3/11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7/7=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7/7=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5/5=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17/18=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21+16=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37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Приокский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1/1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1/1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4/10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2/2=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1/2=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1/1=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-/-=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10+10=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Советский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2/4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7/4=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4/4=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8/9=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4/8=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2+4=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измен./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Сормовский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1/2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3/3=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4/4=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2/2=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6/7=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2+2=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Спад/спад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64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Учреждения городского подчинения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3/6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1/1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1/2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1/2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4/3=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7/6=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1/1=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2/3=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</a:rPr>
                        <a:t>12/7=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изм./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изм.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  <a:tr h="42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26/52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32/68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23/46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24/75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25/80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59/52=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71/69=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47/50=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76/82=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90+88=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D3D3D3"/>
                          </a:highlight>
                        </a:rPr>
                        <a:t>178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Рост/рост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Рост/рост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574" marR="545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611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757854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Ссылка на грамоты, дипломы на сайте Дворца, завоёванные участниками во время ремонтно-реставрационных работ во Дворце и пандемии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62" y="1876096"/>
            <a:ext cx="12052738" cy="498190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a typeface="Times New Roman"/>
                <a:cs typeface="Times New Roman"/>
              </a:rPr>
              <a:t>Нужно скопировать ссылку, вставить её в WORD-файл, затем снова скопировать и вставить в ВЕРХНЮЮ поисковую строку на Яндексе </a:t>
            </a:r>
            <a:r>
              <a:rPr lang="ru-RU" sz="3200" dirty="0" smtClean="0">
                <a:ea typeface="Times New Roman"/>
                <a:cs typeface="Times New Roman"/>
              </a:rPr>
              <a:t> и </a:t>
            </a:r>
            <a:r>
              <a:rPr lang="ru-RU" sz="3200" dirty="0">
                <a:ea typeface="Times New Roman"/>
                <a:cs typeface="Times New Roman"/>
              </a:rPr>
              <a:t>кликнуть вторую строчку</a:t>
            </a:r>
            <a:endParaRPr lang="ru-RU" sz="4000" dirty="0">
              <a:ea typeface="Times New Roman"/>
              <a:cs typeface="Times New Roman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en-US" sz="3200" b="1" kern="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en-US" sz="3200" b="1" kern="0" dirty="0">
                <a:solidFill>
                  <a:prstClr val="black"/>
                </a:solidFill>
                <a:hlinkClick r:id="rId2"/>
              </a:rPr>
              <a:t>://ddt-chkalov.ru/content/%D0%B3%D1%80%D0%B0%D0%BC%D0%BE%D1%82%D1%8B-%D0%B4%D0%B8%D0%BF%D0%BB%D0%BE%D0%BC%D1%8B-%</a:t>
            </a:r>
            <a:r>
              <a:rPr lang="en-US" sz="3200" b="1" kern="0" dirty="0" smtClean="0">
                <a:solidFill>
                  <a:prstClr val="black"/>
                </a:solidFill>
                <a:hlinkClick r:id="rId2"/>
              </a:rPr>
              <a:t>D0%BA%D0%BE%D0%BD%D0%BA%D1%83%D1%80%D1%81%D0%BE%D0%B2</a:t>
            </a:r>
            <a:endParaRPr lang="ru-RU" sz="3200" b="1" kern="0" dirty="0" smtClean="0">
              <a:solidFill>
                <a:prstClr val="black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08064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5" y="244367"/>
            <a:ext cx="12036971" cy="204229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chemeClr val="accent5">
                    <a:lumMod val="75000"/>
                  </a:schemeClr>
                </a:solidFill>
                <a:latin typeface="Tahoma"/>
                <a:ea typeface="+mn-ea"/>
                <a:cs typeface="+mn-cs"/>
              </a:rPr>
              <a:t>Городской оргкомитет по патриотическому воспитанию. Секция методистов, ответственных за реализацию программы «Юные хранители Славы </a:t>
            </a:r>
            <a:r>
              <a:rPr lang="ru-RU" altLang="ru-RU" sz="28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  <a:ea typeface="+mn-ea"/>
                <a:cs typeface="+mn-cs"/>
              </a:rPr>
              <a:t>нижегородцев» </a:t>
            </a:r>
            <a:br>
              <a:rPr lang="ru-RU" altLang="ru-RU" sz="28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  <a:ea typeface="+mn-ea"/>
                <a:cs typeface="+mn-cs"/>
              </a:rPr>
            </a:br>
            <a:r>
              <a:rPr lang="ru-RU" altLang="ru-RU" sz="28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  <a:ea typeface="+mn-ea"/>
                <a:cs typeface="+mn-cs"/>
              </a:rPr>
              <a:t>в </a:t>
            </a:r>
            <a:r>
              <a:rPr lang="ru-RU" altLang="ru-RU" sz="2800" b="1" kern="0" dirty="0">
                <a:solidFill>
                  <a:schemeClr val="accent5">
                    <a:lumMod val="75000"/>
                  </a:schemeClr>
                </a:solidFill>
                <a:latin typeface="Tahoma"/>
                <a:ea typeface="+mn-ea"/>
                <a:cs typeface="+mn-cs"/>
              </a:rPr>
              <a:t>районах Нижнего Новгорода</a:t>
            </a:r>
            <a:br>
              <a:rPr lang="ru-RU" altLang="ru-RU" sz="2800" b="1" kern="0" dirty="0">
                <a:solidFill>
                  <a:schemeClr val="accent5">
                    <a:lumMod val="75000"/>
                  </a:schemeClr>
                </a:solidFill>
                <a:latin typeface="Tahoma"/>
                <a:ea typeface="+mn-ea"/>
                <a:cs typeface="+mn-cs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14-22-23 уч. г\Фото служебные\Фото засед.оргком.11.09.20г\IMG_7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66" y="1891862"/>
            <a:ext cx="7203087" cy="54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79"/>
            <a:ext cx="12021207" cy="129277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Автор Программы </a:t>
            </a:r>
            <a:b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«Юные хранители Славы нижегородцев»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387366"/>
            <a:ext cx="11966028" cy="5470634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Тамбовцева </a:t>
            </a:r>
            <a:r>
              <a:rPr lang="ru-RU" sz="2800" b="1" dirty="0"/>
              <a:t>Анна Владимировна, </a:t>
            </a: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педагог-организатор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МБУ </a:t>
            </a:r>
            <a:r>
              <a:rPr lang="ru-RU" sz="2800" b="1" dirty="0"/>
              <a:t>ДО </a:t>
            </a:r>
            <a:r>
              <a:rPr lang="ru-RU" sz="2800" b="1" dirty="0" smtClean="0"/>
              <a:t>«ДДТ </a:t>
            </a:r>
            <a:r>
              <a:rPr lang="ru-RU" sz="2800" b="1" dirty="0"/>
              <a:t>им. В.П. </a:t>
            </a:r>
            <a:r>
              <a:rPr lang="ru-RU" sz="2800" b="1" dirty="0" smtClean="0"/>
              <a:t>Чкалова»,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дважды </a:t>
            </a:r>
            <a:r>
              <a:rPr lang="ru-RU" sz="2800" b="1" dirty="0"/>
              <a:t>победитель Всероссийского </a:t>
            </a: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конкурса </a:t>
            </a:r>
            <a:r>
              <a:rPr lang="ru-RU" sz="2800" b="1" dirty="0"/>
              <a:t>социально значимых </a:t>
            </a: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проектов</a:t>
            </a:r>
            <a:r>
              <a:rPr lang="ru-RU" sz="2800" b="1" dirty="0"/>
              <a:t>;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т</a:t>
            </a:r>
            <a:r>
              <a:rPr lang="ru-RU" sz="2800" b="1" dirty="0"/>
              <a:t>. сот. 8 910 125 34 53;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 smtClean="0"/>
              <a:t>e-</a:t>
            </a:r>
            <a:r>
              <a:rPr lang="ru-RU" sz="2800" b="1" dirty="0" err="1" smtClean="0"/>
              <a:t>mail</a:t>
            </a:r>
            <a:r>
              <a:rPr lang="ru-RU" sz="2800" b="1" dirty="0"/>
              <a:t>: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2800" b="1" dirty="0"/>
              <a:t>tambovtseva-ddt@yandex.ru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b="1" dirty="0"/>
          </a:p>
        </p:txBody>
      </p:sp>
      <p:pic>
        <p:nvPicPr>
          <p:cNvPr id="4" name="Picture 8" descr="C:\Users\user\Documents\Тамбовцева\Реализация прогр ЮХСН в 15-16 уч. г\Для анкеты на загранпасп.-14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20" y="1195552"/>
            <a:ext cx="3708564" cy="481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07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79"/>
            <a:ext cx="12021207" cy="1135118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36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>Куратор </a:t>
            </a:r>
            <a:r>
              <a:rPr lang="ru-RU" altLang="ru-RU" sz="36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Программы </a:t>
            </a:r>
            <a:br>
              <a:rPr lang="ru-RU" altLang="ru-RU" sz="36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altLang="ru-RU" sz="36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«Юные хранители Славы нижегородцев»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245476"/>
            <a:ext cx="11966028" cy="5612524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/>
              <a:t>Панов Никита Андреевич, </a:t>
            </a:r>
            <a:endParaRPr lang="ru-RU" sz="32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/>
              <a:t>педагог-организатор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/>
              <a:t>МБУ </a:t>
            </a:r>
            <a:r>
              <a:rPr lang="ru-RU" sz="3200" b="1" dirty="0"/>
              <a:t>ДО </a:t>
            </a:r>
            <a:r>
              <a:rPr lang="ru-RU" sz="3200" b="1" dirty="0" smtClean="0"/>
              <a:t>«ДДТ </a:t>
            </a:r>
            <a:r>
              <a:rPr lang="ru-RU" sz="3200" b="1" dirty="0"/>
              <a:t>им. В.П. </a:t>
            </a:r>
            <a:r>
              <a:rPr lang="ru-RU" sz="3200" b="1" dirty="0" smtClean="0"/>
              <a:t>Чкалова»;</a:t>
            </a:r>
            <a:endParaRPr lang="ru-RU" sz="3200" b="1" dirty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/>
              <a:t> т. сот. 8 905 867 53 80;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/>
              <a:t>e-</a:t>
            </a:r>
            <a:r>
              <a:rPr lang="ru-RU" sz="3200" b="1" dirty="0" err="1" smtClean="0"/>
              <a:t>mail</a:t>
            </a:r>
            <a:r>
              <a:rPr lang="ru-RU" sz="3200" b="1" dirty="0"/>
              <a:t>: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/>
              <a:t>p.n.a.1990@mail.ru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3200" b="1" dirty="0"/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09" y="1561389"/>
            <a:ext cx="5135608" cy="385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0384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79"/>
            <a:ext cx="12021207" cy="1135118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3600" b="1" kern="0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>Куратор </a:t>
            </a:r>
            <a:r>
              <a:rPr lang="ru-RU" altLang="ru-RU" sz="36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Программы </a:t>
            </a:r>
            <a:br>
              <a:rPr lang="ru-RU" altLang="ru-RU" sz="36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</a:br>
            <a:r>
              <a:rPr lang="ru-RU" altLang="ru-RU" sz="3600" b="1" kern="0" dirty="0">
                <a:solidFill>
                  <a:schemeClr val="accent5">
                    <a:lumMod val="75000"/>
                  </a:schemeClr>
                </a:solidFill>
                <a:latin typeface="Tahoma"/>
              </a:rPr>
              <a:t>«Юные хранители Славы нижегородцев»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245476"/>
            <a:ext cx="11966028" cy="5612524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err="1" smtClean="0"/>
              <a:t>Цыбанева</a:t>
            </a:r>
            <a:r>
              <a:rPr lang="ru-RU" sz="3200" b="1" dirty="0" smtClean="0"/>
              <a:t> Ольга Ивановна,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/>
              <a:t>педагог-организатор ЦММР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/>
              <a:t>МБУ </a:t>
            </a:r>
            <a:r>
              <a:rPr lang="ru-RU" sz="3200" b="1" dirty="0"/>
              <a:t>ДО </a:t>
            </a:r>
            <a:r>
              <a:rPr lang="ru-RU" sz="3200" b="1" dirty="0" smtClean="0"/>
              <a:t>«ДДТ </a:t>
            </a:r>
            <a:r>
              <a:rPr lang="ru-RU" sz="3200" b="1" dirty="0"/>
              <a:t>им. В.П. </a:t>
            </a:r>
            <a:r>
              <a:rPr lang="ru-RU" sz="3200" b="1" dirty="0" smtClean="0"/>
              <a:t>Чкалова»;</a:t>
            </a:r>
            <a:endParaRPr lang="ru-RU" sz="3200" b="1" dirty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/>
              <a:t> т. сот. </a:t>
            </a:r>
            <a:r>
              <a:rPr lang="ru-RU" sz="3200" b="1" dirty="0" smtClean="0"/>
              <a:t>+79159448202; </a:t>
            </a:r>
            <a:endParaRPr lang="ru-RU" sz="3200" b="1" dirty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ru-RU" sz="3200" b="1" dirty="0" smtClean="0"/>
              <a:t>e-</a:t>
            </a:r>
            <a:r>
              <a:rPr lang="ru-RU" sz="3200" b="1" dirty="0" err="1" smtClean="0"/>
              <a:t>mail</a:t>
            </a:r>
            <a:r>
              <a:rPr lang="ru-RU" sz="3200" b="1" dirty="0" smtClean="0"/>
              <a:t>: 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en-US" sz="3200" b="1" dirty="0" smtClean="0"/>
              <a:t>potiemkina10@mail.ru</a:t>
            </a:r>
            <a:endParaRPr lang="ru-RU" sz="3200" b="1" dirty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3200" b="1" dirty="0"/>
          </a:p>
        </p:txBody>
      </p:sp>
      <p:pic>
        <p:nvPicPr>
          <p:cNvPr id="4" name="Picture 2" descr="C:\Users\av.tambovzeva\Downloads\1666545389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/>
          <a:stretch/>
        </p:blipFill>
        <p:spPr bwMode="auto">
          <a:xfrm>
            <a:off x="7883978" y="1602623"/>
            <a:ext cx="3251404" cy="48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9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79157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Проводящая организация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127234"/>
            <a:ext cx="11966028" cy="5730766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475" y="846755"/>
            <a:ext cx="1202120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4000" kern="0" dirty="0" smtClean="0">
              <a:latin typeface="Tahoma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4000" b="1" kern="0" dirty="0" smtClean="0"/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4000" b="1" kern="0" dirty="0" smtClean="0">
              <a:hlinkClick r:id="rId2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4000" b="1" kern="0" dirty="0">
              <a:hlinkClick r:id="rId2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4000" b="1" kern="0" dirty="0" smtClean="0">
              <a:hlinkClick r:id="rId2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en-US" sz="4000" b="1" kern="0" dirty="0" smtClean="0">
                <a:hlinkClick r:id="rId2"/>
              </a:rPr>
              <a:t>www.ddt-chkalov.ru</a:t>
            </a:r>
            <a:endParaRPr lang="ru-RU" sz="4000" b="1" kern="0" dirty="0" smtClean="0"/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en-US" sz="4000" b="1" kern="0" dirty="0" smtClean="0"/>
              <a:t>E-mail</a:t>
            </a:r>
            <a:r>
              <a:rPr lang="ru-RU" sz="4000" b="1" kern="0" dirty="0"/>
              <a:t>:</a:t>
            </a:r>
            <a:r>
              <a:rPr lang="en-US" sz="4000" b="1" kern="0" dirty="0"/>
              <a:t> </a:t>
            </a:r>
            <a:r>
              <a:rPr lang="en-US" sz="4000" b="1" kern="0" dirty="0" smtClean="0">
                <a:hlinkClick r:id="rId3"/>
              </a:rPr>
              <a:t>ddt.chkalov@gmail.com</a:t>
            </a:r>
            <a:endParaRPr lang="ru-RU" sz="4000" b="1" kern="0" dirty="0"/>
          </a:p>
        </p:txBody>
      </p:sp>
      <p:pic>
        <p:nvPicPr>
          <p:cNvPr id="4098" name="Picture 2" descr="C:\Users\av.tambovzeva\Downloads\Фото здания Дворца\ImFQ93Q0wq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8" y="1414148"/>
            <a:ext cx="9906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v.tambovzeva\Downloads\Фото здания Дворца\Emblema_na_mayki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89" y="134006"/>
            <a:ext cx="1015835" cy="11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24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80"/>
            <a:ext cx="12021207" cy="119029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3600" b="1" kern="0" dirty="0" smtClean="0">
                <a:latin typeface="Tahoma"/>
              </a:rPr>
              <a:t/>
            </a:r>
            <a:br>
              <a:rPr lang="ru-RU" altLang="ru-RU" sz="3600" b="1" kern="0" dirty="0" smtClean="0">
                <a:latin typeface="Tahoma"/>
              </a:rPr>
            </a:br>
            <a:r>
              <a:rPr lang="ru-RU" altLang="ru-RU" sz="3600" b="1" kern="0" dirty="0">
                <a:latin typeface="Tahoma"/>
              </a:rPr>
              <a:t/>
            </a:r>
            <a:br>
              <a:rPr lang="ru-RU" altLang="ru-RU" sz="3600" b="1" kern="0" dirty="0">
                <a:latin typeface="Tahoma"/>
              </a:rPr>
            </a:b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Спасибо </a:t>
            </a:r>
            <a:r>
              <a:rPr lang="ru-RU" altLang="ru-RU" sz="44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 внимание</a:t>
            </a:r>
            <a: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!</a:t>
            </a:r>
            <a:br>
              <a:rPr lang="ru-RU" altLang="ru-RU" sz="44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altLang="ru-RU" sz="4400" b="1" kern="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Готова </a:t>
            </a:r>
            <a:r>
              <a:rPr lang="ru-RU" altLang="ru-RU" sz="4400" b="1" kern="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ответить на Ваши вопросы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2" y="1655378"/>
            <a:ext cx="11966028" cy="5202621"/>
          </a:xfrm>
        </p:spPr>
        <p:txBody>
          <a:bodyPr>
            <a:noAutofit/>
          </a:bodyPr>
          <a:lstStyle/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2800" b="1" dirty="0" smtClean="0"/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ru-RU" sz="4800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11" y="2243799"/>
            <a:ext cx="4768578" cy="36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9" y="2243799"/>
            <a:ext cx="6412232" cy="36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17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93" y="63063"/>
            <a:ext cx="12036973" cy="1079938"/>
          </a:xfrm>
        </p:spPr>
        <p:txBody>
          <a:bodyPr>
            <a:normAutofit/>
          </a:bodyPr>
          <a:lstStyle/>
          <a:p>
            <a:r>
              <a:rPr lang="ru-RU" altLang="ru-RU" sz="4000" b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НАУЧНЫЕ </a:t>
            </a:r>
            <a:r>
              <a:rPr lang="ru-RU" altLang="ru-RU" sz="4000" b="1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РУКОВОДИТЕЛИ ПРОГРАММЫ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62" y="1047750"/>
            <a:ext cx="12036972" cy="5636829"/>
          </a:xfrm>
        </p:spPr>
        <p:txBody>
          <a:bodyPr>
            <a:normAutofit/>
          </a:bodyPr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endParaRPr lang="ru-RU" altLang="ru-RU" sz="3600" kern="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endParaRPr lang="ru-RU" altLang="ru-RU" sz="36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endParaRPr lang="ru-RU" altLang="ru-RU" sz="3600" kern="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ru-RU" altLang="ru-RU" sz="3600" kern="0" dirty="0" smtClean="0"/>
              <a:t>Профессор </a:t>
            </a:r>
            <a:r>
              <a:rPr lang="ru-RU" altLang="ru-RU" sz="3600" kern="0" dirty="0"/>
              <a:t>кафедры русской и зарубежной филологии факультета гуманитарных наук, доктор филологических наук,  директор музея НГПУ им. К. Минина </a:t>
            </a:r>
            <a:r>
              <a:rPr lang="ru-RU" altLang="ru-RU" sz="3600" b="1" kern="0" dirty="0"/>
              <a:t>Е.М. ДЗЮБА</a:t>
            </a:r>
            <a:r>
              <a:rPr lang="ru-RU" altLang="ru-RU" sz="3600" kern="0" dirty="0"/>
              <a:t>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ru-RU" altLang="ru-RU" sz="3600" kern="0" dirty="0"/>
              <a:t>Старший </a:t>
            </a:r>
            <a:r>
              <a:rPr lang="ru-RU" altLang="ru-RU" sz="3600" kern="0" dirty="0" smtClean="0"/>
              <a:t>преподаватель кафедры </a:t>
            </a:r>
            <a:r>
              <a:rPr lang="ru-RU" altLang="ru-RU" sz="3600" kern="0" dirty="0"/>
              <a:t>теории и практики воспитания и дополнительного образования ГБОУ ДПО НИРО  </a:t>
            </a:r>
            <a:r>
              <a:rPr lang="ru-RU" altLang="ru-RU" sz="3600" b="1" kern="0" dirty="0"/>
              <a:t>Э.С. ИТКИН</a:t>
            </a:r>
            <a:r>
              <a:rPr lang="ru-RU" altLang="ru-RU" sz="3600" kern="0" dirty="0"/>
              <a:t>.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av.tambovzeva\Downloads\2016-06-23-14-16-41-4657-dzu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47750"/>
            <a:ext cx="2026526" cy="20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4-22-23 уч. г\Фото служебные\Фото Э.С. Иткина\imag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97" y="1047750"/>
            <a:ext cx="1790239" cy="20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79" y="148953"/>
            <a:ext cx="1406690" cy="140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64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93" y="110358"/>
            <a:ext cx="11981793" cy="627467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  <a:cs typeface="Arial" pitchFamily="34" charset="0"/>
              </a:rPr>
              <a:t>21 июля 2020 года  Владимир Путин подписал </a:t>
            </a:r>
            <a:r>
              <a:rPr lang="ru-RU" sz="2800" b="1" dirty="0" smtClean="0">
                <a:latin typeface="+mn-lt"/>
                <a:cs typeface="Arial" pitchFamily="34" charset="0"/>
              </a:rPr>
              <a:t/>
            </a:r>
            <a:br>
              <a:rPr lang="ru-RU" sz="2800" b="1" dirty="0" smtClean="0">
                <a:latin typeface="+mn-lt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Указ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«О национальных целях развития Российской Федерации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на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период до 2030 года».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800" b="1" dirty="0">
                <a:latin typeface="+mn-lt"/>
                <a:cs typeface="Arial" pitchFamily="34" charset="0"/>
              </a:rPr>
              <a:t>«Создание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sz="2800" b="1" dirty="0" smtClean="0">
                <a:latin typeface="+mn-lt"/>
                <a:cs typeface="Arial" pitchFamily="34" charset="0"/>
              </a:rPr>
              <a:t>; увеличение </a:t>
            </a:r>
            <a:r>
              <a:rPr lang="ru-RU" sz="2800" b="1" dirty="0">
                <a:latin typeface="+mn-lt"/>
                <a:cs typeface="Arial" pitchFamily="34" charset="0"/>
              </a:rPr>
              <a:t>доли граждан, занимающихся волонтерской (добровольческой) деятельностью или вовлеченных в деятельность волонтерских (добровольческих) </a:t>
            </a:r>
            <a:r>
              <a:rPr lang="ru-RU" sz="2800" b="1" dirty="0" smtClean="0">
                <a:latin typeface="+mn-lt"/>
                <a:cs typeface="Arial" pitchFamily="34" charset="0"/>
              </a:rPr>
              <a:t>организаций»</a:t>
            </a:r>
            <a:endParaRPr lang="ru-RU" sz="2800" b="1" dirty="0"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28" y="6440214"/>
            <a:ext cx="12052738" cy="323192"/>
          </a:xfrm>
          <a:noFill/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endParaRPr lang="ru-RU" sz="2300" dirty="0"/>
          </a:p>
        </p:txBody>
      </p:sp>
      <p:pic>
        <p:nvPicPr>
          <p:cNvPr id="2050" name="Picture 2" descr="C:\Users\av.tambovzeva\Pictures\Фото Путина В.В\Путин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87" y="1"/>
            <a:ext cx="2806262" cy="28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0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93" y="110362"/>
            <a:ext cx="11981793" cy="160019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  <a:t>ПИСЬМО Министерства просвещения Российской Федерации</a:t>
            </a:r>
            <a:br>
              <a:rPr lang="ru-RU" sz="3200" b="1" dirty="0" smtClean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  <a:t>от </a:t>
            </a:r>
            <a:r>
              <a:rPr lang="ru-RU" sz="3200" b="1" dirty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  <a:t>18 июля 2022 г. N </a:t>
            </a:r>
            <a:r>
              <a:rPr lang="ru-RU" sz="3200" b="1" dirty="0" smtClean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  <a:t>АБ-1951/06  </a:t>
            </a:r>
            <a:r>
              <a:rPr lang="ru-RU" sz="3200" b="1" dirty="0" smtClean="0">
                <a:latin typeface="+mn-lt"/>
                <a:ea typeface="Calibri"/>
                <a:cs typeface="Times New Roman"/>
              </a:rPr>
              <a:t>«</a:t>
            </a:r>
            <a:r>
              <a:rPr lang="ru-RU" sz="3200" b="1" dirty="0" smtClean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  <a:t>ОБ </a:t>
            </a:r>
            <a:r>
              <a:rPr lang="ru-RU" sz="3200" b="1" dirty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  <a:t>АКТУАЛИЗАЦИИ ПРИМЕРНОЙ РАБОЧЕЙ ПРОГРАММЫ </a:t>
            </a:r>
            <a:r>
              <a:rPr lang="ru-RU" sz="3200" b="1" dirty="0" smtClean="0">
                <a:solidFill>
                  <a:srgbClr val="212529"/>
                </a:solidFill>
                <a:latin typeface="+mn-lt"/>
                <a:ea typeface="Times New Roman"/>
                <a:cs typeface="Times New Roman"/>
              </a:rPr>
              <a:t>ВОСПИТАНИЯ»</a:t>
            </a:r>
            <a:endParaRPr lang="ru-RU" sz="3200" b="1" dirty="0"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28" y="1734207"/>
            <a:ext cx="12052738" cy="5029201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"/>
                <a:ea typeface="Times New Roman"/>
              </a:rPr>
              <a:t>Целевые ориентиры результатов </a:t>
            </a:r>
            <a:r>
              <a:rPr lang="ru-RU" sz="3400" b="1" dirty="0" smtClean="0">
                <a:solidFill>
                  <a:srgbClr val="FF0000"/>
                </a:solidFill>
                <a:latin typeface="Arial"/>
                <a:ea typeface="Times New Roman"/>
              </a:rPr>
              <a:t>воспитания </a:t>
            </a:r>
            <a:r>
              <a:rPr lang="ru-RU" sz="3400" b="1" dirty="0">
                <a:solidFill>
                  <a:srgbClr val="FF0000"/>
                </a:solidFill>
                <a:latin typeface="Arial"/>
                <a:ea typeface="Times New Roman"/>
              </a:rPr>
              <a:t>на уровне </a:t>
            </a:r>
            <a:r>
              <a:rPr lang="ru-RU" sz="3400" b="1" u="sng" dirty="0">
                <a:solidFill>
                  <a:srgbClr val="FF0000"/>
                </a:solidFill>
                <a:latin typeface="Arial"/>
                <a:ea typeface="Times New Roman"/>
              </a:rPr>
              <a:t>среднего общего </a:t>
            </a:r>
            <a:r>
              <a:rPr lang="ru-RU" sz="3400" b="1" u="sng" dirty="0" smtClean="0">
                <a:solidFill>
                  <a:srgbClr val="FF0000"/>
                </a:solidFill>
                <a:latin typeface="Arial"/>
                <a:ea typeface="Times New Roman"/>
              </a:rPr>
              <a:t>образования</a:t>
            </a:r>
          </a:p>
          <a:p>
            <a:r>
              <a:rPr lang="ru-RU" sz="3400" b="1" u="sng" dirty="0">
                <a:solidFill>
                  <a:srgbClr val="FF0000"/>
                </a:solidFill>
                <a:latin typeface="Arial"/>
                <a:ea typeface="Times New Roman"/>
              </a:rPr>
              <a:t>Каким должен стать выпускник?</a:t>
            </a:r>
          </a:p>
          <a:p>
            <a:pPr>
              <a:lnSpc>
                <a:spcPct val="100000"/>
              </a:lnSpc>
            </a:pPr>
            <a:r>
              <a:rPr lang="ru-RU" sz="3800" b="1" u="sng" dirty="0" smtClean="0">
                <a:solidFill>
                  <a:schemeClr val="accent5"/>
                </a:solidFill>
              </a:rPr>
              <a:t>Гражданское воспитание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700" b="1" dirty="0"/>
              <a:t>Осознанно выражающий свою российскую гражданскую принадлежность (идентичность) в поликультурном, многонациональном и многоконфессиональном российском обществе, в мировом сообществе.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700" b="1" dirty="0"/>
              <a:t>Сознающий свое единство с народом России как источником власти и субъектом тысячелетней российской государственности, с Российским государством, ответственность за его развитие в настоящем и будущем на основе исторического просвещения, сформированного российского национального исторического сознания.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700" b="1" dirty="0"/>
              <a:t>Проявляющий готовность к защите Родины, способный аргументированно отстаивать суверенитет и достоинство народа России и Российского государства, сохранять и защищать историческую правду.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700" b="1" dirty="0"/>
              <a:t>Ориентированный на активное гражданское участие на основе уважения закона и правопорядка, прав и свобод сограждан.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700" b="1" dirty="0"/>
              <a:t>Осознанно и деятельно выражающий неприятие любой дискриминации по социальным, национальным, расовым, религиозным признакам, проявлений экстремизма, терроризма, коррупции, антигосударственной деятельности.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700" b="1" dirty="0"/>
              <a:t>Обладающий опытом гражданской социально значимой деятельности (в ученическом самоуправлении, волонтерском движении, экологических, военно-патриотических и др. объединениях, акциях, программах).</a:t>
            </a:r>
          </a:p>
          <a:p>
            <a:pPr>
              <a:lnSpc>
                <a:spcPct val="100000"/>
              </a:lnSpc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69144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61" y="110357"/>
            <a:ext cx="12021207" cy="2309649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7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7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7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700" b="1" u="sng" dirty="0" smtClean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Патриотическое воспитание</a:t>
            </a:r>
            <a:r>
              <a:rPr lang="ru-RU" sz="2700" b="1" u="sng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700" b="1" u="sng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-  </a:t>
            </a:r>
            <a:r>
              <a:rPr lang="ru-RU" sz="19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Выражающий </a:t>
            </a:r>
            <a:r>
              <a:rPr lang="ru-RU" sz="19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свою национальную, этническую принадлежность, приверженность к родной культуре, любовь к своему народу.</a:t>
            </a:r>
            <a:br>
              <a:rPr lang="ru-RU" sz="19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9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-  Сознающий </a:t>
            </a:r>
            <a:r>
              <a:rPr lang="ru-RU" sz="19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причастность к многонациональному народу Российской Федерации, Российскому Отечеству, российскую культурную идентичность.</a:t>
            </a:r>
            <a:br>
              <a:rPr lang="ru-RU" sz="19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9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-  Проявляющий </a:t>
            </a:r>
            <a:r>
              <a:rPr lang="ru-RU" sz="19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деятельное ценностное отношение к историческому и культурному наследию своего и других народов России, традициям, праздникам, памятникам народов, проживающих в родной стране - России.</a:t>
            </a:r>
            <a:br>
              <a:rPr lang="ru-RU" sz="19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9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-  Проявляющий </a:t>
            </a:r>
            <a:r>
              <a:rPr lang="ru-RU" sz="19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уважение к соотечественникам, проживающим за рубежом, поддерживающий их права, защиту их интересов в сохранении российской культурной </a:t>
            </a:r>
            <a:r>
              <a:rPr lang="ru-RU" sz="19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идентичности</a:t>
            </a:r>
            <a:endParaRPr lang="ru-RU" sz="19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62" y="2420007"/>
            <a:ext cx="12060621" cy="4437993"/>
          </a:xfrm>
        </p:spPr>
        <p:txBody>
          <a:bodyPr/>
          <a:lstStyle/>
          <a:p>
            <a:r>
              <a:rPr lang="ru-RU" b="1" u="sng" dirty="0">
                <a:solidFill>
                  <a:srgbClr val="4472C4"/>
                </a:solidFill>
                <a:ea typeface="+mj-ea"/>
                <a:cs typeface="Arial" pitchFamily="34" charset="0"/>
              </a:rPr>
              <a:t>Духовно-нравственное воспитание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700" b="1" dirty="0">
                <a:solidFill>
                  <a:prstClr val="black"/>
                </a:solidFill>
                <a:ea typeface="+mj-ea"/>
                <a:cs typeface="Arial" pitchFamily="34" charset="0"/>
              </a:rPr>
              <a:t>- </a:t>
            </a:r>
            <a:r>
              <a:rPr lang="ru-RU" sz="1700" b="1" dirty="0">
                <a:solidFill>
                  <a:srgbClr val="212529"/>
                </a:solidFill>
                <a:ea typeface="Times New Roman"/>
                <a:cs typeface="Arial" pitchFamily="34" charset="0"/>
              </a:rPr>
              <a:t>Проявляющий приверженность традиционным духовно-нравственным ценностям, культуре народов России с учетом мировоззренческого, национального, религиозного самоопределения. </a:t>
            </a:r>
            <a:br>
              <a:rPr lang="ru-RU" sz="1700" b="1" dirty="0">
                <a:solidFill>
                  <a:srgbClr val="212529"/>
                </a:solidFill>
                <a:ea typeface="Times New Roman"/>
                <a:cs typeface="Arial" pitchFamily="34" charset="0"/>
              </a:rPr>
            </a:br>
            <a:r>
              <a:rPr lang="ru-RU" sz="1700" b="1" dirty="0">
                <a:solidFill>
                  <a:srgbClr val="212529"/>
                </a:solidFill>
                <a:ea typeface="Times New Roman"/>
                <a:cs typeface="Arial" pitchFamily="34" charset="0"/>
              </a:rPr>
              <a:t>Действующий и оценивающий свое поведение и поступки, поведение и поступки других людей с позиций традиционных российских духовно-нравственных ценностей и норм с осознанием последствий поступков, деятельно выражающий неприятие антигуманных и асоциальных поступков, поведения, противоречащих этим ценностям.</a:t>
            </a: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>-  </a:t>
            </a:r>
            <a:r>
              <a:rPr lang="ru-RU" sz="1700" b="1" dirty="0">
                <a:solidFill>
                  <a:srgbClr val="212529"/>
                </a:solidFill>
                <a:ea typeface="Times New Roman"/>
                <a:cs typeface="Arial" pitchFamily="34" charset="0"/>
              </a:rPr>
              <a:t>Проявляющий уважение к жизни и достоинству каждого человека, свободе мировоззренческого выбора и самоопределения, к представителям различных этнических групп, религий народов России, их национальному достоинству и религиозным чувствам с учетом соблюдения конституционных прав и свобод всех граждан.</a:t>
            </a: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>-  </a:t>
            </a:r>
            <a:r>
              <a:rPr lang="ru-RU" sz="1700" b="1" dirty="0">
                <a:solidFill>
                  <a:srgbClr val="212529"/>
                </a:solidFill>
                <a:ea typeface="Times New Roman"/>
                <a:cs typeface="Arial" pitchFamily="34" charset="0"/>
              </a:rPr>
              <a:t>Понимающий и деятельно выражающий ценность межрелигиозного, межнационального согласия людей, народов в России, способный вести диалог с людьми разных национальностей, религиозной принадлежности, находить общие цели и сотрудничать для их достижения.</a:t>
            </a: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>-  </a:t>
            </a:r>
            <a:r>
              <a:rPr lang="ru-RU" sz="1700" b="1" dirty="0">
                <a:solidFill>
                  <a:srgbClr val="212529"/>
                </a:solidFill>
                <a:ea typeface="Times New Roman"/>
                <a:cs typeface="Arial" pitchFamily="34" charset="0"/>
              </a:rPr>
              <a:t>Ориентированный на создание устойчивой семьи на основе российских традиционных семейных ценностей; понимания брака как союза мужчины и женщины для создания семьи, рождения и воспитания в семье детей; неприятия насилия в семье, ухода от родительской ответственности.</a:t>
            </a: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prstClr val="black"/>
                </a:solidFill>
                <a:ea typeface="Calibri"/>
                <a:cs typeface="Arial" pitchFamily="34" charset="0"/>
              </a:rPr>
              <a:t>-  </a:t>
            </a:r>
            <a:r>
              <a:rPr lang="ru-RU" sz="1700" b="1" dirty="0">
                <a:solidFill>
                  <a:srgbClr val="212529"/>
                </a:solidFill>
                <a:ea typeface="Times New Roman"/>
                <a:cs typeface="Arial" pitchFamily="34" charset="0"/>
              </a:rPr>
              <a:t>Обладающий сформированными представлениями о ценности и значении в отечественной и мировой культуре языков и литературы народов России, демонстрирующий устойчивый интерес к чтению как средству познания отечественной и мировой духовной культуры</a:t>
            </a:r>
            <a:r>
              <a:rPr lang="ru-RU" sz="1700" dirty="0">
                <a:solidFill>
                  <a:srgbClr val="212529"/>
                </a:solidFill>
                <a:ea typeface="Times New Roman"/>
                <a:cs typeface="Arial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3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59" y="0"/>
            <a:ext cx="11950261" cy="30348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Федеральный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проект «Патриотическое воспитание»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prstClr val="black"/>
                </a:solidFill>
              </a:rPr>
              <a:t>направлен </a:t>
            </a:r>
            <a:r>
              <a:rPr lang="ru-RU" sz="2600" b="1" dirty="0">
                <a:solidFill>
                  <a:prstClr val="black"/>
                </a:solidFill>
              </a:rPr>
              <a:t>на обеспечение функционирования системы патриотического воспитания граждан Российской Федерации. В рамках проекта ведется работа по развитию воспитательной работы в образовательных организациях общего и профессионального образования, проведению мероприятий патриотической направленности. </a:t>
            </a:r>
            <a:r>
              <a:rPr lang="ru-RU" sz="2600" b="1" dirty="0" smtClean="0">
                <a:solidFill>
                  <a:prstClr val="black"/>
                </a:solidFill>
              </a:rPr>
              <a:t/>
            </a:r>
            <a:br>
              <a:rPr lang="ru-RU" sz="2600" b="1" dirty="0" smtClean="0">
                <a:solidFill>
                  <a:prstClr val="black"/>
                </a:solidFill>
              </a:rPr>
            </a:br>
            <a:r>
              <a:rPr lang="ru-RU" sz="2600" b="1" dirty="0" smtClean="0">
                <a:solidFill>
                  <a:prstClr val="black"/>
                </a:solidFill>
              </a:rPr>
              <a:t>Сроки </a:t>
            </a:r>
            <a:r>
              <a:rPr lang="ru-RU" sz="2600" b="1" dirty="0">
                <a:solidFill>
                  <a:prstClr val="black"/>
                </a:solidFill>
              </a:rPr>
              <a:t>реализации - 01.01.2021 — 31.12.2024. </a:t>
            </a:r>
            <a:r>
              <a:rPr lang="ru-RU" sz="2000" b="1" dirty="0" smtClean="0">
                <a:solidFill>
                  <a:prstClr val="black"/>
                </a:solidFill>
              </a:rPr>
              <a:t>Федеральный </a:t>
            </a:r>
            <a:r>
              <a:rPr lang="ru-RU" sz="2000" b="1" dirty="0">
                <a:solidFill>
                  <a:prstClr val="black"/>
                </a:solidFill>
              </a:rPr>
              <a:t>бюджет 13,6 млрд руб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10302"/>
            <a:ext cx="12192000" cy="318463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Основная цель проекта </a:t>
            </a:r>
            <a:r>
              <a:rPr lang="ru-RU" b="1" dirty="0" smtClean="0">
                <a:ea typeface="Calibri"/>
                <a:cs typeface="Times New Roman"/>
              </a:rPr>
              <a:t>- воспитание </a:t>
            </a:r>
            <a:r>
              <a:rPr lang="ru-RU" b="1" dirty="0">
                <a:ea typeface="Calibri"/>
                <a:cs typeface="Times New Roman"/>
              </a:rPr>
              <a:t>гармонично развитой и социально </a:t>
            </a:r>
            <a:r>
              <a:rPr lang="ru-RU" b="1" dirty="0" smtClean="0">
                <a:ea typeface="Calibri"/>
                <a:cs typeface="Times New Roman"/>
              </a:rPr>
              <a:t>ответственной  личности </a:t>
            </a:r>
            <a:r>
              <a:rPr lang="ru-RU" b="1" dirty="0">
                <a:ea typeface="Calibri"/>
                <a:cs typeface="Times New Roman"/>
              </a:rPr>
              <a:t>на основе духовно-нравственных ценностей народов Российской Федерации, </a:t>
            </a:r>
            <a:r>
              <a:rPr lang="ru-RU" b="1" dirty="0" smtClean="0">
                <a:ea typeface="Calibri"/>
                <a:cs typeface="Times New Roman"/>
              </a:rPr>
              <a:t>исторических </a:t>
            </a:r>
            <a:r>
              <a:rPr lang="ru-RU" b="1" dirty="0">
                <a:ea typeface="Calibri"/>
                <a:cs typeface="Times New Roman"/>
              </a:rPr>
              <a:t>и национально-культурных традиций путем вовлечения к 2025 году 25% </a:t>
            </a:r>
            <a:r>
              <a:rPr lang="ru-RU" b="1" dirty="0" smtClean="0">
                <a:ea typeface="Calibri"/>
                <a:cs typeface="Times New Roman"/>
              </a:rPr>
              <a:t>граждан Российской </a:t>
            </a:r>
            <a:r>
              <a:rPr lang="ru-RU" b="1" dirty="0">
                <a:ea typeface="Calibri"/>
                <a:cs typeface="Times New Roman"/>
              </a:rPr>
              <a:t>Федерации </a:t>
            </a:r>
            <a:r>
              <a:rPr lang="ru-RU" b="1" u="sng" dirty="0">
                <a:solidFill>
                  <a:srgbClr val="FF0000"/>
                </a:solidFill>
                <a:ea typeface="Calibri"/>
                <a:cs typeface="Times New Roman"/>
              </a:rPr>
              <a:t>в систему патриотического воспитания</a:t>
            </a:r>
            <a:r>
              <a:rPr lang="ru-RU" b="1" dirty="0">
                <a:ea typeface="Calibri"/>
                <a:cs typeface="Times New Roman"/>
              </a:rPr>
              <a:t>, станет ресурсной базой </a:t>
            </a:r>
            <a:r>
              <a:rPr lang="ru-RU" b="1" dirty="0" smtClean="0">
                <a:ea typeface="Calibri"/>
                <a:cs typeface="Times New Roman"/>
              </a:rPr>
              <a:t>для дальнейшей </a:t>
            </a:r>
            <a:r>
              <a:rPr lang="ru-RU" b="1" dirty="0">
                <a:ea typeface="Calibri"/>
                <a:cs typeface="Times New Roman"/>
              </a:rPr>
              <a:t>реализации поправок в Федеральный закон «Об образовании в Российской </a:t>
            </a:r>
            <a:r>
              <a:rPr lang="ru-RU" b="1" dirty="0" smtClean="0">
                <a:ea typeface="Calibri"/>
                <a:cs typeface="Times New Roman"/>
              </a:rPr>
              <a:t>Федерации</a:t>
            </a:r>
            <a:r>
              <a:rPr lang="ru-RU" b="1" dirty="0">
                <a:ea typeface="Calibri"/>
                <a:cs typeface="Times New Roman"/>
              </a:rPr>
              <a:t>», направленных на организацию и осуществление воспитательной работы.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140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59" y="102476"/>
            <a:ext cx="11950261" cy="8434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Федеральный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проект «Патриотическое воспитание»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6517"/>
            <a:ext cx="12192000" cy="5888422"/>
          </a:xfrm>
        </p:spPr>
        <p:txBody>
          <a:bodyPr>
            <a:noAutofit/>
          </a:bodyPr>
          <a:lstStyle/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Всероссийские, окружные и межрегиональные мероприятия патриотической направленности для детей и молодежи</a:t>
            </a:r>
            <a:endParaRPr lang="ru-RU" b="1" dirty="0">
              <a:ea typeface="Calibri"/>
              <a:cs typeface="Times New Roman"/>
            </a:endParaRP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Система </a:t>
            </a:r>
            <a:r>
              <a:rPr lang="ru-RU" b="1" dirty="0" err="1">
                <a:solidFill>
                  <a:srgbClr val="212529"/>
                </a:solidFill>
                <a:ea typeface="Times New Roman"/>
                <a:cs typeface="Times New Roman"/>
              </a:rPr>
              <a:t>межпоколенческого</a:t>
            </a: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 взаимодействия и обеспечения преемственности поколений</a:t>
            </a:r>
            <a:endParaRPr lang="ru-RU" b="1" dirty="0">
              <a:ea typeface="Calibri"/>
              <a:cs typeface="Times New Roman"/>
            </a:endParaRP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Организована деятельность патриотического движения Ассоциации студенческих патриотических клубов </a:t>
            </a:r>
            <a:r>
              <a:rPr lang="ru-RU" b="1" cap="all" dirty="0">
                <a:solidFill>
                  <a:srgbClr val="212529"/>
                </a:solidFill>
                <a:ea typeface="Times New Roman"/>
                <a:cs typeface="Times New Roman"/>
              </a:rPr>
              <a:t>«Я ГОРЖУСЬ»</a:t>
            </a:r>
            <a:endParaRPr lang="ru-RU" b="1" dirty="0">
              <a:ea typeface="Calibri"/>
              <a:cs typeface="Times New Roman"/>
            </a:endParaRP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Популяризация отечественной истории в Российской Федерации и за рубежом</a:t>
            </a:r>
            <a:endParaRPr lang="ru-RU" b="1" dirty="0">
              <a:ea typeface="Calibri"/>
              <a:cs typeface="Times New Roman"/>
            </a:endParaRP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Деятельность Общероссийской общественно-государственной детско-юношеской организации </a:t>
            </a:r>
            <a:r>
              <a:rPr lang="ru-RU" b="1" u="sng" cap="all" dirty="0">
                <a:solidFill>
                  <a:srgbClr val="FF0000"/>
                </a:solidFill>
                <a:ea typeface="Times New Roman"/>
                <a:cs typeface="Times New Roman"/>
              </a:rPr>
              <a:t>«РОССИЙСКОЕ ДВИЖЕНИЕ ШКОЛЬНИКОВ»</a:t>
            </a:r>
            <a:endParaRPr lang="ru-RU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Всероссийский конкурс </a:t>
            </a:r>
            <a:r>
              <a:rPr lang="ru-RU" b="1" cap="all" dirty="0">
                <a:solidFill>
                  <a:srgbClr val="212529"/>
                </a:solidFill>
                <a:ea typeface="Times New Roman"/>
                <a:cs typeface="Times New Roman"/>
              </a:rPr>
              <a:t>«БОЛЬШАЯ ПЕРЕМЕНА»</a:t>
            </a:r>
            <a:endParaRPr lang="ru-RU" b="1" dirty="0">
              <a:ea typeface="Calibri"/>
              <a:cs typeface="Times New Roman"/>
            </a:endParaRPr>
          </a:p>
          <a:p>
            <a:pPr marL="857250" indent="-8572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212529"/>
                </a:solidFill>
                <a:ea typeface="Times New Roman"/>
                <a:cs typeface="Times New Roman"/>
              </a:rPr>
              <a:t>Деятельность детско-юношеского военно-патриотического общественного движения </a:t>
            </a:r>
            <a:r>
              <a:rPr lang="ru-RU" b="1" cap="all" dirty="0">
                <a:solidFill>
                  <a:srgbClr val="212529"/>
                </a:solidFill>
                <a:ea typeface="Times New Roman"/>
                <a:cs typeface="Times New Roman"/>
              </a:rPr>
              <a:t>«ЮНАРМИЯ»</a:t>
            </a:r>
            <a:endParaRPr lang="ru-RU" b="1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2092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2677</Words>
  <Application>Microsoft Office PowerPoint</Application>
  <PresentationFormat>Произвольный</PresentationFormat>
  <Paragraphs>1032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Тема Office</vt:lpstr>
      <vt:lpstr>1_Тема Office</vt:lpstr>
      <vt:lpstr>2_Тема Office</vt:lpstr>
      <vt:lpstr>3_Тема Office</vt:lpstr>
      <vt:lpstr>Точечный рисунок</vt:lpstr>
      <vt:lpstr>           Департамент образования администрации г. Нижнего Новгорода МБУ  ДО «Дворец детского творчества им. В.П. Чкалова» «ЮНЫЕ ХРАНИТЕЛИ СЛАВЫ НИЖЕГОРОДЦЕВ»</vt:lpstr>
      <vt:lpstr>«Юные хранители Славы нижегородцев»</vt:lpstr>
      <vt:lpstr>Городской оргкомитет по патриотическому воспитанию. Секция методистов, ответственных за реализацию программы «Юные хранители Славы нижегородцев»  в районах Нижнего Новгорода </vt:lpstr>
      <vt:lpstr>НАУЧНЫЕ РУКОВОДИТЕЛИ ПРОГРАММЫ</vt:lpstr>
      <vt:lpstr>21 июля 2020 года  Владимир Путин подписал  Указ «О национальных целях развития Российской Федерации  на период до 2030 года». «Создание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 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организаций»</vt:lpstr>
      <vt:lpstr>ПИСЬМО Министерства просвещения Российской Федерации от 18 июля 2022 г. N АБ-1951/06  «ОБ АКТУАЛИЗАЦИИ ПРИМЕРНОЙ РАБОЧЕЙ ПРОГРАММЫ ВОСПИТАНИЯ»</vt:lpstr>
      <vt:lpstr>    Патриотическое воспитание -  Выражающий свою национальную, этническую принадлежность, приверженность к родной культуре, любовь к своему народу. -  Сознающий причастность к многонациональному народу Российской Федерации, Российскому Отечеству, российскую культурную идентичность. -  Проявляющий деятельное ценностное отношение к историческому и культурному наследию своего и других народов России, традициям, праздникам, памятникам народов, проживающих в родной стране - России. -  Проявляющий уважение к соотечественникам, проживающим за рубежом, поддерживающий их права, защиту их интересов в сохранении российской культурной идентичности</vt:lpstr>
      <vt:lpstr>             Федеральный проект «Патриотическое воспитание»  направлен на обеспечение функционирования системы патриотического воспитания граждан Российской Федерации. В рамках проекта ведется работа по развитию воспитательной работы в образовательных организациях общего и профессионального образования, проведению мероприятий патриотической направленности.  Сроки реализации - 01.01.2021 — 31.12.2024. Федеральный бюджет 13,6 млрд руб.</vt:lpstr>
      <vt:lpstr>             Федеральный проект «Патриотическое воспитание» </vt:lpstr>
      <vt:lpstr>https://ddt-chkalov.ru/taxonomy/term/18  Положения проектной линии "Во славу Отечества" на 2022-2023 учебный год</vt:lpstr>
      <vt:lpstr>  Содержание программы  «Юные хранители Славы нижегородцев». Формы творческой деятельности</vt:lpstr>
      <vt:lpstr> Модули программы</vt:lpstr>
      <vt:lpstr> Семинары руководителей музеев</vt:lpstr>
      <vt:lpstr> XI конкурс стационарных или временных выставок «Настоящая сила – в справедливости и правде»  (В.В. Путин, Президент Российской Федерации)</vt:lpstr>
      <vt:lpstr> XI конкурс стационарных или временных выставок «Настоящая сила – в справедливости и правде»  (В.В. Путин, Президент Российской Федерации)</vt:lpstr>
      <vt:lpstr> XI конкурс стационарных или временных выставок «Настоящая сила – в справедливости и правде»  (В.В. Путин, Президент Российской Федерации)</vt:lpstr>
      <vt:lpstr> XI конкурс стационарных или временных выставок «Настоящая сила – в справедливости и правде»  (В.В. Путин, Президент Российской Федерации)</vt:lpstr>
      <vt:lpstr> XI конкурс стационарных или временных выставок «Настоящая сила – в справедливости и правде»  (В.В. Путин, Президент Российской Федерации)</vt:lpstr>
      <vt:lpstr> XI конкурс стационарных или временных выставок «Настоящая сила – в справедливости и правде»  (В.В. Путин, Президент Российской Федерации)</vt:lpstr>
      <vt:lpstr> XI конкурс стационарных или временных выставок «Настоящая сила – в справедливости и правде»  (В.В. Путин, Президент Российской Федерации)</vt:lpstr>
      <vt:lpstr> План-сетка работы на 2022-2023 учебный год</vt:lpstr>
      <vt:lpstr> Сроки конкурсов музеев, выставок,  краеведческих конкурсов</vt:lpstr>
      <vt:lpstr> Сроки конкурсов музеев, выставок,  краеведческих конкурсов</vt:lpstr>
      <vt:lpstr> </vt:lpstr>
      <vt:lpstr> Сравнительная таблица динамики состояния в рамках реализации проекта «V городской заочный конкурс паспортизированных музеев образовательных учреждений «Лучший музей образовательного учреждения г. Нижнего Новгорода 2021-2022 учебного года»</vt:lpstr>
      <vt:lpstr>Сравнительная таблица динамики состояния в рамках реализации проекта «Мой Нижний Новгород» 2021-2022 учебного года</vt:lpstr>
      <vt:lpstr>        Сравнительная таблица динамики состояния  в рамках реализации проекта «XXIV городской конкурс «Моя семья в истории страны».  2021-2022 уч. год</vt:lpstr>
      <vt:lpstr> Сравнительная таблица динамики состояния в рамках реализации проекта  «Виртуальный музей уникальных экспонатов»   2021-2022  учебный год</vt:lpstr>
      <vt:lpstr>Ссылка на грамоты, дипломы на сайте Дворца, завоёванные участниками во время ремонтно-реставрационных работ во Дворце и пандемии</vt:lpstr>
      <vt:lpstr> Автор Программы  «Юные хранители Славы нижегородцев»</vt:lpstr>
      <vt:lpstr> Куратор Программы  «Юные хранители Славы нижегородцев»</vt:lpstr>
      <vt:lpstr> Куратор Программы  «Юные хранители Славы нижегородцев»</vt:lpstr>
      <vt:lpstr> Проводящая организация</vt:lpstr>
      <vt:lpstr>   Спасибо за внимание! Готова ответить на Ваши вопросы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Анна В. Тамбовцева</cp:lastModifiedBy>
  <cp:revision>73</cp:revision>
  <dcterms:created xsi:type="dcterms:W3CDTF">2022-09-16T07:19:08Z</dcterms:created>
  <dcterms:modified xsi:type="dcterms:W3CDTF">2022-10-24T09:50:58Z</dcterms:modified>
</cp:coreProperties>
</file>