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9"/>
  </p:notesMasterIdLst>
  <p:handoutMasterIdLst>
    <p:handoutMasterId r:id="rId20"/>
  </p:handoutMasterIdLst>
  <p:sldIdLst>
    <p:sldId id="341" r:id="rId2"/>
    <p:sldId id="363" r:id="rId3"/>
    <p:sldId id="376" r:id="rId4"/>
    <p:sldId id="357" r:id="rId5"/>
    <p:sldId id="359" r:id="rId6"/>
    <p:sldId id="358" r:id="rId7"/>
    <p:sldId id="364" r:id="rId8"/>
    <p:sldId id="366" r:id="rId9"/>
    <p:sldId id="361" r:id="rId10"/>
    <p:sldId id="362" r:id="rId11"/>
    <p:sldId id="370" r:id="rId12"/>
    <p:sldId id="368" r:id="rId13"/>
    <p:sldId id="367" r:id="rId14"/>
    <p:sldId id="369" r:id="rId15"/>
    <p:sldId id="371" r:id="rId16"/>
    <p:sldId id="375" r:id="rId17"/>
    <p:sldId id="3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6015B"/>
    <a:srgbClr val="CC3300"/>
    <a:srgbClr val="740000"/>
    <a:srgbClr val="990000"/>
    <a:srgbClr val="7CA1CE"/>
    <a:srgbClr val="0000CC"/>
    <a:srgbClr val="0000FF"/>
    <a:srgbClr val="FFFFFF"/>
    <a:srgbClr val="AA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820" autoAdjust="0"/>
  </p:normalViewPr>
  <p:slideViewPr>
    <p:cSldViewPr>
      <p:cViewPr>
        <p:scale>
          <a:sx n="75" d="100"/>
          <a:sy n="75" d="100"/>
        </p:scale>
        <p:origin x="-1872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D100961-6254-4660-AC5F-FD9E816EB6C7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D148D33-5CB8-42E5-8B30-B54F82C1C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ACD5EF-8F56-4DE2-96A7-AFD0AD8E26A6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8B34B0-BD59-4925-9F4A-19CBD20AB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EAAD4-8608-489E-BF34-1746489E8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FA59E-DF5B-4C7D-B687-AF299717D3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4B67B-FFDB-4D80-AA07-54CD733D6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9B6D4-1019-4A39-9A79-130108C87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29564-1B6D-40E2-99AB-34E86F2BA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D31C6-1CCF-49F8-9A59-650FA2A34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751B-EE9C-45D7-B603-BA0AA57ACD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D69B5-112D-4AFA-81CF-28E6B141E8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9CFF5-840F-4BAF-91D9-7B8599507A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2A4C-7036-4D1A-B35E-B0501DF38A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94D40-37E4-49ED-B553-B45933CDA6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B03855-B6F6-4944-A704-0F613A49C7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inouroki.org/about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https://kinouroki.org/abou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beliknn@mail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5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b9CONDT6U8M_1441277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57" y="134610"/>
            <a:ext cx="538397" cy="68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spect="1" noChangeArrowheads="1"/>
          </p:cNvSpPr>
          <p:nvPr/>
        </p:nvSpPr>
        <p:spPr bwMode="auto">
          <a:xfrm>
            <a:off x="323527" y="885523"/>
            <a:ext cx="8653579" cy="9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Департамент образования </a:t>
            </a:r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администрации </a:t>
            </a:r>
            <a:r>
              <a:rPr lang="ru-RU" b="1" dirty="0" err="1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г.Нижнего</a:t>
            </a:r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Новгорода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ДДТ </a:t>
            </a:r>
            <a:r>
              <a:rPr lang="ru-RU" b="1" dirty="0" err="1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им.В.П.Чкалова</a:t>
            </a:r>
            <a:endParaRPr lang="ru-RU" b="1" dirty="0" smtClean="0">
              <a:solidFill>
                <a:srgbClr val="0000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Научно-практическая лаборатория </a:t>
            </a:r>
            <a:r>
              <a:rPr lang="ru-RU" b="1" dirty="0" err="1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им.Н.Н.Белик</a:t>
            </a:r>
            <a:endParaRPr lang="ru-RU" dirty="0">
              <a:solidFill>
                <a:srgbClr val="000074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3318" y="2177313"/>
            <a:ext cx="72774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b="1" dirty="0" smtClean="0">
                <a:ln w="9525">
                  <a:solidFill>
                    <a:srgbClr val="000074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Городской семинар </a:t>
            </a:r>
            <a:r>
              <a:rPr lang="ru-RU" b="1" dirty="0">
                <a:ln w="9525">
                  <a:solidFill>
                    <a:srgbClr val="000074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для заместителей директоров по воспитательной работе </a:t>
            </a:r>
          </a:p>
        </p:txBody>
      </p:sp>
      <p:sp>
        <p:nvSpPr>
          <p:cNvPr id="8" name="Text Box 2"/>
          <p:cNvSpPr txBox="1">
            <a:spLocks noChangeAspect="1" noChangeArrowheads="1"/>
          </p:cNvSpPr>
          <p:nvPr/>
        </p:nvSpPr>
        <p:spPr bwMode="auto">
          <a:xfrm>
            <a:off x="467187" y="4941168"/>
            <a:ext cx="8209625" cy="8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25.10.2022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город Нижний  Новгород</a:t>
            </a:r>
            <a:endParaRPr lang="ru-RU" dirty="0">
              <a:solidFill>
                <a:srgbClr val="000074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7938" y="3150330"/>
            <a:ext cx="7277471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2800" b="1" dirty="0">
                <a:ln w="9525">
                  <a:solidFill>
                    <a:srgbClr val="000074"/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«Воспитание в современной системе образования:  ключевые задачи и пути решения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800" b="1" dirty="0">
              <a:ln w="9525">
                <a:solidFill>
                  <a:srgbClr val="000074"/>
                </a:solidFill>
              </a:ln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483" t="18501" r="17237" b="9814"/>
          <a:stretch/>
        </p:blipFill>
        <p:spPr>
          <a:xfrm>
            <a:off x="0" y="332656"/>
            <a:ext cx="9108936" cy="59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0" y="277856"/>
            <a:ext cx="7841660" cy="63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698"/>
            <a:ext cx="9144000" cy="41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237"/>
            <a:ext cx="9144000" cy="52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08" y="3966940"/>
            <a:ext cx="6042407" cy="2437875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12" y="260648"/>
            <a:ext cx="6156176" cy="3161977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823">
            <a:off x="6516216" y="754148"/>
            <a:ext cx="1806097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544"/>
            <a:ext cx="9144000" cy="4654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kinouroki.org/about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8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kinouroki.org/about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294"/>
            <a:ext cx="9144000" cy="34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8"/>
          <a:stretch/>
        </p:blipFill>
        <p:spPr bwMode="auto">
          <a:xfrm>
            <a:off x="2635457" y="188640"/>
            <a:ext cx="3808749" cy="62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тодист\Documents\ЦММР\2022-2023\Белик\Семинары\Семинар 25.10.2022\семинар пл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713" t="22700" r="17319" b="9401"/>
          <a:stretch/>
        </p:blipFill>
        <p:spPr>
          <a:xfrm>
            <a:off x="0" y="188640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13-х городских педагогических чтениях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посвященных году педагога и наставника, 200-летию </a:t>
            </a:r>
            <a:r>
              <a:rPr lang="ru-RU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К.Д.Ушинского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2" y="947815"/>
            <a:ext cx="4621498" cy="12241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педагогических чтений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этап – сентябрь – ноябрь 2022 –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этап – ноябрь-декабрь 2022 – районные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педчтения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этап – январь 2023 – экспертиза работ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февраль 2023 - городские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педчтения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12556" y="929329"/>
            <a:ext cx="4051931" cy="2499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чтений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6213" lvl="0" indent="-176213">
              <a:spcBef>
                <a:spcPts val="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ОУ и их заместители</a:t>
            </a:r>
          </a:p>
          <a:p>
            <a:pPr marL="176213" lvl="0" indent="-176213">
              <a:spcBef>
                <a:spcPts val="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руководители, старшие воспитатели и воспитатели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0" indent="-176213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учителя - предметники</a:t>
            </a:r>
          </a:p>
          <a:p>
            <a:pPr marL="176213" lvl="0" indent="-176213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педагоги дополнительного образования, методисты, педагоги – организаторы</a:t>
            </a:r>
          </a:p>
          <a:p>
            <a:pPr marL="176213" lvl="0" indent="-176213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педагоги – психологи, социальные педагоги, воспитатели, старшие вожатые</a:t>
            </a:r>
          </a:p>
          <a:p>
            <a:pPr marL="176213" lvl="0" indent="-176213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pPr marL="176213" lvl="0" indent="-176213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студенты и аспираты ВУЗов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358" y="3789040"/>
            <a:ext cx="8904192" cy="29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Секции городских педагогических чтений</a:t>
            </a:r>
            <a:r>
              <a:rPr lang="ru-RU" sz="14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1762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 и школа социальные партнеры в формировании у учащихся базовых национальных ценностей</a:t>
            </a:r>
          </a:p>
          <a:p>
            <a:pPr marL="268288" indent="-1762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Растим патриота – гражданина России.</a:t>
            </a:r>
          </a:p>
          <a:p>
            <a:pPr marL="268288" indent="-1762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Интеллектуальное, нравственное и трудовое воспитание в семье и школе в системе реализации обновленных ФГОС</a:t>
            </a:r>
          </a:p>
          <a:p>
            <a:pPr marL="268288" indent="-1762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</a:p>
          <a:p>
            <a:pPr marL="268288" indent="-1762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Теоретические и практические аспекты научно-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исследователькой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деятельности учащихся в ОУ.</a:t>
            </a:r>
          </a:p>
          <a:p>
            <a:pPr marL="268288" indent="-1762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Детские и молодежные общественные объединения. Социальный лифт как инструмент становления гражданственности учащихся. </a:t>
            </a:r>
          </a:p>
          <a:p>
            <a:pPr marL="268288" indent="-1762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Наставничество и профессиональный рост педагога как инструмент повышения качества образования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97445"/>
            <a:ext cx="1296144" cy="12035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821113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718577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02596" y="944894"/>
            <a:ext cx="0" cy="25561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80" y="191974"/>
            <a:ext cx="8834154" cy="7920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О Л О Ж Е Н И Е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6-м городском смотре научно-методического обеспечения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классных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в образовательных учреждениях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профессионализма и творчества – к качеству воспитания»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50" y="1026690"/>
            <a:ext cx="4621498" cy="24856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смотра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октябрь-ноябрь 2022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ОУ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ноябрь-декабрь 2022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районные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смотры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15 января-15 февраля 2023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городской смотр: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тур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заочная экспертиза материалов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смотра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до 1 февраля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тур – представление системы работы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направлению смотра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форме панорамы лучших моделей и практик методического сопровождения классного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руководителя)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899" y="1018434"/>
            <a:ext cx="3960440" cy="1059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принимают участие классные руководители 1-4 классов образовательных организаций города Нижнего Новгорода.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0826" y="3627866"/>
            <a:ext cx="8799522" cy="318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смотра</a:t>
            </a:r>
            <a:r>
              <a:rPr lang="ru-RU" sz="14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8763" lvl="0" indent="-25876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документация по проблемам образования и воспитания.</a:t>
            </a:r>
          </a:p>
          <a:p>
            <a:pPr marL="258763" lvl="0" indent="-25876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Описание системы, модели методического сопровождения классного руководителя в школе.</a:t>
            </a:r>
          </a:p>
          <a:p>
            <a:pPr marL="258763" lvl="0" indent="-25876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воспитания МОУ, модуль «Классное руководство», Программа работы МОУ по организационно-методическому обеспечению деятельности классных руководителей, Программы обучения  классных руководителей в ОУ.</a:t>
            </a:r>
          </a:p>
          <a:p>
            <a:pPr marL="258763" indent="-25876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ШМО классных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руководителей, деятельность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методического центра/кабинета </a:t>
            </a:r>
          </a:p>
          <a:p>
            <a:pPr marL="258763" lvl="0" indent="-258763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наставничества </a:t>
            </a:r>
          </a:p>
          <a:p>
            <a:pPr marL="258763" lvl="0" indent="-258763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методического обеспечения деятельности классного руководителя в направлении взаимодействия со специалистами (психолог,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соцпедагог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 т.д.).</a:t>
            </a:r>
          </a:p>
          <a:p>
            <a:pPr marL="258763" lvl="0" indent="-25876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методического обеспечения деятельности классного руководителя по работе с семьей.</a:t>
            </a:r>
          </a:p>
          <a:p>
            <a:pPr marL="258763" lvl="0" indent="-25876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Формы обобщения и распространения результативного опыта, повышения квалификации и педагогических компетенций классных руководителей </a:t>
            </a:r>
          </a:p>
          <a:p>
            <a:pPr marL="258763" indent="-25876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Отражение методического сопровождения классного руководителя во всех аспектах его деятельности на официальном сайте школы и других ресурсах.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40090" y="943551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3306" y="3574548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1960" y="1093058"/>
            <a:ext cx="0" cy="23529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5432" t="38100" r="42912" b="28301"/>
          <a:stretch/>
        </p:blipFill>
        <p:spPr>
          <a:xfrm>
            <a:off x="1403648" y="2087577"/>
            <a:ext cx="1440160" cy="12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О Л О Ж Е Н И Е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23 городском фестивале профессионального мастерства классных руководителей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«Классный руководитель года - 2023»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2296" y="1065426"/>
            <a:ext cx="4621498" cy="26129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фестиваля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 30 декабря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 1 марта 2023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районные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этап – городской фестиваль:</a:t>
            </a:r>
          </a:p>
          <a:p>
            <a:pPr marL="266700" indent="0">
              <a:spcBef>
                <a:spcPts val="0"/>
              </a:spcBef>
              <a:buNone/>
            </a:pPr>
            <a:r>
              <a:rPr lang="ru-RU" sz="1400" dirty="0" smtClean="0"/>
              <a:t>1 </a:t>
            </a:r>
            <a:r>
              <a:rPr lang="ru-RU" sz="1400" dirty="0"/>
              <a:t>тур – заочный - Экспертиза конкурсных материалов (обобщения опыта работы, портфолио и эссе классных руководителей)  –</a:t>
            </a:r>
            <a:r>
              <a:rPr lang="ru-RU" sz="1400" b="1" i="1" dirty="0"/>
              <a:t> до 15 марта </a:t>
            </a:r>
            <a:r>
              <a:rPr lang="ru-RU" sz="1400" b="1" i="1" dirty="0" smtClean="0"/>
              <a:t>2023г</a:t>
            </a:r>
            <a:endParaRPr lang="ru-RU" sz="1400" dirty="0"/>
          </a:p>
          <a:p>
            <a:pPr marL="266700" indent="0">
              <a:spcBef>
                <a:spcPts val="0"/>
              </a:spcBef>
              <a:buNone/>
            </a:pPr>
            <a:r>
              <a:rPr lang="ru-RU" sz="1400" dirty="0"/>
              <a:t>2 тур – Панорама воспитательных идей - </a:t>
            </a:r>
            <a:r>
              <a:rPr lang="ru-RU" sz="1400" b="1" i="1" dirty="0"/>
              <a:t>до 25 марта </a:t>
            </a:r>
            <a:r>
              <a:rPr lang="ru-RU" sz="1400" dirty="0" smtClean="0"/>
              <a:t>3 тур – мастер-класс – проведение классного часа 40-45 мин (видеозапись) – </a:t>
            </a:r>
            <a:r>
              <a:rPr lang="ru-RU" sz="1400" b="1" i="1" dirty="0" smtClean="0"/>
              <a:t>до 10 апреля 2023 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2023 года – подведение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4880" y="1030127"/>
            <a:ext cx="3960440" cy="1059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принимают участие классные руководители 1-4 классов образовательных организаций города Нижнего Новгорода.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4190428"/>
            <a:ext cx="8799522" cy="2372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и материалы участника</a:t>
            </a:r>
            <a:r>
              <a:rPr lang="ru-RU" sz="14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в городском этапе в оргкомитет фестиваля в срок до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 марта 2023 года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следующие документы и материалы (в электронном на почту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beliknn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mail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печатном виде):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проведении районного этапа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Характеристика-представление на победителя районного этапа фестиваля и анкета участника городского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Обобщение опыта работы классного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Эссе «Классный руководитель – наставник взросления»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Портфолио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участника (только в печатном виде</a:t>
            </a:r>
            <a:r>
              <a:rPr lang="ru-RU" sz="1400" i="1" dirty="0"/>
              <a:t>).</a:t>
            </a:r>
            <a:endPara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821113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880786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3968" y="1001754"/>
            <a:ext cx="0" cy="25561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1547664" y="2333732"/>
            <a:ext cx="1224136" cy="1224136"/>
            <a:chOff x="2267744" y="1844824"/>
            <a:chExt cx="4680520" cy="468052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764" y="2005732"/>
              <a:ext cx="4320480" cy="4320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267744" y="1844824"/>
              <a:ext cx="4680520" cy="46805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rgbClr val="0070C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6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80" y="191974"/>
            <a:ext cx="8834154" cy="527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О Л О Ж Е Н И Е</a:t>
            </a:r>
            <a:b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городской акции «Материнская слава»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721120"/>
            <a:ext cx="4608512" cy="28550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Акция проводится с </a:t>
            </a:r>
            <a:r>
              <a:rPr lang="ru-RU" sz="1400" b="1" dirty="0"/>
              <a:t>сентября 2022 года по декабрь 2022 </a:t>
            </a:r>
            <a:r>
              <a:rPr lang="ru-RU" sz="1400" dirty="0"/>
              <a:t>года и состоит из трёх блоков:</a:t>
            </a:r>
          </a:p>
          <a:p>
            <a:pPr marL="179388" lvl="0" indent="-163513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Собрания, праздники, «круглые столы», конференции, посвященные Всероссийскому Дню матери – до </a:t>
            </a:r>
            <a:r>
              <a:rPr lang="ru-RU" sz="1400" b="1" i="1" dirty="0"/>
              <a:t>25 ноября 2022 года.</a:t>
            </a:r>
          </a:p>
          <a:p>
            <a:pPr marL="179388" lvl="0" indent="-163513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Единое родительское собрание «Любовь к Родине начинается с Матери» – с </a:t>
            </a:r>
            <a:r>
              <a:rPr lang="ru-RU" sz="1400" b="1" i="1" dirty="0"/>
              <a:t>1 по 30 ноября 2022 </a:t>
            </a:r>
            <a:r>
              <a:rPr lang="ru-RU" sz="1400" dirty="0"/>
              <a:t>года (во всех районах, образовательных учреждениях, классах).</a:t>
            </a:r>
          </a:p>
          <a:p>
            <a:pPr marL="179388" lvl="0" indent="-163513"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Городской интерактивный конкурс детских творческих работ «Материнская слава»- сентябрь 2022 года – 15 ноября 2022 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Итоги акции подводятся в </a:t>
            </a:r>
            <a:r>
              <a:rPr lang="ru-RU" sz="1400" b="1" i="1" dirty="0"/>
              <a:t>декабре 2022 </a:t>
            </a:r>
            <a:r>
              <a:rPr lang="ru-RU" sz="1400" dirty="0"/>
              <a:t>года.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5945" y="860189"/>
            <a:ext cx="3960440" cy="1394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принимают участие педагогические, родительские коллективы, многодетные семьи, учащиеся образовательных учреждений всех видов и типов.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1542" y="4005064"/>
            <a:ext cx="8658276" cy="2714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акции</a:t>
            </a:r>
            <a:r>
              <a:rPr lang="ru-RU" sz="14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/>
              <a:t>По итогам акции выявляются кандидатуры матерей (не более 3 кандидатур от района) и бабушек (не более 2 кандидатур от района) в любой из номинаций</a:t>
            </a:r>
            <a:r>
              <a:rPr lang="ru-RU" sz="1400" dirty="0" smtClean="0"/>
              <a:t>:</a:t>
            </a:r>
            <a:endParaRPr lang="en-US" sz="1400" dirty="0" smtClean="0"/>
          </a:p>
          <a:p>
            <a:pPr lvl="0"/>
            <a:r>
              <a:rPr lang="ru-RU" sz="1400" i="1" dirty="0"/>
              <a:t>«Значительный вклад в общественную деятельность в направлении воспитания»</a:t>
            </a:r>
            <a:endParaRPr lang="ru-RU" sz="1400" dirty="0"/>
          </a:p>
          <a:p>
            <a:pPr lvl="0"/>
            <a:r>
              <a:rPr lang="ru-RU" sz="1400" i="1" dirty="0"/>
              <a:t>«Сохранение и укрепление традиций семейного воспитания, </a:t>
            </a:r>
            <a:r>
              <a:rPr lang="ru-RU" sz="1400" i="1" dirty="0" err="1"/>
              <a:t>межпоколенных</a:t>
            </a:r>
            <a:r>
              <a:rPr lang="ru-RU" sz="1400" i="1" dirty="0"/>
              <a:t> связей»</a:t>
            </a:r>
            <a:endParaRPr lang="ru-RU" sz="1400" dirty="0"/>
          </a:p>
          <a:p>
            <a:pPr lvl="0"/>
            <a:r>
              <a:rPr lang="ru-RU" sz="1600" i="1" dirty="0"/>
              <a:t>«Значительный вклад и результаты в воспитании, развитии одаренности, общественной </a:t>
            </a:r>
            <a:r>
              <a:rPr lang="ru-RU" sz="1400" i="1" dirty="0"/>
              <a:t>деятельности своих детей»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/>
              <a:t>В рамках акции проводится Городской интерактивный конкурс детских творческих работ </a:t>
            </a:r>
            <a:r>
              <a:rPr lang="ru-RU" sz="1400" b="1" i="1" dirty="0"/>
              <a:t>«Материнская слава»</a:t>
            </a:r>
            <a:r>
              <a:rPr lang="ru-RU" sz="1400" dirty="0"/>
              <a:t> в номинациях: «Иллюстрированное литературное произведение», «Видеоролик». </a:t>
            </a:r>
          </a:p>
          <a:p>
            <a:pPr marL="0" lvl="0" indent="0">
              <a:buNone/>
            </a:pPr>
            <a:r>
              <a:rPr lang="ru-RU" sz="1400" dirty="0"/>
              <a:t>Авторы выкладывают свои работы на </a:t>
            </a:r>
            <a:r>
              <a:rPr lang="ru-RU" sz="1400" dirty="0" err="1"/>
              <a:t>видеохостинге</a:t>
            </a:r>
            <a:r>
              <a:rPr lang="ru-RU" sz="1400" dirty="0"/>
              <a:t> </a:t>
            </a:r>
            <a:r>
              <a:rPr lang="ru-RU" sz="1400" dirty="0" err="1"/>
              <a:t>Youtube</a:t>
            </a:r>
            <a:r>
              <a:rPr lang="ru-RU" sz="1400" dirty="0"/>
              <a:t>, активную ссылку размещают в специальном окне при оформлении электронной заявки.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3306" y="733272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090" y="3725671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1960" y="1093058"/>
            <a:ext cx="0" cy="23529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84" y="2347015"/>
            <a:ext cx="1136045" cy="12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80" y="191974"/>
            <a:ext cx="8834154" cy="527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22-й городской акции «Сын. Отец. Отечество»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720" y="844700"/>
            <a:ext cx="4608512" cy="22758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Акция проводится с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сентября 2022 года по февраль 2023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года и состоит из блоков:</a:t>
            </a:r>
          </a:p>
          <a:p>
            <a:pPr marL="0" lvl="0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Мероприятия, посвященные Дню отца и Дню защитника Отечества –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до 28 февраля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2023 года</a:t>
            </a:r>
          </a:p>
          <a:p>
            <a:pPr marL="0" lvl="0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Городской интерактивный конкурс детских творческих работ «Сын. Отец. Отечество» - до 28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февраля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2023 года.</a:t>
            </a:r>
          </a:p>
          <a:p>
            <a:pPr marL="0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Городской интерактивный конкурс «Папа года 2023».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акции подводятся в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декабре 2022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8129" y="872765"/>
            <a:ext cx="3960440" cy="154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принимают участие педагогические, родительские коллективы и учащиеся образовательных учреждений всех видов и типов, отцы (в порядке выдвижения их кандидатур образовательными, общественными организациями, семьями)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3933056"/>
            <a:ext cx="8658276" cy="2714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акции</a:t>
            </a:r>
            <a:r>
              <a:rPr lang="ru-RU" sz="14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Городской интерактивный конкурс детских творческих работ «Сын. Отец. Отечество».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рамках акции проводится Городской интерактивный конкурс детских творческих работ «Сын. Отец. Отечество».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1400" u="sng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«Папа года».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 итогам акции в районах и ОО выявляются кандидатуры отцов для участия в городском интерактивном конкурсе «Папа года» в любой из номинаций: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ОТЦЫ – ГЕРОИ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ОТЦЫ НА ЗАЩИТЕ ОТЕЧЕСТВА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ОТЦЫ – ПРОФЕССИОНАЛЫ - НАСТАВНИКИ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ОТЦЫ - ЗА ЗДОРОВЫЙ ОБРАЗ ЖИЗНИ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ОТЦЫ – АКТИВНЫЕ ПОМОЩНИКИ ОБРАЗОВАТЕЛЬНЫХ УЧРЕЖДЕНИЙ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АКТИВНОСТЬ, ВОЛОНТЕРСТВО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МНОГОДЕТНЫЕ ОТЦЫ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ОТЦЫ – ТВОРЦЫ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Конкурс проводится с сентября 2022 г. по 28 февраля 2023 года прямым вхождением.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3306" y="733272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3306" y="3537715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39952" y="980728"/>
            <a:ext cx="0" cy="23529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4948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80" y="191974"/>
            <a:ext cx="8834154" cy="52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b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городском фестивале «Семья года - 2023»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26690"/>
            <a:ext cx="5076420" cy="32498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фестиваля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январь-февраль 2023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ОУ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март-апрель 2023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районные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этап 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май 2023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городской фестиваль: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Темы творческого выступления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(10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минут)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Мы гордимся своей династией (своей родословной)</a:t>
            </a:r>
          </a:p>
          <a:p>
            <a:pPr marL="179388" lvl="0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Семейные и национальные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связующая нить поколений</a:t>
            </a:r>
          </a:p>
          <a:p>
            <a:pPr marL="179388" lvl="0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История нашей семьи – история Победы</a:t>
            </a:r>
          </a:p>
          <a:p>
            <a:pPr marL="179388" lvl="0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Наши семейные ценности</a:t>
            </a:r>
          </a:p>
          <a:p>
            <a:pPr marL="179388" lvl="0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Секреты семейного счастья</a:t>
            </a:r>
          </a:p>
          <a:p>
            <a:pPr marL="179388" lvl="0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Гордость нашей семьи - наши дети</a:t>
            </a:r>
          </a:p>
          <a:p>
            <a:pPr marL="179388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Семья как носитель культурных ценностей</a:t>
            </a:r>
          </a:p>
          <a:p>
            <a:pPr marL="179388" indent="-1635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Семья и спорт</a:t>
            </a:r>
          </a:p>
          <a:p>
            <a:pPr marL="266700" indent="0">
              <a:spcBef>
                <a:spcPts val="0"/>
              </a:spcBef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8600" y="1000334"/>
            <a:ext cx="3405289" cy="1661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фестивале принимают участие семьи, представленные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всех видов и типов, в том числе образовательных организаций дошкольного и дополнительного образования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8600" y="4530267"/>
            <a:ext cx="4917457" cy="2123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в городском этапе необходимо в срок до 15 апреля 2023 года подать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заявку-представление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 которой должны быть указаны:</a:t>
            </a:r>
          </a:p>
          <a:p>
            <a:pPr marL="179388" lvl="0" indent="-16351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краткие итоги районного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6351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Анкету участника городского этапа фестиваля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63513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включающее в себя краткие характеристики на каждого члена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63513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фотографию всех членов семьи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63513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видеозапись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выступления победителя районного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8015" y="839746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386251"/>
            <a:ext cx="6643734" cy="34289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07904" y="1026690"/>
            <a:ext cx="0" cy="29176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Тюменских родителей может бесплатно проконсультировать психолог в «Семье» |  ОБЩЕСТВО: Семья | ОБЩЕСТВО | АиФ Тюме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48" y="2931664"/>
            <a:ext cx="1700363" cy="11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5364088" y="4530267"/>
            <a:ext cx="3614946" cy="2123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семейных видеороликов «Я горжусь своей семьей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«Наша семейная династия»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«Много деток - хорошо»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«История нашей семьи»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«Ценности и традиции нашей семьи»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«Лучшие друзья - родители»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«Вместе интересно».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Дневник путешественника «Открываем Россию всей семьей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20072" y="4581128"/>
            <a:ext cx="0" cy="2051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1274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ПОЛОЖЕНИЕ о 13-х городских педагогических чтениях  посвященных году педагога и наставника, 200-летию К.Д.Ушинского </vt:lpstr>
      <vt:lpstr>П О Л О Ж Е Н И Е о 6-м городском смотре научно-методического обеспечения  деятельности классных руководителей в образовательных учреждениях  «От профессионализма и творчества – к качеству воспитания» </vt:lpstr>
      <vt:lpstr>П О Л О Ж Е Н И Е о 23 городском фестивале профессионального мастерства классных руководителей «Классный руководитель года - 2023» </vt:lpstr>
      <vt:lpstr>П О Л О Ж Е Н И Е о городской акции «Материнская слава»</vt:lpstr>
      <vt:lpstr>ПОЛОЖЕНИЕ о 22-й городской акции «Сын. Отец. Отечество»</vt:lpstr>
      <vt:lpstr>ПОЛОЖЕНИЕ о городском фестивале «Семья года - 2023»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цммр</dc:creator>
  <cp:lastModifiedBy>Методист</cp:lastModifiedBy>
  <cp:revision>222</cp:revision>
  <dcterms:created xsi:type="dcterms:W3CDTF">2007-03-15T11:46:06Z</dcterms:created>
  <dcterms:modified xsi:type="dcterms:W3CDTF">2022-10-25T09:43:56Z</dcterms:modified>
</cp:coreProperties>
</file>