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2" r:id="rId5"/>
    <p:sldId id="264" r:id="rId6"/>
    <p:sldId id="263" r:id="rId7"/>
    <p:sldId id="262" r:id="rId8"/>
    <p:sldId id="260" r:id="rId9"/>
    <p:sldId id="261" r:id="rId10"/>
    <p:sldId id="265" r:id="rId11"/>
    <p:sldId id="266" r:id="rId12"/>
    <p:sldId id="268" r:id="rId13"/>
    <p:sldId id="269" r:id="rId14"/>
    <p:sldId id="270" r:id="rId15"/>
    <p:sldId id="25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u="none" strike="noStrike" baseline="0" dirty="0">
                <a:effectLst/>
              </a:rPr>
              <a:t>Идеалы чести, долга, совести, ощущение "честно прожитой жизни"</a:t>
            </a:r>
            <a:r>
              <a:rPr lang="ru-RU" sz="2800" b="0" i="0" u="none" strike="noStrike" baseline="0" dirty="0"/>
              <a:t> , %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молодежь (18-30)</c:v>
                </c:pt>
                <c:pt idx="1">
                  <c:v>среднее поколение (31-50)</c:v>
                </c:pt>
                <c:pt idx="2">
                  <c:v>старшее поколение (старше 60 лет)</c:v>
                </c:pt>
              </c:strCache>
            </c:strRef>
          </c:cat>
          <c:val>
            <c:numRef>
              <c:f>Лист1!$G$17:$G$19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A-442C-964F-2A7366186C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8013871"/>
        <c:axId val="1798017199"/>
      </c:barChart>
      <c:catAx>
        <c:axId val="179801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017199"/>
        <c:crosses val="autoZero"/>
        <c:auto val="1"/>
        <c:lblAlgn val="ctr"/>
        <c:lblOffset val="100"/>
        <c:noMultiLvlLbl val="0"/>
      </c:catAx>
      <c:valAx>
        <c:axId val="179801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01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Ресурсы сети Интернет, вызывающие наибольший интерес респондентов</a:t>
            </a:r>
            <a:r>
              <a:rPr lang="ru-RU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736507675228365E-2"/>
          <c:y val="0.19615759031620403"/>
          <c:w val="0.94730421613034066"/>
          <c:h val="0.4840994139181046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Лист8!$H$7:$H$13</c:f>
              <c:strCache>
                <c:ptCount val="7"/>
                <c:pt idx="0">
                  <c:v>1. Игровые ресурсы</c:v>
                </c:pt>
                <c:pt idx="1">
                  <c:v>2.Мессенджеры</c:v>
                </c:pt>
                <c:pt idx="2">
                  <c:v> 3.Онлайн-магазины</c:v>
                </c:pt>
                <c:pt idx="3">
                  <c:v>4. Новости культуры</c:v>
                </c:pt>
                <c:pt idx="4">
                  <c:v>5. Новости науки и техники</c:v>
                </c:pt>
                <c:pt idx="5">
                  <c:v>6. Музыкальные сервисы</c:v>
                </c:pt>
                <c:pt idx="6">
                  <c:v>7. Политические новости</c:v>
                </c:pt>
              </c:strCache>
            </c:strRef>
          </c:cat>
          <c:val>
            <c:numRef>
              <c:f>Лист8!$I$7:$I$13</c:f>
              <c:numCache>
                <c:formatCode>General</c:formatCode>
                <c:ptCount val="7"/>
                <c:pt idx="0">
                  <c:v>70.8</c:v>
                </c:pt>
                <c:pt idx="1">
                  <c:v>96.4</c:v>
                </c:pt>
                <c:pt idx="2">
                  <c:v>48.2</c:v>
                </c:pt>
                <c:pt idx="3">
                  <c:v>18.5</c:v>
                </c:pt>
                <c:pt idx="4">
                  <c:v>17.899999999999999</c:v>
                </c:pt>
                <c:pt idx="5">
                  <c:v>60</c:v>
                </c:pt>
                <c:pt idx="6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B-4D8A-A6C9-5887F6753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621696"/>
        <c:axId val="204263808"/>
        <c:axId val="0"/>
      </c:bar3DChart>
      <c:catAx>
        <c:axId val="1826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63808"/>
        <c:crosses val="autoZero"/>
        <c:auto val="1"/>
        <c:lblAlgn val="ctr"/>
        <c:lblOffset val="100"/>
        <c:noMultiLvlLbl val="0"/>
      </c:catAx>
      <c:valAx>
        <c:axId val="20426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6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2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2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4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1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1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216E-074C-4433-AF9D-717116202D78}" type="datetimeFigureOut">
              <a:rPr lang="ru-RU" smtClean="0"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F417-DFA8-4495-A5F2-E7551160C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remlin.ru/events/president/transcripts/239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47893"/>
            <a:ext cx="10424160" cy="2465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СОЦИОКУЛЬТУРНАЯ ИДЕНТИЧНОСТЬ И БЕЗОПАСНОСТЬ ОБЩЕСТВА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937" y="4319451"/>
            <a:ext cx="10755086" cy="2133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Свадьбина Татьяна Владимировна – д. философ. н, профессор</a:t>
            </a:r>
          </a:p>
          <a:p>
            <a:r>
              <a:rPr lang="ru-RU" sz="2800" dirty="0" smtClean="0"/>
              <a:t>Немова Ольга Алексеевна – к. </a:t>
            </a:r>
            <a:r>
              <a:rPr lang="ru-RU" sz="2800" dirty="0" err="1" smtClean="0"/>
              <a:t>соц.н</a:t>
            </a:r>
            <a:r>
              <a:rPr lang="ru-RU" sz="2800" dirty="0" smtClean="0"/>
              <a:t>., доцент</a:t>
            </a:r>
          </a:p>
          <a:p>
            <a:r>
              <a:rPr lang="ru-RU" sz="2800" dirty="0" smtClean="0"/>
              <a:t>Нижегородский государственный педагогический университет</a:t>
            </a:r>
          </a:p>
          <a:p>
            <a:r>
              <a:rPr lang="ru-RU" sz="2800" dirty="0" smtClean="0"/>
              <a:t> им. К. Минина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9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Российское культурное наследие как фактор обеспечения межпоколенной социокультурной трансмиссии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31" y="1558834"/>
            <a:ext cx="11025052" cy="49377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Открытость</a:t>
            </a:r>
            <a:r>
              <a:rPr lang="ru-RU" b="1" dirty="0"/>
              <a:t>. </a:t>
            </a:r>
            <a:r>
              <a:rPr lang="ru-RU" dirty="0"/>
              <a:t>Культурное наследие демонстрирует готовность к взаимодействию и взаимообмену с другими народами. Российская культура являет собой яркий пример гармонии и синтеза в единое культурное целое достижений и шедевров более 150 наций и народностей, проживающих в нашей стране (особенно в т.н. «союзный», советский период) и на протяжении всей истории оказывала благотворное влияние на культурную жизнь других стран, получая и там высокую оценку и признание за вклад в общемировое, духовное, общекультурное развитие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 smtClean="0"/>
              <a:t>.	</a:t>
            </a:r>
            <a:r>
              <a:rPr lang="ru-RU" b="1" dirty="0" smtClean="0"/>
              <a:t>Противостояние антикультуре и </a:t>
            </a:r>
            <a:r>
              <a:rPr lang="ru-RU" b="1" dirty="0" err="1" smtClean="0"/>
              <a:t>псевдокультуре</a:t>
            </a:r>
            <a:r>
              <a:rPr lang="ru-RU" dirty="0" smtClean="0"/>
              <a:t>, </a:t>
            </a:r>
            <a:r>
              <a:rPr lang="ru-RU" b="1" dirty="0" err="1" smtClean="0"/>
              <a:t>антигуманизму</a:t>
            </a:r>
            <a:r>
              <a:rPr lang="ru-RU" b="1" dirty="0" smtClean="0"/>
              <a:t>. </a:t>
            </a:r>
            <a:r>
              <a:rPr lang="ru-RU" dirty="0" smtClean="0"/>
              <a:t>Важное назначение культурного наследия, по мысли академика Д.С. Лихачева, состоит в том, чтобы поддерживать все созидательное и противостоять всему тому, что разрушает в человеке «человеческое начало», разжигает в нем низменные инстинкты, насаждает пороки - злобу, садизм, жестокость, жадность, эгоизм, предательство, равнодушие  и безразличие к чужой беде, т.е. необходимо выработать в человеке (особенно в его молодой неокрепшей душе) своего рода «противоядие» и при этом готовность отстаивать ценностные смыслы своего духовно-нравственного бытия (Д.С. Лихачев).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268685" y="605504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5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Опыт работы Городской научно-практической лабораторией по проблемам воспитания и семьи </a:t>
            </a:r>
            <a:r>
              <a:rPr lang="ru-RU" sz="3600" b="1" dirty="0" smtClean="0"/>
              <a:t>им. Н.Н. Белик, </a:t>
            </a:r>
            <a:r>
              <a:rPr lang="ru-RU" sz="3600" b="1" dirty="0"/>
              <a:t>ДДТ им В.П. </a:t>
            </a:r>
            <a:r>
              <a:rPr lang="ru-RU" sz="3600" b="1" dirty="0" smtClean="0"/>
              <a:t>Чкалова и Департамента образования г. Нижнего Новгорода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57" y="2097158"/>
            <a:ext cx="11251095" cy="411205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sz="3400" dirty="0" smtClean="0"/>
              <a:t>Совместное </a:t>
            </a:r>
            <a:r>
              <a:rPr lang="ru-RU" sz="3400" dirty="0"/>
              <a:t>отстаивание (учителями и родителями) принципа гуманизации школы, образования, исходящего из признания интересов учащегося смыслом жизнедеятельности школы</a:t>
            </a:r>
            <a:r>
              <a:rPr lang="ru-RU" sz="34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3400" dirty="0" smtClean="0"/>
              <a:t>Коллектив </a:t>
            </a:r>
            <a:r>
              <a:rPr lang="ru-RU" sz="3400" dirty="0"/>
              <a:t>учителей и родительская общественность выстраивают процесс трансляции базовых ценностей учащимся, исходя из возрастного, психолого-эмоционального, поло-ролевого состояния детей, не натаскивая их для «парадной отчетности «наверх» зубрешкой понятий и категорий, смысл которых им еще не ясен </a:t>
            </a:r>
            <a:r>
              <a:rPr lang="ru-RU" sz="3400" dirty="0" smtClean="0"/>
              <a:t>(в </a:t>
            </a:r>
            <a:r>
              <a:rPr lang="ru-RU" sz="3400" dirty="0"/>
              <a:t>том числе таких базовых ценностей как патриотизм, социальная солидарность и т.д.), но отдавая предпочтение более близким и «узнаваемым» – таким как семья, забота, природа и т.д.</a:t>
            </a:r>
          </a:p>
          <a:p>
            <a:pPr marL="514350" indent="-514350">
              <a:buAutoNum type="arabicPeriod"/>
            </a:pPr>
            <a:r>
              <a:rPr lang="ru-RU" sz="3400" dirty="0" err="1" smtClean="0"/>
              <a:t>Человекогенезис</a:t>
            </a:r>
            <a:r>
              <a:rPr lang="ru-RU" sz="3400" dirty="0"/>
              <a:t>, как известно, включает в себя три компонента - знания, умения и ценности, достигаемые соответственно через образование, обучение и воспитание. В семье задается человеческая матрица, с которой ребенок пойдет потом по жизни. Учитель снимает </a:t>
            </a:r>
            <a:r>
              <a:rPr lang="ru-RU" sz="3400" dirty="0" smtClean="0"/>
              <a:t>своеобразный </a:t>
            </a:r>
            <a:r>
              <a:rPr lang="ru-RU" sz="3400" dirty="0"/>
              <a:t>«культурный», духовно-нравственный слепок с семьи, выявляет не только психологический, но и культурный потенциал родителей.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8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работы Городской научно-практической лабораторией по проблемам воспитания и семьи им. Н.Н. Белик, ДДТ им В.П. Чкалова и Департамента образования г. Нижнего Новгорода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(продолжение)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8808" y="217349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Социокультурное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 школы и семьи создает кластерную систему культурно-образовательного и воспитательного пространства (среду), включающую в себя этно-культурные, историко-патриотические площадки (и музеи), клубы поисковиков, творческие, художественные, театральные площадки, центры национальной культуры и народных промыслов, через которые осуществляется практическая деятельность по духовно-нравственной консолидации народов России.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Именно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– при поддержке учителей – выступили инициаторами возвращения в образовательно-воспитательное пространство национально-культурного компонента и возможность представителям национальных землячеств проводить свои национальные праздники, ярмарки, мастер-классы прикладного искусства в рамках района, города и даже страны).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предложения: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Историко-культурная травма, нанесенная российскому обществу в 90-егоды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в., распад СССР, разделили россиян на сторонников и противников традиционных духовно-нравственных ценностей, и логически встал вопрос о «целесообразности» сохранения» культурного наследия страны.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Российское культурное наследие базируется на двух основаниях– ценностях и  нормах православия и созидательной активности народа, как субъекта единого государства.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Сущностные характеристики культурного наследия, как фактора осуществления межпоколенной трансмиссии духовной жизни россиян - это: народность, социокультурный опыт поколений, гуманность, историко-культурная и генетическая, поведенческая память, открытость, противостояние антикультуре 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псевдокультуре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35" y="178904"/>
            <a:ext cx="10836965" cy="1064523"/>
          </a:xfrm>
        </p:spPr>
        <p:txBody>
          <a:bodyPr/>
          <a:lstStyle/>
          <a:p>
            <a:r>
              <a:rPr lang="ru-RU" dirty="0"/>
              <a:t>Выводы и </a:t>
            </a:r>
            <a:r>
              <a:rPr lang="ru-RU" dirty="0" smtClean="0"/>
              <a:t>предложения (продолжение):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48" y="1391478"/>
            <a:ext cx="11310730" cy="5098774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3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Вестернизация</a:t>
            </a:r>
            <a:r>
              <a:rPr lang="ru-RU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массового и индивидуального сознания россиян, господство массовой культуры в 90-е гг. </a:t>
            </a:r>
            <a:r>
              <a:rPr lang="en-US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в. разрушили традиционные духовные основы российской культуры и создали угрозу национальной культурной самобытности и национальной безопасности российского общества, что потребовало в начале </a:t>
            </a:r>
            <a:r>
              <a:rPr lang="en-US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XXI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века от нового руководства страной срочно пересмотреть образовательные стандарты и разработать Концепцию воспитания подрастающего поколения, основанную на традиционных духовных ценностях и исторических традициях </a:t>
            </a:r>
            <a:r>
              <a:rPr lang="ru-RU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народа.</a:t>
            </a:r>
            <a:endParaRPr lang="ru-RU" sz="29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Усугубляющим 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обстоятельством в обеспечении трансляции базовых ценностей – помимо историко-культурной травмы и господства массовой культуры – является бездумная </a:t>
            </a:r>
            <a:r>
              <a:rPr lang="ru-RU" sz="3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образования, культуры, повседневной жизни (сферы коммуникаций), пагубно сказывающаяся на умственном развитии молодого поколения и представляющая собой искусственную </a:t>
            </a:r>
            <a:r>
              <a:rPr lang="ru-RU" sz="3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аутизацию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россиян, неспособных к духовно-нравственной рефлексии.</a:t>
            </a:r>
            <a:endParaRPr lang="ru-RU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Культурное 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наследие способно выполнить свою миссию трансляции базовых ценностей и традиций последующим поколениям. только через </a:t>
            </a:r>
            <a:r>
              <a:rPr lang="ru-RU" sz="3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инкультурацию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обучение, научение молодых россиян традициям и ценностному богатству родной культуры.</a:t>
            </a:r>
            <a:endParaRPr lang="ru-RU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Из </a:t>
            </a:r>
            <a:r>
              <a:rPr lang="ru-RU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всех социальных институтов, способных раскрыть и одновременно использовать богатый воспитательный и социализирующий потенциал культурного наследия, исследователи и практики считают школу и семью, их плодотворное и действенное  партнерство.</a:t>
            </a:r>
            <a:endParaRPr lang="ru-RU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4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34" y="365125"/>
            <a:ext cx="10709366" cy="706029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236617"/>
            <a:ext cx="10805160" cy="494034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Горшков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М.К., Шереги Ф.Э. Молодежь России: социологический портрет. - М.: 2010. - 592 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Путин В.В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 государственной поддержке традиционной народной культуры 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/ Стенографический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отчет о заседании Государственного совета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 государственной поддержке традиционной народной культуры в России» /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http://kremlin.ru/events/president/transcripts/23986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Свадьбина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Т.В, Вагин Д.Ю.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Межпоколенные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ценности россиян / Т. В. Свадьбина, Д. Ю. Вагин // Приволжский научный журнал. - 2012. - № 4. - С. 263-267.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Терентьев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А.А. Духовно-нравственные ценности и ориентиры социализации современной молодежи // Российское общество: традиции и современность: учеб. пособие по направлению 540400 "Соц.-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образование" для студентов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вузов / [В. А.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Глуздов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др.] ; под ред. А. Б. Любимовой ; М-во образования Рос. Федерации,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Нижегор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гос.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ун-т. - Н. Новгород 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Нижегор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гос.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ун-т, 2004. - 271 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Фортунатова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В.А. Культура и образование [Текст] : монография / В. А. Фортунатова ; М-во науки и образования Российской Федерации, Гос. образовательное учреждение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проф. образования "Нижегородский гос.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ун-т". - Нижний Новгород : Нижегородский гос.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ун-т, 2010. - 411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Фортунатова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В.А. Социология культуры // Российское общество: традиции и современность: учеб. пособие по направлению 540400 "Соц.-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образование" для студентов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вузов / [В. А.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Глуздов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др.] ; под ред. А. Б. Любимовой ; М-во образования Рос. Федерации,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Нижегор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гос.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ун-т. - Н. Новгород 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Нижегор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гос.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ун-т, 2004. - 271 с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4565" y="2601429"/>
            <a:ext cx="6049617" cy="14636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9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91" y="478337"/>
            <a:ext cx="8882743" cy="784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роли культуры: декларируемые ценности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«Для нашей многонациональной страны разнообразие народного творчества, обрядов, обычаев, ремесел – не только бесценное наследие. Это наше общенациональное преимущество. Ведь культура народов России выполняет в обществе ключевую объединяющую роль, способствует сближению и взаимопониманию между людьми, утверждению принципов согласия и толерантности». </a:t>
            </a:r>
          </a:p>
          <a:p>
            <a:pPr marL="0" indent="0" algn="r">
              <a:buNone/>
            </a:pPr>
            <a:r>
              <a:rPr lang="ru-RU" dirty="0" smtClean="0"/>
              <a:t>В.В. Путин </a:t>
            </a:r>
          </a:p>
          <a:p>
            <a:pPr marL="0" indent="0" algn="r">
              <a:buNone/>
            </a:pPr>
            <a:r>
              <a:rPr lang="ru-RU" dirty="0" smtClean="0"/>
              <a:t>26 </a:t>
            </a:r>
            <a:r>
              <a:rPr lang="ru-RU" dirty="0"/>
              <a:t>декабря 2006 года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8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91547" y="5519477"/>
            <a:ext cx="103719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Горшков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М.К., Шереги Ф.Э. Молодежь России: социологический портрет. - М.: 2010. - 592 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264547"/>
              </p:ext>
            </p:extLst>
          </p:nvPr>
        </p:nvGraphicFramePr>
        <p:xfrm>
          <a:off x="862149" y="1262743"/>
          <a:ext cx="10388947" cy="418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15291" y="478337"/>
            <a:ext cx="8882743" cy="7844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Межпоколенческий кризис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1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9296"/>
            <a:ext cx="10439400" cy="523149"/>
          </a:xfrm>
        </p:spPr>
        <p:txBody>
          <a:bodyPr>
            <a:normAutofit fontScale="90000"/>
          </a:bodyPr>
          <a:lstStyle/>
          <a:p>
            <a:r>
              <a:rPr lang="ru-RU" dirty="0"/>
              <a:t>«Основные ценности студентов (по рангу</a:t>
            </a:r>
            <a:r>
              <a:rPr lang="ru-RU" dirty="0" smtClean="0"/>
              <a:t>)», %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48271"/>
              </p:ext>
            </p:extLst>
          </p:nvPr>
        </p:nvGraphicFramePr>
        <p:xfrm>
          <a:off x="744582" y="1132115"/>
          <a:ext cx="10779035" cy="41596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401415">
                  <a:extLst>
                    <a:ext uri="{9D8B030D-6E8A-4147-A177-3AD203B41FA5}">
                      <a16:colId xmlns:a16="http://schemas.microsoft.com/office/drawing/2014/main" val="506683758"/>
                    </a:ext>
                  </a:extLst>
                </a:gridCol>
                <a:gridCol w="1238471">
                  <a:extLst>
                    <a:ext uri="{9D8B030D-6E8A-4147-A177-3AD203B41FA5}">
                      <a16:colId xmlns:a16="http://schemas.microsoft.com/office/drawing/2014/main" val="2436964798"/>
                    </a:ext>
                  </a:extLst>
                </a:gridCol>
                <a:gridCol w="4139149">
                  <a:extLst>
                    <a:ext uri="{9D8B030D-6E8A-4147-A177-3AD203B41FA5}">
                      <a16:colId xmlns:a16="http://schemas.microsoft.com/office/drawing/2014/main" val="388586098"/>
                    </a:ext>
                  </a:extLst>
                </a:gridCol>
              </a:tblGrid>
              <a:tr h="634787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ценности студентов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Ранг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Среднее значение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614738"/>
                  </a:ext>
                </a:extLst>
              </a:tr>
              <a:tr h="51796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Семейное благополучие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00860"/>
                  </a:ext>
                </a:extLst>
              </a:tr>
              <a:tr h="4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Здоровье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54601"/>
                  </a:ext>
                </a:extLst>
              </a:tr>
              <a:tr h="4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Интересная работа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140239"/>
                  </a:ext>
                </a:extLst>
              </a:tr>
              <a:tr h="4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Высокий доход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01474"/>
                  </a:ext>
                </a:extLst>
              </a:tr>
              <a:tr h="634787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самореализации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440342"/>
                  </a:ext>
                </a:extLst>
              </a:tr>
              <a:tr h="4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Престижная работа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809302"/>
                  </a:ext>
                </a:extLst>
              </a:tr>
              <a:tr h="634787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Общественно-полезный труд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74975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46515" y="5291799"/>
            <a:ext cx="896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«РОЛЬ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СЕМЬИ В ФОРМИРОВАНИИ ТРУДОВЫХ УСТАНОВОК СТУДЕНЧЕСКОЙ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n-350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Нижний Новгород,  2013г.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199016" y="5938130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7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889990"/>
            <a:ext cx="8621485" cy="474563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971" y="336412"/>
            <a:ext cx="11190515" cy="386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 современной молодежи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9727" y="5638214"/>
            <a:ext cx="803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«Роль СМИ в жизни молодежи Нижнего Новгорода»</a:t>
            </a:r>
            <a:r>
              <a:rPr lang="en-US" dirty="0" smtClean="0"/>
              <a:t> (n-195)</a:t>
            </a:r>
            <a:r>
              <a:rPr lang="ru-RU" dirty="0" smtClean="0"/>
              <a:t>, Нижний Новгород, </a:t>
            </a:r>
            <a:r>
              <a:rPr lang="en-US" dirty="0" smtClean="0"/>
              <a:t> </a:t>
            </a:r>
            <a:r>
              <a:rPr lang="en-US" dirty="0" smtClean="0"/>
              <a:t>2020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338354" y="6120832"/>
            <a:ext cx="1445622" cy="46414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4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4" y="365126"/>
            <a:ext cx="10099766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ищет молодежь в сети Интернет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5537995"/>
              </p:ext>
            </p:extLst>
          </p:nvPr>
        </p:nvGraphicFramePr>
        <p:xfrm>
          <a:off x="1463040" y="1012780"/>
          <a:ext cx="9335588" cy="449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25190" y="5602198"/>
            <a:ext cx="8033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«Роль СМИ в жизни молодежи Нижнего Новгорода»</a:t>
            </a:r>
            <a:r>
              <a:rPr lang="en-US" dirty="0" smtClean="0"/>
              <a:t> (n-195)</a:t>
            </a:r>
            <a:r>
              <a:rPr lang="ru-RU" dirty="0" smtClean="0"/>
              <a:t>, </a:t>
            </a:r>
            <a:r>
              <a:rPr lang="en-US" dirty="0" smtClean="0"/>
              <a:t> 2020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181600" y="5971529"/>
            <a:ext cx="1602376" cy="57119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1" y="365126"/>
            <a:ext cx="11286308" cy="9672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Истоки агрессивного поведения в молодежной среде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8" y="15121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«Без опыта старших молодежь лишается духовной сердцевины, становится или поколением пустоцветов или глубоко трагическим поколением»…. Бездуховное, безнравственная среда провоцирует молодежь на агрессивное и даже преступное поведение».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В.А. Фортунатова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16" y="3456817"/>
            <a:ext cx="3981156" cy="2565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1631" y="6092855"/>
            <a:ext cx="398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Владислав Росляков</a:t>
            </a:r>
          </a:p>
          <a:p>
            <a:r>
              <a:rPr lang="ru-RU" dirty="0" smtClean="0"/>
              <a:t>«Керченский стрелок», 2019 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97" y="4041865"/>
            <a:ext cx="4092834" cy="2148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2075" y="6182139"/>
            <a:ext cx="350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Ильназ</a:t>
            </a:r>
            <a:r>
              <a:rPr lang="ru-RU" dirty="0" smtClean="0"/>
              <a:t> </a:t>
            </a:r>
            <a:r>
              <a:rPr lang="ru-RU" dirty="0" err="1" smtClean="0"/>
              <a:t>Галявиев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«Казанский стрелок», 2021г.</a:t>
            </a:r>
            <a:r>
              <a:rPr lang="ru-RU" dirty="0"/>
              <a:t> </a:t>
            </a: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5686403" y="593351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3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Российское культурное наследие как фактор обеспечения межпоколенной социокультурной трансмиссии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Народность. </a:t>
            </a:r>
            <a:r>
              <a:rPr lang="ru-RU" dirty="0" smtClean="0"/>
              <a:t>Огромное число самых разных по жанру и исполнению произведений, созданных российскими писателями, драматургами, поэтами, музыкантами, композиторами, балетмейстерами, кинорежиссерами, скульпторами, мыслителями, инженерами, учеными, мастерами прикладного искусства и народных промыслов, отражают жизнь многонационального народа России, ее природный мир, ее историю, интересы, духовный мир и чаяния народа. </a:t>
            </a:r>
          </a:p>
          <a:p>
            <a:pPr marL="0" indent="0">
              <a:buNone/>
            </a:pPr>
            <a:r>
              <a:rPr lang="ru-RU" dirty="0" smtClean="0"/>
              <a:t>2.	</a:t>
            </a:r>
            <a:r>
              <a:rPr lang="ru-RU" b="1" dirty="0" smtClean="0"/>
              <a:t>Культурное наследие России </a:t>
            </a:r>
            <a:r>
              <a:rPr lang="ru-RU" dirty="0" smtClean="0"/>
              <a:t>позволяет изучать и осознать опыт наших предков, расширяя представления о многих вещах и понятиях, направленных на обогащение нашего сознания, в том числе молодого поколения. 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129347" y="5811203"/>
            <a:ext cx="1654629" cy="73152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45" y="251913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Российское культурное наследие как фактор обеспечения межпоколенной социокультурной трансмиссии (продолжение)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1825625"/>
            <a:ext cx="11564982" cy="44010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3"/>
            </a:pPr>
            <a:r>
              <a:rPr lang="ru-RU" b="1" dirty="0" smtClean="0"/>
              <a:t>Гуманность</a:t>
            </a:r>
            <a:r>
              <a:rPr lang="ru-RU" dirty="0" smtClean="0"/>
              <a:t>, как уважение к личности каждого человека, его склонностям, интересам, потребностям </a:t>
            </a:r>
            <a:r>
              <a:rPr lang="ru-RU" dirty="0" smtClean="0"/>
              <a:t> </a:t>
            </a:r>
            <a:r>
              <a:rPr lang="ru-RU" dirty="0" smtClean="0"/>
              <a:t>и забота о </a:t>
            </a:r>
            <a:r>
              <a:rPr lang="ru-RU" dirty="0" err="1" smtClean="0"/>
              <a:t>человекостановлении</a:t>
            </a:r>
            <a:r>
              <a:rPr lang="ru-RU" dirty="0" smtClean="0"/>
              <a:t>. Искусство, литература - это источник добра; они очищают и возвышают душу и чувства, культивируют лучшие человеческие качества - сердечность, отзывчивость, любовь, преданность, честность, героизм. То есть культурное наследие определяет меру человеческого в человеке, мотивируя человека задуматься о наращивании не только коэффициента интеллекта (IQ), но и «коэффициента гуманизма» (HQ) (Д.С. Лихачев. Раздумья, В.А. Фортунатова. Человек и культура). </a:t>
            </a:r>
          </a:p>
          <a:p>
            <a:pPr marL="514350" indent="-514350">
              <a:buAutoNum type="arabicPeriod" startAt="3"/>
            </a:pPr>
            <a:r>
              <a:rPr lang="ru-RU" b="1" dirty="0" smtClean="0"/>
              <a:t>Память</a:t>
            </a:r>
            <a:r>
              <a:rPr lang="ru-RU" dirty="0" smtClean="0"/>
              <a:t> - историческая, культурная, генетическая, поведенческая. Через приобщение к культурному наследию человек буквально влюбляется в свой народ и страну, формирует собственный национальный облик (Д.С. Лихачев Раздумья). Следовательно, в культурном наследии заложен социокультурный код, позволяющий человеку, целому поколению идентифицировать себя с народом, страной, ее историей и культурой. </a:t>
            </a:r>
          </a:p>
          <a:p>
            <a:pPr marL="514350" indent="-514350">
              <a:buAutoNum type="arabicPeriod" startAt="3"/>
            </a:pP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268684" y="6227876"/>
            <a:ext cx="1245327" cy="49380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5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1320</Words>
  <Application>Microsoft Office PowerPoint</Application>
  <PresentationFormat>Широкоэкранный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СОЦИОКУЛЬТУРНАЯ ИДЕНТИЧНОСТЬ И БЕЗОПАСНОСТЬ ОБЩЕСТВА</vt:lpstr>
      <vt:lpstr>О роли культуры: декларируемые ценности</vt:lpstr>
      <vt:lpstr>Межпоколенческий кризис</vt:lpstr>
      <vt:lpstr>«Основные ценности студентов (по рангу)», % </vt:lpstr>
      <vt:lpstr>Источники информации современной молодежи</vt:lpstr>
      <vt:lpstr>Что ищет молодежь в сети Интернет </vt:lpstr>
      <vt:lpstr>Истоки агрессивного поведения в молодежной среде</vt:lpstr>
      <vt:lpstr>Российское культурное наследие как фактор обеспечения межпоколенной социокультурной трансмиссии</vt:lpstr>
      <vt:lpstr>Российское культурное наследие как фактор обеспечения межпоколенной социокультурной трансмиссии (продолжение)</vt:lpstr>
      <vt:lpstr>Российское культурное наследие как фактор обеспечения межпоколенной социокультурной трансмиссии (продолжение)</vt:lpstr>
      <vt:lpstr>Опыт работы Городской научно-практической лабораторией по проблемам воспитания и семьи им. Н.Н. Белик, ДДТ им В.П. Чкалова и Департамента образования г. Нижнего Новгорода </vt:lpstr>
      <vt:lpstr>Опыт работы Городской научно-практической лабораторией по проблемам воспитания и семьи им. Н.Н. Белик, ДДТ им В.П. Чкалова и Департамента образования г. Нижнего Новгорода  (продолжение)</vt:lpstr>
      <vt:lpstr>Выводы и предложения:</vt:lpstr>
      <vt:lpstr>Выводы и предложения (продолжение):</vt:lpstr>
      <vt:lpstr>Список литературы: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Социокультурная идентичность и безопасность общества</dc:title>
  <dc:creator>OlgaN</dc:creator>
  <cp:lastModifiedBy>OlgaN</cp:lastModifiedBy>
  <cp:revision>26</cp:revision>
  <dcterms:created xsi:type="dcterms:W3CDTF">2021-10-29T11:00:14Z</dcterms:created>
  <dcterms:modified xsi:type="dcterms:W3CDTF">2021-10-29T19:40:19Z</dcterms:modified>
</cp:coreProperties>
</file>