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Психологическая безопасность образовательной среды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5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ребёнок негативно относится к школе, использует любую возможность, чтобы туда не ходить;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возвращается из школы подавленный;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плачет без очевидной причины;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ничего не рассказывает об одноклассниках и школьной жизни;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нарушение сна и аппетита;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синяки и ссадины на лице или теле, порванная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одежда;</a:t>
            </a:r>
          </a:p>
          <a:p>
            <a:pPr>
              <a:lnSpc>
                <a:spcPts val="1750"/>
              </a:lnSpc>
              <a:spcAft>
                <a:spcPts val="1125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излишняя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уступчивость и осторожность.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Признаки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буллинга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3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Участники школьного буллинг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7317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017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Чаще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всего жертвами становятся дети: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 физическими недостатками или особенностями развития (сниженный слух или зрение, ДЦП и др.);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неуверенные в себе, замкнутые, с повышенной тревожностью и низкой самооценкой;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 особенностями внешности (веснушки, полнота/худоба и др.);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 низким интеллектом и проблемами в учебе;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«любимчики» учителей или, наоборот, изгои.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Роль: жертва- </a:t>
            </a:r>
            <a:r>
              <a:rPr lang="ru-RU" sz="3200" b="1" spc="15" dirty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невозможность противостоять обидчику, защитить себя, дать отпор</a:t>
            </a:r>
            <a:r>
              <a:rPr lang="ru-RU" sz="13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6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низкой самооценкой, которую он стремится поднять за счёт унижения других;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стремящийся быть в центре внимания любой ценой;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агрессивный, жестокий, склонный к доминированию и манипулированию;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чаще с проблемами в семейных и детско-родительских отношениях.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Роль: агрессор -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буллер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2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712968" cy="4752528"/>
          </a:xfrm>
        </p:spPr>
        <p:txBody>
          <a:bodyPr>
            <a:normAutofit fontScale="3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900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Наблюдатели </a:t>
            </a: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– это те люди, которые оказываются вовлечены в ситуацию травли. Здесь, как правило, три варианта развития событий.</a:t>
            </a:r>
            <a:endParaRPr lang="ru-RU" sz="4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4900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аблюдатель </a:t>
            </a: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встаёт на защиту жертвы, сам оказываясь под ударом и рискуя стать новой жертвой </a:t>
            </a:r>
            <a:endParaRPr lang="ru-RU" sz="4900" spc="15" dirty="0" smtClean="0">
              <a:solidFill>
                <a:srgbClr val="3A424D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4900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аблюдатель </a:t>
            </a: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занимает пассивную позицию, никак вмешиваясь в конфликт.</a:t>
            </a:r>
            <a:endParaRPr lang="ru-RU" sz="4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4900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аблюдатель </a:t>
            </a:r>
            <a:r>
              <a:rPr lang="ru-RU" sz="4900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активно поощряет агрессора и спустя какое-то время присоединяется к нему</a:t>
            </a:r>
            <a:r>
              <a:rPr lang="ru-RU" sz="4900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sz="4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ситуации </a:t>
            </a:r>
            <a:r>
              <a:rPr lang="ru-RU" sz="4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буллинга</a:t>
            </a: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бесполезно занимать отстранённую позицию. Даже если нападкам подвергается только один одноклассник </a:t>
            </a:r>
            <a:r>
              <a:rPr lang="ru-RU" sz="4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наблюдатели </a:t>
            </a: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получают не меньшую, а порой и большую </a:t>
            </a:r>
            <a:r>
              <a:rPr lang="ru-RU" sz="4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травматизацию</a:t>
            </a: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 </a:t>
            </a:r>
            <a:r>
              <a:rPr lang="ru-RU" sz="4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психологии даже есть термин «травма наблюдателя». Часто ребёнок не может самостоятельно справиться с опытом наблюдения за продолжающимся насилием.</a:t>
            </a:r>
            <a:endParaRPr lang="ru-RU" sz="4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Роль: наблюдатель – самая большая категория травли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8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spc="15" dirty="0" smtClean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</a:rPr>
              <a:t>Особенности </a:t>
            </a:r>
            <a:r>
              <a:rPr lang="ru-RU" sz="3200" b="1" spc="15" dirty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</a:rPr>
              <a:t>оценки школьниками собственного </a:t>
            </a:r>
            <a:r>
              <a:rPr lang="ru-RU" sz="3200" b="1" spc="15" dirty="0" smtClean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</a:rPr>
              <a:t>поведения, </a:t>
            </a:r>
            <a:r>
              <a:rPr lang="ru-RU" sz="3200" b="1" spc="15" dirty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</a:rPr>
              <a:t>когда жертвой становится </a:t>
            </a:r>
            <a:r>
              <a:rPr lang="ru-RU" sz="3200" b="1" spc="15" dirty="0" smtClean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</a:rPr>
              <a:t>одноклассник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pic>
        <p:nvPicPr>
          <p:cNvPr id="6" name="Объект 5" descr="https://findmykids.org/blog/wp-content/uploads/2019/09/tablica-byling-1024x34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2816"/>
            <a:ext cx="8569325" cy="4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186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агрессора  - ощущение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собственной «крутости», безнаказанности, «всемогущества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к развитию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деструктивных, т.е. разрушающих личность качеств, </a:t>
            </a:r>
            <a:r>
              <a:rPr lang="ru-RU" sz="23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девиантному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поведению и как следствие – постановке на учёт в Комиссию по делам несовершеннолетних и проблемам с 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полицией.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2300" spc="15" dirty="0" err="1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наблюдатея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 стыд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чувство вины за то, что не помогли жертве, проявили слабость.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жертвы </a:t>
            </a:r>
            <a:r>
              <a:rPr lang="ru-RU" sz="23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буллинга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– психологическая травма. 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психики ш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кольный </a:t>
            </a:r>
            <a:r>
              <a:rPr lang="ru-RU" sz="23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сравним по тяжести последствий 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семейным </a:t>
            </a:r>
            <a:r>
              <a:rPr lang="ru-RU" sz="2300" spc="15" dirty="0" err="1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насилием.У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жертвы травли начинают проявляться психосоматические расстройства: частые головные боли, проблемы со сном и аппетитом, могут обостриться хронические 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заболевания, депрессивные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расстройства, повышенная тревожность, невротические 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проявления.</a:t>
            </a:r>
            <a:r>
              <a:rPr lang="ru-RU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</a:t>
            </a:r>
            <a:r>
              <a:rPr lang="ru-RU" sz="23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амые 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серьёзные реакции на </a:t>
            </a:r>
            <a:r>
              <a:rPr lang="ru-RU" sz="23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это попытки суицида или </a:t>
            </a:r>
            <a:r>
              <a:rPr lang="ru-RU" sz="23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скулшутинг</a:t>
            </a:r>
            <a:r>
              <a:rPr lang="ru-RU" sz="23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когда ребёнок больше не может терпеть насмешки и издевательства и решает отомстить обидчикам с применением взрывчатки или холодного оружия.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Последствия</a:t>
            </a:r>
            <a:endParaRPr lang="ru-RU" sz="36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59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12776"/>
            <a:ext cx="8640960" cy="4713387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Ребёнок в силу возраста не может сам защититься от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буллинга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Это работа взрослых. Однако есть базовые вещи, которые взрослые должны объяснить ему для профилактики конфликтов: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spc="15" dirty="0" smtClean="0">
              <a:solidFill>
                <a:srgbClr val="3A424D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вас травят в школе, обзывают, портят одежду и вещи, обязательно расскажите об этом взрослому: родителям, учителю, старшему товарищу. Запомните: попросить помощи – это не слабость, а решение взрослого человека, попавшего в беду.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Не </a:t>
            </a:r>
            <a:r>
              <a:rPr lang="ru-RU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стоит бояться, что «будет хуже», если вы кому-то расскажете о том, что происходит. Будет действительно хуже, если вы останетесь один на один со своей проблемой. Всегда найдется тот, кто сильнее ваших обидчиков и сможет вас защитить.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Если </a:t>
            </a:r>
            <a:r>
              <a:rPr lang="ru-RU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вас травят в интернете, обязательно сохраняйте все переписки, видео, голосовые сообщения, чтобы в дальнейшем использовать их как доказательства совершаемого </a:t>
            </a:r>
            <a:r>
              <a:rPr lang="ru-RU" spc="15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кибербуллинга</a:t>
            </a:r>
            <a:r>
              <a:rPr lang="ru-RU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Если </a:t>
            </a:r>
            <a:r>
              <a:rPr lang="ru-RU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предмет травли можно исправить – исправьте. Если нельзя – не считайте себя виноватыми</a:t>
            </a:r>
            <a:r>
              <a:rPr lang="ru-RU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600" spc="1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стал свидетелем насилия, нужно немедленно привести кого-то из взрослых или посоветовать жертве пойти за помощью к родителю или учителю, которому она доверяет.  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sz="2600" dirty="0"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Что делать детям: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09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124744"/>
            <a:ext cx="8640960" cy="5328592"/>
          </a:xfrm>
        </p:spPr>
        <p:txBody>
          <a:bodyPr>
            <a:noAutofit/>
          </a:bodyPr>
          <a:lstStyle/>
          <a:p>
            <a:pPr marL="61722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Первый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самый главный пункт – снять с ребёнка чувство 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вины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Объяснить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что он не виноват в том, что подвергся травле. Ребёнок ни в коем случае не хуже других, просто он попал в непростую для себя ситуацию, из которой родители и педагоги помогут ему найти выход.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2. Дайте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ребёнку понять, что Вы на его стороне. Поддержите и успокойте: «Хорошо, что ты мне всё рассказал! Я тебе верю. Ты не виноват в том, что случилось. Я тебе помогу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Доверительно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поговорите с ним о сложившейся ситуации. Разъясните ему дальнейшие действия и линию поведения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Помогите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ребёнку обрести уверенность в себе и умение противостоять нападкам сверстников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Поговорите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классным руководителем, педагогами, родителями обидчика Вашего ребёнка.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ситуация серьёзная и разрешить её мирным путём не получается, рассмотрите вариант с переводом в другую школу или класс. Опять же это крайний случай, поскольку то же самое может повториться и на новом месте.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6. В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ситуации </a:t>
            </a:r>
            <a:r>
              <a:rPr lang="ru-RU" sz="14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кибербулинга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если </a:t>
            </a:r>
            <a:r>
              <a:rPr lang="ru-RU" sz="14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буллер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известен – заблокируйте сообщения с его адреса или пожалуйтесь администрации сайта. Если агрессор сохраняет анонимность – распечатайте переписку, сделайте скриншоты страниц с видео и фотографиями и прямиком в правоохранительные органы.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Задача </a:t>
            </a:r>
            <a:r>
              <a:rPr lang="ru-RU" sz="14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родителей – не просто защитить и поддержать ребёнка, столкнувшегося с ситуацией травли, но и научить его правильному, здоровому общению с окружающими людьми.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Что делать родителям: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17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536504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тебе верю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 Это даст ребёнку понять, что вместе вы справитесь с проблемой.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жаль, что с тобой это случилось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 Это сигнал, что вы разделяете его чувства.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не твоя вина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 Покажите ребёнку, что в этой ситуации он не одинок, многие его сверстники сталкиваются с разными вариантами запугивания и агрессии.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Хорошо, что ты мне об этом сказал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 Докажите, что ребёнок правильно сделал, обратившись к вам.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 люблю тебя и постараюсь сделать так, чтобы тебе больше не угрожала опасность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 Эта фраза позволит ощутить защиту и с надеждой посмотреть в будущее. </a:t>
            </a:r>
            <a:endParaRPr lang="ru-RU" sz="2000" dirty="0" smtClean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Старайтесь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всегда поддерживать с детьми доверительные отношения, чтобы они смогли вовремя попросить о помощи.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Фразы для отработки в тренинге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5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состояние окружающей среды, свободное от проявлений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психологического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насилия во взаимодействии, способствующее удовлетворению потребностей в личностно-доверительном общении, создающее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референтную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значимость среды и обеспечивающее психологическое здоровье включенных в нее участников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(И.А. Баева)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пределение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7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040560"/>
          </a:xfrm>
        </p:spPr>
        <p:txBody>
          <a:bodyPr>
            <a:normAutofit fontScale="55000" lnSpcReduction="20000"/>
          </a:bodyPr>
          <a:lstStyle/>
          <a:p>
            <a:endParaRPr lang="ru-RU" spc="15" dirty="0" smtClean="0">
              <a:solidFill>
                <a:srgbClr val="3A424D"/>
              </a:solidFill>
              <a:latin typeface="Times New Roman"/>
              <a:ea typeface="Times New Roman"/>
            </a:endParaRPr>
          </a:p>
          <a:p>
            <a:endParaRPr lang="ru-RU" spc="15" dirty="0">
              <a:solidFill>
                <a:srgbClr val="3A424D"/>
              </a:solidFill>
              <a:latin typeface="Times New Roman"/>
              <a:ea typeface="Times New Roman"/>
            </a:endParaRPr>
          </a:p>
          <a:p>
            <a:endParaRPr lang="ru-RU" spc="15" dirty="0" smtClean="0">
              <a:solidFill>
                <a:srgbClr val="3A424D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	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1. Сплочение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детского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коллектива: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совместные походы, экскурсии,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весёлые старты, спектакли и др.</a:t>
            </a:r>
          </a:p>
          <a:p>
            <a:pPr marL="0" indent="0">
              <a:buNone/>
            </a:pP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     	2. Тренинги эффективного общения, </a:t>
            </a:r>
            <a:r>
              <a:rPr lang="ru-RU" spc="15" dirty="0" err="1" smtClean="0">
                <a:solidFill>
                  <a:srgbClr val="3A424D"/>
                </a:solidFill>
                <a:latin typeface="Times New Roman"/>
              </a:rPr>
              <a:t>конфликтологические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 тренинги</a:t>
            </a:r>
          </a:p>
          <a:p>
            <a:pPr marL="0" indent="0">
              <a:buNone/>
            </a:pPr>
            <a:r>
              <a:rPr lang="ru-RU" spc="15" dirty="0">
                <a:solidFill>
                  <a:srgbClr val="3A424D"/>
                </a:solidFill>
                <a:latin typeface="Times New Roman"/>
              </a:rPr>
              <a:t>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   	3. Родительский тренинг «Воспитание  на основе здравого смысла»: профилактическое обучение</a:t>
            </a:r>
          </a:p>
          <a:p>
            <a:pPr marL="0" indent="0">
              <a:buNone/>
            </a:pPr>
            <a:r>
              <a:rPr lang="ru-RU" spc="15" dirty="0">
                <a:solidFill>
                  <a:srgbClr val="3A424D"/>
                </a:solidFill>
                <a:latin typeface="Times New Roman"/>
              </a:rPr>
              <a:t>	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4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. Готовить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ребенка к конфликтным ситуациям (упражнения)</a:t>
            </a:r>
          </a:p>
          <a:p>
            <a:pPr marL="0" indent="0">
              <a:buNone/>
            </a:pPr>
            <a:r>
              <a:rPr lang="ru-RU" spc="15" dirty="0">
                <a:solidFill>
                  <a:srgbClr val="3A424D"/>
                </a:solidFill>
                <a:latin typeface="Times New Roman"/>
              </a:rPr>
              <a:t>	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5.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</a:rPr>
              <a:t>Программы по улучшению межличностного взаимодействия  и обучению социальным навыкам</a:t>
            </a:r>
            <a:endParaRPr lang="ru-RU" spc="15" dirty="0" smtClean="0">
              <a:solidFill>
                <a:srgbClr val="3A424D"/>
              </a:solidFill>
              <a:latin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жертвой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буллинга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может любой ребёнок, вне зависимости от физических, интеллектуальных способностей или материального положения. Психологическую травму получают не только участники травли, но и её свидетели.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вы узнали, что в вашей школе практикуется травля, нельзя оставаться в стороне и пускать ситуацию на самотёк. Обсудите её с учителями и другими родителями и постарайтесь найти выход.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Поговорите 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буллинге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 своим ребёнком, объясните, как нужно действовать, если он или другие дети в школе подвергаются издевательствам. Развивайте у ребёнка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эмпатию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уважение границ других людей, чтобы он сам не стал агрессором.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 если несмотря ни на что ваш ребёнок регулярно подвергается нападкам одноклассников — оградите его от травмирующего опыта, сменив школу или форму обучения.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spcAft>
                <a:spcPts val="0"/>
              </a:spcAft>
            </a:pPr>
            <a:r>
              <a:rPr lang="ru-RU" b="1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spc="15" dirty="0" smtClean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Профилактика </a:t>
            </a:r>
            <a:r>
              <a:rPr lang="ru-RU" b="1" spc="15" dirty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школьного </a:t>
            </a:r>
            <a:r>
              <a:rPr lang="ru-RU" b="1" spc="15" dirty="0" err="1" smtClean="0">
                <a:solidFill>
                  <a:srgbClr val="3A424D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5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ПРОФИЛАКТИЧЕСКОЕ ОБУЧЕНИЕ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предполагает обучение детей тому, что им может пригодиться в будущем.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Когда ребенок узнает что-то новое.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Когда ребенку предстоит столкнуться с ситуацией, в которой у него уже были трудности.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почувствуют себя более уверенно, увидев, что они могут научиться изменять свое поведение и быть более успешными.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1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Шаги профилактического обучения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Опишите, что вы хотите.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Убедитесь, что дети вас понимают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Объясните причину.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Потренируйтесь.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Похвалите его за то, что у него по­лучилось хорошо.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«Давай попробуем, 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57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7" cy="504056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Угрозы психологической безопасности: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психологическое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насилие в процессе взаимодействия, 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удовлетворенности в личностно-доверительном общении и основными характеристиками процесса всех участников взаимодействия, 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неразвитость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системы психологической помощи в образовательном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учреждении,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эмоциональное выгорание педагогов. 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и риски: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60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Психодиагностику (тест школьной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трефожности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Филлипса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Знание педагогами, родителями, самими школьниками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особенностей современных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 (лекция, деловая игра, диспут и др.)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Работа с высоким уровнем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личностной тревожности и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неуверенности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себе (психологические тренинги).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Система психологических занятий и тренингов (с учащимися, педагогами, родителями).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«Эффективное общение»,  «Развитие уверенности в себе»,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аморегуляции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»,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ормирования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команды», «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Конфликтологический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тренинг», Воспитание на основе здравого смысла», «Профилактика эмоционального выгорания» и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др.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Программы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психологического сопровождения для каждого из субъектов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</a:rPr>
              <a:t>учебно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–воспитательного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процесса, например, для педагогов -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развитию коммуникативных компетенций, например «Тренинг ненасильственного общения» или «Общение без принуждения», «Тренинг эффективного педагогического общения»,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Конфликтологический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тренинг» и работу по профилактике эмоционального выгорания. </a:t>
            </a:r>
            <a:endParaRPr lang="ru-RU" sz="20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Программы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по улучшению межличностного взаимодействия и обучению социальным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навыкам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понимание (оценивание) ситуации, признание и понимание индивидуальных различий людей,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осознание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и умение управлять эмоциями, знание возможных вариантов решения и выбор стратегии поведения, формирование умений сотрудничать, развития терпимости к другим людям, тренировка навыков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</a:rPr>
              <a:t>саморегуляции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 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самоконтроля, обучение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решению конфликтных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ситуаций…)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Любить детей!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Система работы должна включать: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24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91127"/>
              </p:ext>
            </p:extLst>
          </p:nvPr>
        </p:nvGraphicFramePr>
        <p:xfrm>
          <a:off x="250825" y="1700213"/>
          <a:ext cx="8713788" cy="423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75"/>
                <a:gridCol w="3096344"/>
                <a:gridCol w="2160240"/>
                <a:gridCol w="273642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и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Методическое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Ожидаемый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Мотивационный компонент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Цель: обучение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школьников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приемам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снижения тревожности.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Задачи: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преодоление эмоционального напряжения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овладение стратегиями управления стрессом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групповая дискуссия, метод анализа ситуаций,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ролевые игры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устойчивая мотивация достижения,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овладение приемами саморегуляции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Регуляционный компонент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Цель: осознание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школьниками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личностных ресурсов.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формирование навыков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формирование базовых навыков эффективного общения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формирование навыков уверенности в себе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аутогенная тренировка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психогимнастические упражнения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ролевые игры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«Ключ»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синхрогимнастика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 саморегуляции,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базовых навыков эффективного общения: установление контакта умение слушать, аргументировать свою точку зрения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навыков уверенно-достойного поведения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Эмоциональный компонент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Цель: развитие навыков определения своего эмоционального состояния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снижение личностной тревожности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-формирование стрессоустойчивости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 десенсибилизации дыхательная гимнастика,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арт-терапии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«Ключ»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снижение личностной тревожности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стрессоустойчивости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Monotype Corsiva" panose="03010101010201010101" pitchFamily="66" charset="0"/>
                <a:ea typeface="TimesNewRoman"/>
              </a:rPr>
              <a:t>Технологическая карта </a:t>
            </a:r>
            <a:r>
              <a:rPr lang="ru-RU" sz="3600" dirty="0" err="1">
                <a:solidFill>
                  <a:schemeClr val="tx1"/>
                </a:solidFill>
                <a:latin typeface="Monotype Corsiva" panose="03010101010201010101" pitchFamily="66" charset="0"/>
                <a:ea typeface="TimesNewRoman"/>
              </a:rPr>
              <a:t>психокоррекции</a:t>
            </a:r>
            <a:r>
              <a:rPr lang="ru-RU" sz="3600" dirty="0">
                <a:solidFill>
                  <a:schemeClr val="tx1"/>
                </a:solidFill>
                <a:latin typeface="Monotype Corsiva" panose="03010101010201010101" pitchFamily="66" charset="0"/>
                <a:ea typeface="TimesNewRoman"/>
              </a:rPr>
              <a:t> тревожности и формирования уверенности в себе </a:t>
            </a:r>
            <a:endParaRPr lang="ru-RU" sz="36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61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752528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Осмысление участниками собственных возможностей и ограничений при взаимодействии с партнёром.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Освоение участниками умений и навыков, необходимых для профессионального общения с  партнёром.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Интериоризация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умений и навыков и  адаптация к собственным возможностям и индивидуально-психологическим особенностям.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Генерализация навыков – перенос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интериоризированных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навыков, активное и осознанное их использование в учебной и личной жизни.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способности выбирать умения и навыки, релевантные ситуации профессионального общения и индивидуально-психологическим особенностям партнёра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Ключевыми задачами психологических тренингов 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48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268760"/>
            <a:ext cx="8784976" cy="5328592"/>
          </a:xfrm>
        </p:spPr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 Проведение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системы психологических занятий и тренингов со всеми участниками образовательной среды школы: учениками, учителями, родителями.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Программа психологического сопровождения для каждого из субъектов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учебно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–воспитательного процесса должна включать групповые дискуссии и упражнения по вопросам безопасного психологического взаимодействия, ненасильственной коммуникации, последствий психологического насилия для личностного роста.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Содержание конкретной программы сопровождения должно соотноситься с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возрастными особенностями ее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участников.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4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В каждой из программ, помимо содержательных задач, отрабатываются психологические умения партнерского, диалогического общения, приемы создания безопасного психологического взаимодействия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сотрудничества.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В конце обучающего психологического цикла проводится совместное занятие в виде имитационно–ролевого события, деловой игры, в которой совместно участвуют все субъекты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учебно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–воспитательного процесса. Результатом должен быть совместный договор о правилах и условиях поддержания психологической безопасности образовательной среды. Психологическая безопасность должна быть конкретизирована в системе мер, ее обеспечивающих, и профилактике угроз, ее нарушающих.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6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Программа сопровождения по созданию и поддержке безопасной образовательной среды школы осуществляется на протяжении всего учебного года.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Условия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осуществелния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программ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57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080056"/>
              </p:ext>
            </p:extLst>
          </p:nvPr>
        </p:nvGraphicFramePr>
        <p:xfrm>
          <a:off x="250825" y="1557338"/>
          <a:ext cx="871378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91"/>
                <a:gridCol w="3144201"/>
                <a:gridCol w="2904596"/>
              </a:tblGrid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БЛОК ДЛЯ ДЕТЕЙ И ПОДРОСТКОВ «СИММЕТРИЧНОЕ ОБЩЕНИЕ»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БЛОК ДЛЯ РОДИТЕЛЕЙ «УЧИМСЯ ДОГОВАРИВАТЬСЯ С РЕБЕНКОМ И ПОМОГАЕМ ДЕТЯМ ДОГОВОРИТЬСЯ»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 ДЛЯ ПЕДАГОГОВ «УЧИМСЯ ДОГОВАРИВАТЬСЯ С УЧЕНИКАМИ И ПОМОГАЕМ ИМ ДОГОВОРИТЬСЯ»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1. «Имею право – я обязан».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1. «Подросток и его права»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1. «Шаги на встречу», или как поддержать дисциплину в классе»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2. «Ненасильственное общение»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2. «Родители и дети: общение без конфликтов»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2. «Пространство отношений»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3. «Девочки и Мальчики – хотим договориться»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Модуль 3. «Родительская поддержка сыну или дочери при возникновении трудностей в общении с ребенком другого пола».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 3. «Девочки и Мальчики – как помочь договориться»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Пример программы: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99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4785395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 Быть учителем, а не 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преподавателем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На любовь дети отвечают любовью, на жестокость — 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жестокостью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Суть наказания — не в том, чтобы отомстить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ребёнку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Отметка и оценка — это не одно и то 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Учитель должен чаще задавать вопросы, на которые не знает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ответов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Требовательность помогает учителю и мешает 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ребёнку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Жизнь ребёнка не должна останавливаться на время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уроков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Хороший учитель — тот, кто любит детский «</a:t>
            </a: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жриамули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как стать настоящим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учителем</a:t>
            </a:r>
            <a:b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</a:br>
            <a:r>
              <a:rPr lang="ru-RU" i="1" dirty="0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Ш. </a:t>
            </a:r>
            <a:r>
              <a:rPr lang="ru-RU" i="1" dirty="0" err="1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Амоашвили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отношения к образовательной среде;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3152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удовлетворенности характеристиками образовательной среды; </a:t>
            </a:r>
          </a:p>
          <a:p>
            <a:pPr marL="73152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защищенности от психологического насилия в межличностном взаимодействии в условиях образовательной среды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Показатели: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8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7" cy="504056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Угрозы психологической безопасности: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психологическое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насилие в процессе взаимодействия, 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удовлетворенности в личностно-доверительном общении и основными характеристиками процесса всех участников взаимодействия, 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неразвитость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системы психологической помощи в образовательном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учреждении,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эмоциональное выгорание педагогов. 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и риски: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9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5" cy="4425355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то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физическое, психическое, духовное воздействие на человека, которое понижает его нравственный, психический и жизненный статус, причиняя ему физические, душевные и духовные страдания, и даже угроза такого воздействия. В следствие психологического насилия личность получает психическую травму. 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/>
              <a:t>    Например, </a:t>
            </a:r>
            <a:r>
              <a:rPr lang="ru-RU" dirty="0" err="1" smtClean="0"/>
              <a:t>буллинг</a:t>
            </a:r>
            <a:r>
              <a:rPr lang="ru-RU" dirty="0" smtClean="0"/>
              <a:t> и </a:t>
            </a:r>
            <a:r>
              <a:rPr lang="ru-RU" spc="15" dirty="0" err="1">
                <a:solidFill>
                  <a:srgbClr val="3A424D"/>
                </a:solidFill>
                <a:latin typeface="Calibri"/>
                <a:ea typeface="Calibri"/>
                <a:cs typeface="Times New Roman"/>
              </a:rPr>
              <a:t>моббинг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Calibri"/>
              </a:rPr>
              <a:t>Психологическое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Calibri"/>
              </a:rPr>
              <a:t>насилие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8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4569371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физический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непосредственные физические действия в отношении жертвы (толчки, пинки, побои, сексуальные домогательства);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вербальный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угрозы, оскорбления, насмешки, унижение;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социально-психологически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й – </a:t>
            </a:r>
            <a:r>
              <a:rPr lang="ru-RU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направленный на социальное исключение или </a:t>
            </a:r>
            <a:r>
              <a:rPr lang="ru-RU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изоляцию: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словесной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травли (оскорбления, злые и непристойные шутки, насмешки и прочее);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распространения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слухов и сплетен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1800" dirty="0" smtClean="0">
                <a:latin typeface="Calibri"/>
                <a:ea typeface="Times New Roman"/>
                <a:cs typeface="Times New Roman"/>
              </a:rPr>
              <a:t>   -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бойкот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(одна из самых опасных форм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буллинга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так как чаще остальных приводит к суициду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экономический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вымогательство или прямой отбор денег, вещей, порча </a:t>
            </a:r>
            <a:r>
              <a:rPr lang="ru-RU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одежды;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spc="15" dirty="0" err="1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кибербуллинг</a:t>
            </a:r>
            <a:r>
              <a:rPr lang="ru-RU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(от англ. – </a:t>
            </a:r>
            <a:r>
              <a:rPr lang="ru-RU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cyberbulling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или интернет </a:t>
            </a:r>
            <a:r>
              <a:rPr lang="ru-RU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буллинг</a:t>
            </a:r>
            <a:r>
              <a:rPr lang="ru-RU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травля в интернете через социальные сети, электронную почту. Предполагает распространение слухов и ложной информации, взлом личных страниц, отправку негативных сообщений и комментариев</a:t>
            </a:r>
            <a:r>
              <a:rPr lang="ru-RU" spc="15" dirty="0" smtClean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pc="15" dirty="0">
              <a:solidFill>
                <a:srgbClr val="3A42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Буллинг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наиболее распространён в начальной и средней школе. К 10–11 классам на фоне процессов созревания мозговых структур и способности у подростков к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саморегуляции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он постепенно сходит на нет. 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Виды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буллинга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4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Травля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происходит в основном в интернете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spc="15" dirty="0" smtClean="0">
                <a:solidFill>
                  <a:srgbClr val="2E3A45"/>
                </a:solidFill>
                <a:latin typeface="Times New Roman"/>
                <a:ea typeface="Times New Roman"/>
              </a:rPr>
              <a:t>Участие девочек</a:t>
            </a:r>
          </a:p>
          <a:p>
            <a:r>
              <a:rPr lang="ru-RU" spc="15" dirty="0" err="1" smtClean="0">
                <a:solidFill>
                  <a:srgbClr val="3A424D"/>
                </a:solidFill>
                <a:latin typeface="Times New Roman"/>
                <a:ea typeface="Times New Roman"/>
              </a:rPr>
              <a:t>Буллингу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и издевательствам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может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</a:rPr>
              <a:t>подвергнуться и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учитель.</a:t>
            </a:r>
          </a:p>
          <a:p>
            <a:r>
              <a:rPr lang="ru-RU" spc="15" dirty="0" err="1" smtClean="0">
                <a:solidFill>
                  <a:srgbClr val="3A424D"/>
                </a:solidFill>
                <a:latin typeface="Times New Roman"/>
                <a:ea typeface="Times New Roman"/>
              </a:rPr>
              <a:t>Скулшутинг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</a:rPr>
              <a:t>.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Все, кто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совершал 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убийства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, являлись жертвами травли, </a:t>
            </a:r>
            <a:r>
              <a:rPr lang="ru-RU" spc="15" dirty="0" err="1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буллинга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 со стороны одноклассников.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Особенности современного </a:t>
            </a:r>
            <a:r>
              <a:rPr lang="ru-RU" sz="4000" b="1" dirty="0" err="1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буллинга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6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педагогические (микроклимат класса, школы). </a:t>
            </a:r>
            <a:endParaRPr lang="ru-RU" spc="15" dirty="0" smtClean="0">
              <a:solidFill>
                <a:srgbClr val="3A424D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психологические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(личность агрессора, так называемого </a:t>
            </a:r>
            <a:r>
              <a:rPr lang="ru-RU" spc="15" dirty="0" err="1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буллера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, и жертвы);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социальные (пропаганда и поощрение доминирующего </a:t>
            </a:r>
            <a:r>
              <a:rPr lang="ru-RU" spc="15" dirty="0" smtClean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обществе: на телевидении, в интернете, компьютерных играх);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pc="15" dirty="0">
                <a:solidFill>
                  <a:srgbClr val="3A424D"/>
                </a:solidFill>
                <a:latin typeface="Times New Roman"/>
                <a:ea typeface="Times New Roman"/>
                <a:cs typeface="Times New Roman"/>
              </a:rPr>
              <a:t>семейные (недостаток родительской любви и внимания, физическая и вербальная агрессия со стороны родителей, чрезмерный контроль).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Причины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буллинга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7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algn="just">
              <a:lnSpc>
                <a:spcPct val="150000"/>
              </a:lnSpc>
              <a:buClr>
                <a:srgbClr val="31B6FD"/>
              </a:buClr>
              <a:buNone/>
            </a:pPr>
            <a:endParaRPr lang="ru-RU" sz="8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зависть;</a:t>
            </a:r>
            <a:endParaRPr lang="ru-RU" sz="1600" dirty="0">
              <a:solidFill>
                <a:srgbClr val="073E87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месть (когда жертва травли сама становится </a:t>
            </a:r>
            <a:r>
              <a:rPr lang="ru-RU" sz="1600" spc="15" dirty="0" err="1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буллером</a:t>
            </a: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стремясь наказать обидчиков за причинённые страдания);</a:t>
            </a:r>
            <a:endParaRPr lang="ru-RU" sz="1600" dirty="0">
              <a:solidFill>
                <a:srgbClr val="073E87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самоутверждение в коллективе;</a:t>
            </a:r>
            <a:endParaRPr lang="ru-RU" sz="1600" dirty="0">
              <a:solidFill>
                <a:srgbClr val="073E87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стремление быть в центре внимания, выглядеть «круто»;</a:t>
            </a:r>
            <a:endParaRPr lang="ru-RU" sz="1600" dirty="0">
              <a:solidFill>
                <a:srgbClr val="073E87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spc="15" dirty="0">
                <a:solidFill>
                  <a:srgbClr val="3A424D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желание нейтрализовать соперника посредством его унижения.</a:t>
            </a:r>
            <a:endParaRPr lang="ru-RU" sz="1600" dirty="0">
              <a:solidFill>
                <a:srgbClr val="073E87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Мотивы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буллинга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1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326</TotalTime>
  <Words>1935</Words>
  <Application>Microsoft Office PowerPoint</Application>
  <PresentationFormat>Экран (4:3)</PresentationFormat>
  <Paragraphs>225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Волна</vt:lpstr>
      <vt:lpstr>Психологическая безопасность образовательной среды</vt:lpstr>
      <vt:lpstr>Определение</vt:lpstr>
      <vt:lpstr>Показатели:</vt:lpstr>
      <vt:lpstr>Угрозы и риски:</vt:lpstr>
      <vt:lpstr>Психологическое насилие</vt:lpstr>
      <vt:lpstr>Виды буллинга</vt:lpstr>
      <vt:lpstr>Особенности современного буллинга</vt:lpstr>
      <vt:lpstr>Причины буллинга</vt:lpstr>
      <vt:lpstr>Мотивы буллинга</vt:lpstr>
      <vt:lpstr>Признаки буллинга</vt:lpstr>
      <vt:lpstr>Презентация PowerPoint</vt:lpstr>
      <vt:lpstr>Роль: жертва- невозможность противостоять обидчику, защитить себя, дать отпор.</vt:lpstr>
      <vt:lpstr>Роль: агрессор - буллер</vt:lpstr>
      <vt:lpstr>Роль: наблюдатель – самая большая категория травли</vt:lpstr>
      <vt:lpstr>Особенности оценки школьниками собственного поведения, когда жертвой становится одноклассник</vt:lpstr>
      <vt:lpstr>Последствия</vt:lpstr>
      <vt:lpstr>Что делать детям:</vt:lpstr>
      <vt:lpstr>Что делать родителям:</vt:lpstr>
      <vt:lpstr>Фразы для отработки в тренинге</vt:lpstr>
      <vt:lpstr> Профилактика школьного буллинга</vt:lpstr>
      <vt:lpstr> ПРОФИЛАКТИЧЕСКОЕ ОБУЧЕНИЕ </vt:lpstr>
      <vt:lpstr>Шаги профилактического обучения</vt:lpstr>
      <vt:lpstr>Угрозы и риски:</vt:lpstr>
      <vt:lpstr>Система работы должна включать:</vt:lpstr>
      <vt:lpstr>Технологическая карта психокоррекции тревожности и формирования уверенности в себе </vt:lpstr>
      <vt:lpstr>Ключевыми задачами психологических тренингов </vt:lpstr>
      <vt:lpstr>Условия осуществелния программ</vt:lpstr>
      <vt:lpstr>Пример программы:</vt:lpstr>
      <vt:lpstr>как стать настоящим учителем Ш. Амоашвили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безопасность образовательной среды</dc:title>
  <dc:creator>User</dc:creator>
  <cp:lastModifiedBy>Пользователь Windows</cp:lastModifiedBy>
  <cp:revision>23</cp:revision>
  <dcterms:created xsi:type="dcterms:W3CDTF">2021-10-18T16:36:39Z</dcterms:created>
  <dcterms:modified xsi:type="dcterms:W3CDTF">2021-10-20T14:28:06Z</dcterms:modified>
</cp:coreProperties>
</file>